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07" r:id="rId1"/>
  </p:sldMasterIdLst>
  <p:notesMasterIdLst>
    <p:notesMasterId r:id="rId17"/>
  </p:notesMasterIdLst>
  <p:handoutMasterIdLst>
    <p:handoutMasterId r:id="rId18"/>
  </p:handoutMasterIdLst>
  <p:sldIdLst>
    <p:sldId id="506" r:id="rId2"/>
    <p:sldId id="650" r:id="rId3"/>
    <p:sldId id="652" r:id="rId4"/>
    <p:sldId id="653" r:id="rId5"/>
    <p:sldId id="654" r:id="rId6"/>
    <p:sldId id="658" r:id="rId7"/>
    <p:sldId id="659" r:id="rId8"/>
    <p:sldId id="660" r:id="rId9"/>
    <p:sldId id="661" r:id="rId10"/>
    <p:sldId id="662" r:id="rId11"/>
    <p:sldId id="647" r:id="rId12"/>
    <p:sldId id="665" r:id="rId13"/>
    <p:sldId id="664" r:id="rId14"/>
    <p:sldId id="651" r:id="rId15"/>
    <p:sldId id="620" r:id="rId16"/>
  </p:sldIdLst>
  <p:sldSz cx="9144000" cy="6858000" type="screen4x3"/>
  <p:notesSz cx="9296400" cy="6881813"/>
  <p:custDataLst>
    <p:tags r:id="rId1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ＭＳ Ｐゴシック" charset="-128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ＭＳ Ｐゴシック" charset="-128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ＭＳ Ｐゴシック" charset="-128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ＭＳ Ｐゴシック" charset="-128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168" userDrawn="1">
          <p15:clr>
            <a:srgbClr val="A4A3A4"/>
          </p15:clr>
        </p15:guide>
        <p15:guide id="2" pos="292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C70034"/>
    <a:srgbClr val="00A3C1"/>
    <a:srgbClr val="3B5A79"/>
    <a:srgbClr val="677D94"/>
    <a:srgbClr val="000080"/>
    <a:srgbClr val="3785CB"/>
    <a:srgbClr val="009AD8"/>
    <a:srgbClr val="CC6733"/>
    <a:srgbClr val="DEAB11"/>
    <a:srgbClr val="016B6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908" autoAdjust="0"/>
    <p:restoredTop sz="76302" autoAdjust="0"/>
  </p:normalViewPr>
  <p:slideViewPr>
    <p:cSldViewPr>
      <p:cViewPr varScale="1">
        <p:scale>
          <a:sx n="82" d="100"/>
          <a:sy n="82" d="100"/>
        </p:scale>
        <p:origin x="-60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794" y="-90"/>
      </p:cViewPr>
      <p:guideLst>
        <p:guide orient="horz" pos="2168"/>
        <p:guide pos="2928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8440" cy="344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pitchFamily="8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5809" y="0"/>
            <a:ext cx="4028440" cy="344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pitchFamily="8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36528"/>
            <a:ext cx="4028440" cy="344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pitchFamily="8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5809" y="6536528"/>
            <a:ext cx="4028440" cy="344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pitchFamily="8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637BFCBA-2692-4418-B199-B35CEE0134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7615483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8440" cy="344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8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7960" y="0"/>
            <a:ext cx="4028440" cy="344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8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0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27350" y="515938"/>
            <a:ext cx="3441700" cy="2581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39520" y="3268861"/>
            <a:ext cx="6817360" cy="3096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37722"/>
            <a:ext cx="4028440" cy="344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8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7960" y="6537722"/>
            <a:ext cx="4028440" cy="344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8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C3ABC397-FCAD-4BA8-8CC7-B3E01B32D9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5995565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84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84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84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84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84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5360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" charset="0"/>
            </a:endParaRPr>
          </a:p>
        </p:txBody>
      </p:sp>
      <p:sp>
        <p:nvSpPr>
          <p:cNvPr id="1536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BDB0E8-1642-4CAC-9694-65D3C8887D3E}" type="slidenum">
              <a:rPr lang="en-US" smtClean="0">
                <a:latin typeface="Times New Roman" charset="0"/>
                <a:ea typeface="ＭＳ Ｐゴシック" charset="-128"/>
                <a:cs typeface="ＭＳ Ｐゴシック" charset="-128"/>
              </a:rPr>
              <a:pPr/>
              <a:t>1</a:t>
            </a:fld>
            <a:endParaRPr lang="en-US" smtClean="0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343398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ABC397-FCAD-4BA8-8CC7-B3E01B32D9A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111126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ABC397-FCAD-4BA8-8CC7-B3E01B32D9A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AD0D5D-93C8-4BA4-8946-7CB5E0740C3C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10532261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ABC397-FCAD-4BA8-8CC7-B3E01B32D9A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076558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ABC397-FCAD-4BA8-8CC7-B3E01B32D9A8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777243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ABC397-FCAD-4BA8-8CC7-B3E01B32D9A8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942733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ABC397-FCAD-4BA8-8CC7-B3E01B32D9A8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517963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5360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" charset="0"/>
            </a:endParaRPr>
          </a:p>
        </p:txBody>
      </p:sp>
      <p:sp>
        <p:nvSpPr>
          <p:cNvPr id="1536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BDB0E8-1642-4CAC-9694-65D3C8887D3E}" type="slidenum">
              <a:rPr lang="en-US" smtClean="0">
                <a:latin typeface="Times New Roman" charset="0"/>
                <a:ea typeface="ＭＳ Ｐゴシック" charset="-128"/>
                <a:cs typeface="ＭＳ Ｐゴシック" charset="-128"/>
              </a:rPr>
              <a:pPr/>
              <a:t>15</a:t>
            </a:fld>
            <a:endParaRPr lang="en-US" smtClean="0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75262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676400"/>
            <a:ext cx="7772400" cy="1143000"/>
          </a:xfrm>
          <a:effectLst/>
        </p:spPr>
        <p:txBody>
          <a:bodyPr anchor="b"/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7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47990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47990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810000" cy="3656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3810000" cy="3656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685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3824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828800"/>
            <a:ext cx="7772400" cy="365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7202DA-961A-5449-B780-05AB3171370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 descr="T19 + eTIMTemplatePP smallTIMSS copy copy.jpg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6728"/>
            <a:ext cx="9144000" cy="699211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52" r:id="rId1"/>
    <p:sldLayoutId id="2147483941" r:id="rId2"/>
    <p:sldLayoutId id="2147483940" r:id="rId3"/>
    <p:sldLayoutId id="2147483939" r:id="rId4"/>
    <p:sldLayoutId id="2147483938" r:id="rId5"/>
    <p:sldLayoutId id="2147483937" r:id="rId6"/>
    <p:sldLayoutId id="2147483936" r:id="rId7"/>
    <p:sldLayoutId id="2147483935" r:id="rId8"/>
    <p:sldLayoutId id="2147483934" r:id="rId9"/>
    <p:sldLayoutId id="2147483933" r:id="rId10"/>
    <p:sldLayoutId id="2147483932" r:id="rId11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A3C1"/>
          </a:solidFill>
          <a:effectLst/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pitchFamily="34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pitchFamily="34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pitchFamily="34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pitchFamily="34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pitchFamily="34" charset="0"/>
        </a:defRPr>
      </a:lvl9pPr>
    </p:titleStyle>
    <p:bodyStyle>
      <a:lvl1pPr marL="231775" indent="-231775" algn="l" rtl="0" eaLnBrk="0" fontAlgn="base" hangingPunct="0">
        <a:spcBef>
          <a:spcPct val="20000"/>
        </a:spcBef>
        <a:spcAft>
          <a:spcPts val="100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7713" indent="-285750" algn="l" rtl="0" eaLnBrk="0" fontAlgn="base" hangingPunct="0">
        <a:spcBef>
          <a:spcPct val="20000"/>
        </a:spcBef>
        <a:spcAft>
          <a:spcPts val="100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ts val="1000"/>
        </a:spcAft>
        <a:buChar char="•"/>
        <a:defRPr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ts val="1000"/>
        </a:spcAft>
        <a:buChar char="–"/>
        <a:defRPr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ts val="1000"/>
        </a:spcAft>
        <a:buChar char="»"/>
        <a:defRPr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ts val="100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ts val="100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ts val="100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ts val="100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Title 1"/>
          <p:cNvSpPr>
            <a:spLocks noGrp="1"/>
          </p:cNvSpPr>
          <p:nvPr>
            <p:ph type="ctrTitle"/>
          </p:nvPr>
        </p:nvSpPr>
        <p:spPr>
          <a:xfrm>
            <a:off x="395536" y="1116138"/>
            <a:ext cx="8496944" cy="2168846"/>
          </a:xfrm>
          <a:effectLst>
            <a:outerShdw blurRad="50800" dist="63500" dir="2700000" algn="tl" rotWithShape="0">
              <a:schemeClr val="bg1">
                <a:alpha val="70000"/>
              </a:schemeClr>
            </a:outerShdw>
          </a:effectLst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ts val="600"/>
              </a:spcBef>
              <a:defRPr/>
            </a:pPr>
            <a:r>
              <a:rPr lang="ru-RU" dirty="0"/>
              <a:t>Организация участия регионов в исследовании </a:t>
            </a:r>
            <a:r>
              <a:rPr lang="en-US" dirty="0"/>
              <a:t>TIMSS 2019</a:t>
            </a:r>
            <a:endParaRPr lang="en-US" sz="4000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89040"/>
            <a:ext cx="6400800" cy="2162520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ru-RU" dirty="0" smtClean="0">
                <a:solidFill>
                  <a:srgbClr val="000000"/>
                </a:solidFill>
              </a:rPr>
              <a:t>Смирнова Елена Сергеевна</a:t>
            </a:r>
            <a:endParaRPr lang="en-US" sz="1400" dirty="0">
              <a:solidFill>
                <a:srgbClr val="000000"/>
              </a:solidFill>
              <a:cs typeface="+mn-cs"/>
            </a:endParaRPr>
          </a:p>
          <a:p>
            <a:pPr lvl="0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srgbClr val="000000"/>
              </a:solidFill>
              <a:cs typeface="+mn-cs"/>
            </a:endParaRPr>
          </a:p>
          <a:p>
            <a:pPr lvl="0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000000"/>
                </a:solidFill>
              </a:rPr>
              <a:t>30 ноября </a:t>
            </a:r>
            <a:r>
              <a:rPr lang="en-US" sz="1400" dirty="0">
                <a:solidFill>
                  <a:srgbClr val="000000"/>
                </a:solidFill>
              </a:rPr>
              <a:t>2017</a:t>
            </a:r>
            <a:endParaRPr lang="ru-RU" sz="1400" dirty="0">
              <a:solidFill>
                <a:srgbClr val="000000"/>
              </a:solidFill>
            </a:endParaRPr>
          </a:p>
          <a:p>
            <a:pPr lvl="0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000000"/>
                </a:solidFill>
              </a:rPr>
              <a:t>г. Москва</a:t>
            </a:r>
            <a:endParaRPr lang="en-US" sz="1600" dirty="0">
              <a:solidFill>
                <a:srgbClr val="000000"/>
              </a:solidFill>
            </a:endParaRPr>
          </a:p>
          <a:p>
            <a:pPr eaLnBrk="1" hangingPunct="1">
              <a:spcAft>
                <a:spcPts val="0"/>
              </a:spcAft>
              <a:defRPr/>
            </a:pPr>
            <a:r>
              <a:rPr lang="en-US" sz="1600" dirty="0" smtClean="0">
                <a:ea typeface="+mn-ea"/>
                <a:cs typeface="+mn-cs"/>
              </a:rPr>
              <a:t> </a:t>
            </a:r>
          </a:p>
        </p:txBody>
      </p:sp>
      <p:grpSp>
        <p:nvGrpSpPr>
          <p:cNvPr id="4" name="Группа 51"/>
          <p:cNvGrpSpPr/>
          <p:nvPr/>
        </p:nvGrpSpPr>
        <p:grpSpPr>
          <a:xfrm>
            <a:off x="7164288" y="188640"/>
            <a:ext cx="1763961" cy="1311533"/>
            <a:chOff x="7236295" y="51470"/>
            <a:chExt cx="1763961" cy="1311532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596336" y="51470"/>
              <a:ext cx="792163" cy="1060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7236295" y="1101392"/>
              <a:ext cx="17639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100" b="1" dirty="0" smtClean="0">
                  <a:latin typeface="Times New Roman" pitchFamily="18" charset="0"/>
                  <a:cs typeface="Times New Roman" pitchFamily="18" charset="0"/>
                </a:rPr>
                <a:t>ФГБНУ «ИСРО РАО»</a:t>
              </a:r>
              <a:endParaRPr lang="ru-RU" sz="11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8077689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8229600" cy="990600"/>
          </a:xfrm>
        </p:spPr>
        <p:txBody>
          <a:bodyPr/>
          <a:lstStyle/>
          <a:p>
            <a:pPr algn="ctr" eaLnBrk="1" hangingPunct="1"/>
            <a:r>
              <a:rPr lang="ru-RU" dirty="0" smtClean="0"/>
              <a:t>Этапы работы Школьного координатора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250" y="1371600"/>
            <a:ext cx="8820150" cy="5334000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600" dirty="0" smtClean="0"/>
              <a:t>  </a:t>
            </a:r>
            <a:endParaRPr lang="ru-RU" sz="2600" i="1" dirty="0" smtClean="0"/>
          </a:p>
        </p:txBody>
      </p:sp>
      <p:sp>
        <p:nvSpPr>
          <p:cNvPr id="67588" name="Text Box 4"/>
          <p:cNvSpPr txBox="1">
            <a:spLocks noChangeArrowheads="1"/>
          </p:cNvSpPr>
          <p:nvPr/>
        </p:nvSpPr>
        <p:spPr bwMode="auto">
          <a:xfrm>
            <a:off x="746125" y="1255713"/>
            <a:ext cx="80930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endParaRPr lang="ru-RU"/>
          </a:p>
        </p:txBody>
      </p:sp>
      <p:sp>
        <p:nvSpPr>
          <p:cNvPr id="504837" name="Rectangle 5"/>
          <p:cNvSpPr>
            <a:spLocks noChangeArrowheads="1"/>
          </p:cNvSpPr>
          <p:nvPr/>
        </p:nvSpPr>
        <p:spPr bwMode="auto">
          <a:xfrm>
            <a:off x="609600" y="914400"/>
            <a:ext cx="83058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38175" indent="-293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801687" lvl="1" indent="-457200" algn="l" eaLnBrk="1" hangingPunct="1">
              <a:spcBef>
                <a:spcPct val="20000"/>
              </a:spcBef>
              <a:buClr>
                <a:schemeClr val="tx1"/>
              </a:buClr>
              <a:buFontTx/>
              <a:buChar char="-"/>
            </a:pPr>
            <a:r>
              <a:rPr lang="ru-RU" dirty="0" smtClean="0">
                <a:latin typeface="Tahoma" panose="020B0604030504040204" pitchFamily="34" charset="0"/>
              </a:rPr>
              <a:t>подготовка </a:t>
            </a:r>
            <a:r>
              <a:rPr lang="ru-RU" dirty="0">
                <a:latin typeface="Tahoma" panose="020B0604030504040204" pitchFamily="34" charset="0"/>
              </a:rPr>
              <a:t>информации об учащихся и </a:t>
            </a:r>
            <a:r>
              <a:rPr lang="ru-RU" dirty="0" smtClean="0">
                <a:latin typeface="Tahoma" panose="020B0604030504040204" pitchFamily="34" charset="0"/>
              </a:rPr>
              <a:t>учителях школы </a:t>
            </a:r>
            <a:r>
              <a:rPr lang="ru-RU" dirty="0">
                <a:latin typeface="Tahoma" panose="020B0604030504040204" pitchFamily="34" charset="0"/>
              </a:rPr>
              <a:t>(подготовка списков классов и списков учащихся</a:t>
            </a:r>
            <a:r>
              <a:rPr lang="ru-RU" dirty="0" smtClean="0">
                <a:latin typeface="Tahoma" panose="020B0604030504040204" pitchFamily="34" charset="0"/>
              </a:rPr>
              <a:t>);</a:t>
            </a:r>
          </a:p>
          <a:p>
            <a:pPr marL="801687" lvl="1" indent="-457200" algn="l" eaLnBrk="1" hangingPunct="1">
              <a:spcBef>
                <a:spcPct val="20000"/>
              </a:spcBef>
              <a:buClr>
                <a:schemeClr val="tx1"/>
              </a:buClr>
              <a:buFontTx/>
              <a:buChar char="-"/>
            </a:pPr>
            <a:r>
              <a:rPr lang="ru-RU" dirty="0">
                <a:latin typeface="Tahoma" panose="020B0604030504040204" pitchFamily="34" charset="0"/>
              </a:rPr>
              <a:t>п</a:t>
            </a:r>
            <a:r>
              <a:rPr lang="ru-RU" dirty="0" smtClean="0">
                <a:latin typeface="Tahoma" panose="020B0604030504040204" pitchFamily="34" charset="0"/>
              </a:rPr>
              <a:t>одготовка компьютеров для проведения исследования;</a:t>
            </a:r>
          </a:p>
          <a:p>
            <a:pPr marL="801687" lvl="1" indent="-457200" eaLnBrk="1" hangingPunct="1">
              <a:spcBef>
                <a:spcPct val="20000"/>
              </a:spcBef>
              <a:buClr>
                <a:schemeClr val="tx1"/>
              </a:buClr>
              <a:buFontTx/>
              <a:buChar char="-"/>
            </a:pPr>
            <a:r>
              <a:rPr lang="ru-RU" dirty="0">
                <a:latin typeface="Tahoma" panose="020B0604030504040204" pitchFamily="34" charset="0"/>
              </a:rPr>
              <a:t>проверка и хранение материалов, полученных от Национального центра;</a:t>
            </a:r>
          </a:p>
          <a:p>
            <a:pPr marL="801687" lvl="1" indent="-457200" eaLnBrk="1" hangingPunct="1">
              <a:spcBef>
                <a:spcPct val="20000"/>
              </a:spcBef>
              <a:buClr>
                <a:schemeClr val="tx1"/>
              </a:buClr>
              <a:buFontTx/>
              <a:buChar char="-"/>
            </a:pPr>
            <a:r>
              <a:rPr lang="ru-RU" dirty="0">
                <a:latin typeface="Tahoma" panose="020B0604030504040204" pitchFamily="34" charset="0"/>
              </a:rPr>
              <a:t>подготовка к проведению исследования в школе;</a:t>
            </a:r>
          </a:p>
          <a:p>
            <a:pPr marL="801687" lvl="1" indent="-457200" eaLnBrk="1" hangingPunct="1">
              <a:spcBef>
                <a:spcPct val="20000"/>
              </a:spcBef>
              <a:buClr>
                <a:schemeClr val="tx1"/>
              </a:buClr>
              <a:buFontTx/>
              <a:buChar char="-"/>
            </a:pPr>
            <a:r>
              <a:rPr lang="ru-RU" dirty="0">
                <a:latin typeface="Tahoma" panose="020B0604030504040204" pitchFamily="34" charset="0"/>
              </a:rPr>
              <a:t>контроль за качеством проведения тестирования и анкетирования</a:t>
            </a:r>
            <a:r>
              <a:rPr lang="ru-RU" dirty="0" smtClean="0">
                <a:latin typeface="Tahoma" panose="020B0604030504040204" pitchFamily="34" charset="0"/>
              </a:rPr>
              <a:t>;</a:t>
            </a:r>
          </a:p>
          <a:p>
            <a:pPr marL="801687" lvl="1" indent="-457200" eaLnBrk="1" hangingPunct="1">
              <a:spcBef>
                <a:spcPct val="20000"/>
              </a:spcBef>
              <a:buClr>
                <a:schemeClr val="tx1"/>
              </a:buClr>
              <a:buFontTx/>
              <a:buChar char="-"/>
            </a:pPr>
            <a:r>
              <a:rPr lang="ru-RU" dirty="0">
                <a:latin typeface="Tahoma" panose="020B0604030504040204" pitchFamily="34" charset="0"/>
              </a:rPr>
              <a:t>сбор материалов исследования;</a:t>
            </a:r>
          </a:p>
          <a:p>
            <a:pPr marL="801687" lvl="1" indent="-457200" eaLnBrk="1" hangingPunct="1">
              <a:spcBef>
                <a:spcPct val="20000"/>
              </a:spcBef>
              <a:buClr>
                <a:schemeClr val="tx1"/>
              </a:buClr>
              <a:buFontTx/>
              <a:buChar char="-"/>
            </a:pPr>
            <a:r>
              <a:rPr lang="ru-RU" dirty="0" smtClean="0">
                <a:latin typeface="Tahoma" panose="020B0604030504040204" pitchFamily="34" charset="0"/>
              </a:rPr>
              <a:t>отправка </a:t>
            </a:r>
            <a:r>
              <a:rPr lang="ru-RU" dirty="0">
                <a:latin typeface="Tahoma" panose="020B0604030504040204" pitchFamily="34" charset="0"/>
              </a:rPr>
              <a:t>материалов в Региональный </a:t>
            </a:r>
            <a:r>
              <a:rPr lang="ru-RU" dirty="0" smtClean="0">
                <a:latin typeface="Tahoma" panose="020B0604030504040204" pitchFamily="34" charset="0"/>
              </a:rPr>
              <a:t>центр</a:t>
            </a:r>
            <a:r>
              <a:rPr lang="ru-RU" sz="3000" dirty="0">
                <a:latin typeface="Tahoma" panose="020B0604030504040204" pitchFamily="34" charset="0"/>
              </a:rPr>
              <a:t>	</a:t>
            </a:r>
          </a:p>
        </p:txBody>
      </p:sp>
    </p:spTree>
    <p:extLst>
      <p:ext uri="{BB962C8B-B14F-4D97-AF65-F5344CB8AC3E}">
        <p14:creationId xmlns="" xmlns:p14="http://schemas.microsoft.com/office/powerpoint/2010/main" val="298769948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48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48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48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48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48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48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048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048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048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048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048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048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048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048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4837" grpId="0" build="p" bldLvl="2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51520" y="476673"/>
            <a:ext cx="8640960" cy="2016223"/>
          </a:xfrm>
        </p:spPr>
        <p:txBody>
          <a:bodyPr/>
          <a:lstStyle/>
          <a:p>
            <a:pPr marL="461963" lvl="1" indent="0" algn="ctr">
              <a:buNone/>
            </a:pPr>
            <a:r>
              <a:rPr lang="ru-RU" sz="2400" b="1" dirty="0" smtClean="0"/>
              <a:t>Программа </a:t>
            </a:r>
            <a:r>
              <a:rPr lang="ru-RU" sz="2400" b="1" dirty="0" smtClean="0"/>
              <a:t>диагностики </a:t>
            </a:r>
            <a:r>
              <a:rPr lang="ru-RU" sz="2400" b="1" dirty="0"/>
              <a:t>компьютеров </a:t>
            </a:r>
            <a:r>
              <a:rPr lang="ru-RU" sz="2400" b="1" dirty="0" smtClean="0"/>
              <a:t>«</a:t>
            </a:r>
            <a:r>
              <a:rPr lang="en-US" sz="2400" b="1" dirty="0" smtClean="0"/>
              <a:t>System Check</a:t>
            </a:r>
            <a:r>
              <a:rPr lang="ru-RU" sz="2400" b="1" dirty="0" smtClean="0"/>
              <a:t>»</a:t>
            </a:r>
          </a:p>
          <a:p>
            <a:pPr marL="461963" lvl="1" indent="0" algn="ctr">
              <a:buNone/>
            </a:pPr>
            <a:r>
              <a:rPr lang="ru-RU" sz="1800" dirty="0" smtClean="0"/>
              <a:t>п</a:t>
            </a:r>
            <a:r>
              <a:rPr lang="ru-RU" sz="1800" dirty="0" smtClean="0"/>
              <a:t>озволяет заранее провести проверку компьютеров на </a:t>
            </a:r>
            <a:r>
              <a:rPr lang="ru-RU" sz="1800" dirty="0" smtClean="0"/>
              <a:t>соответствие требованиям </a:t>
            </a:r>
            <a:r>
              <a:rPr lang="en-US" sz="1800" dirty="0" err="1" smtClean="0"/>
              <a:t>eTIMSS</a:t>
            </a:r>
            <a:endParaRPr lang="en-US" sz="1800" i="1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609600" y="2636912"/>
            <a:ext cx="7058744" cy="1866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38175" indent="-293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801687" lvl="1" indent="-457200" algn="l" eaLnBrk="1" hangingPunct="1">
              <a:spcBef>
                <a:spcPct val="20000"/>
              </a:spcBef>
              <a:buClr>
                <a:schemeClr val="tx1"/>
              </a:buClr>
              <a:buFontTx/>
              <a:buChar char="-"/>
            </a:pPr>
            <a:r>
              <a:rPr lang="ru-RU" sz="2800" dirty="0" smtClean="0">
                <a:latin typeface="Tahoma" panose="020B0604030504040204" pitchFamily="34" charset="0"/>
              </a:rPr>
              <a:t>Расширение экрана;</a:t>
            </a:r>
          </a:p>
          <a:p>
            <a:pPr marL="801687" lvl="1" indent="-457200" algn="l" eaLnBrk="1" hangingPunct="1">
              <a:spcBef>
                <a:spcPct val="20000"/>
              </a:spcBef>
              <a:buClr>
                <a:schemeClr val="tx1"/>
              </a:buClr>
              <a:buFontTx/>
              <a:buChar char="-"/>
            </a:pPr>
            <a:r>
              <a:rPr lang="ru-RU" sz="2800" dirty="0" smtClean="0">
                <a:latin typeface="Tahoma" panose="020B0604030504040204" pitchFamily="34" charset="0"/>
              </a:rPr>
              <a:t>Скорость процессора;</a:t>
            </a:r>
          </a:p>
          <a:p>
            <a:pPr marL="801687" lvl="1" indent="-457200" eaLnBrk="1" hangingPunct="1">
              <a:spcBef>
                <a:spcPct val="20000"/>
              </a:spcBef>
              <a:buClr>
                <a:schemeClr val="tx1"/>
              </a:buClr>
              <a:buFontTx/>
              <a:buChar char="-"/>
            </a:pPr>
            <a:r>
              <a:rPr lang="ru-RU" sz="2800" dirty="0" smtClean="0">
                <a:latin typeface="Tahoma" panose="020B0604030504040204" pitchFamily="34" charset="0"/>
              </a:rPr>
              <a:t>Доступная системная память</a:t>
            </a:r>
            <a:r>
              <a:rPr lang="ru-RU" sz="3200" dirty="0">
                <a:latin typeface="Tahoma" panose="020B0604030504040204" pitchFamily="34" charset="0"/>
              </a:rPr>
              <a:t>	</a:t>
            </a:r>
          </a:p>
        </p:txBody>
      </p:sp>
    </p:spTree>
    <p:extLst>
      <p:ext uri="{BB962C8B-B14F-4D97-AF65-F5344CB8AC3E}">
        <p14:creationId xmlns="" xmlns:p14="http://schemas.microsoft.com/office/powerpoint/2010/main" val="2041993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2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51520" y="476673"/>
            <a:ext cx="8640960" cy="5544616"/>
          </a:xfrm>
        </p:spPr>
        <p:txBody>
          <a:bodyPr/>
          <a:lstStyle/>
          <a:p>
            <a:pPr marL="461963" lvl="1" indent="0" algn="ctr">
              <a:buNone/>
            </a:pPr>
            <a:r>
              <a:rPr lang="ru-RU" sz="2400" b="1" dirty="0" smtClean="0"/>
              <a:t>Программа диагностики компьютеров «</a:t>
            </a:r>
            <a:r>
              <a:rPr lang="en-US" sz="2400" b="1" dirty="0" smtClean="0"/>
              <a:t>System Check</a:t>
            </a:r>
            <a:r>
              <a:rPr lang="ru-RU" sz="2400" b="1" dirty="0" smtClean="0"/>
              <a:t>»</a:t>
            </a:r>
          </a:p>
        </p:txBody>
      </p:sp>
      <p:pic>
        <p:nvPicPr>
          <p:cNvPr id="6" name="Picture 2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75656" y="1412776"/>
            <a:ext cx="6367790" cy="41044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86092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51520" y="476673"/>
            <a:ext cx="8640960" cy="5544616"/>
          </a:xfrm>
        </p:spPr>
        <p:txBody>
          <a:bodyPr/>
          <a:lstStyle/>
          <a:p>
            <a:pPr marL="461963" lvl="1" indent="0" algn="ctr">
              <a:buNone/>
            </a:pPr>
            <a:r>
              <a:rPr lang="ru-RU" sz="2400" b="1" dirty="0" smtClean="0"/>
              <a:t>Программа диагностики компьютеров «</a:t>
            </a:r>
            <a:r>
              <a:rPr lang="en-US" sz="2400" b="1" dirty="0" smtClean="0"/>
              <a:t>System Check</a:t>
            </a:r>
            <a:r>
              <a:rPr lang="ru-RU" sz="2400" b="1" dirty="0" smtClean="0"/>
              <a:t>»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79" y="1772816"/>
            <a:ext cx="6437765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8373745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84784"/>
            <a:ext cx="4402016" cy="4283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200" y="1484784"/>
            <a:ext cx="3275840" cy="4290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52000" y="562670"/>
            <a:ext cx="8643600" cy="99412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tx1"/>
                </a:solidFill>
                <a:latin typeface="Lato Black" panose="020F050202020403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Lato Black" panose="020F0502020204030203" pitchFamily="34" charset="0"/>
              </a:rPr>
              <a:t>Программа для наблюдения за выгрузкой результатов тестирования и анкетирования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Lato Black" panose="020F0502020204030203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02920540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Title 1"/>
          <p:cNvSpPr>
            <a:spLocks noGrp="1"/>
          </p:cNvSpPr>
          <p:nvPr>
            <p:ph type="ctrTitle"/>
          </p:nvPr>
        </p:nvSpPr>
        <p:spPr>
          <a:xfrm>
            <a:off x="395536" y="1764210"/>
            <a:ext cx="8496944" cy="1736798"/>
          </a:xfrm>
          <a:effectLst>
            <a:outerShdw blurRad="50800" dist="63500" dir="2700000" algn="tl" rotWithShape="0">
              <a:schemeClr val="bg1">
                <a:alpha val="70000"/>
              </a:schemeClr>
            </a:outerShdw>
          </a:effectLst>
        </p:spPr>
        <p:txBody>
          <a:bodyPr/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Спасибо за внимание!</a:t>
            </a:r>
            <a:r>
              <a:rPr lang="en-US" sz="2800" dirty="0"/>
              <a:t/>
            </a:r>
            <a:br>
              <a:rPr lang="en-US" sz="2800" dirty="0"/>
            </a:b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89040"/>
            <a:ext cx="6400800" cy="2162520"/>
          </a:xfrm>
        </p:spPr>
        <p:txBody>
          <a:bodyPr>
            <a:normAutofit/>
          </a:bodyPr>
          <a:lstStyle/>
          <a:p>
            <a:pPr eaLnBrk="1" hangingPunct="1">
              <a:spcAft>
                <a:spcPts val="0"/>
              </a:spcAft>
              <a:defRPr/>
            </a:pPr>
            <a:r>
              <a:rPr lang="en-US" sz="1600" dirty="0" smtClean="0">
                <a:ea typeface="+mn-ea"/>
                <a:cs typeface="+mn-cs"/>
              </a:rPr>
              <a:t> </a:t>
            </a:r>
          </a:p>
          <a:p>
            <a:pPr lvl="0">
              <a:defRPr/>
            </a:pPr>
            <a:r>
              <a:rPr lang="ru-RU" dirty="0" smtClean="0">
                <a:solidFill>
                  <a:srgbClr val="000000"/>
                </a:solidFill>
                <a:cs typeface="+mn-cs"/>
              </a:rPr>
              <a:t>Смирнова Елена Сергеевна</a:t>
            </a:r>
            <a:endParaRPr lang="en-US" dirty="0">
              <a:solidFill>
                <a:srgbClr val="000000"/>
              </a:solidFill>
              <a:cs typeface="+mn-cs"/>
            </a:endParaRPr>
          </a:p>
          <a:p>
            <a:pPr lvl="0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srgbClr val="000000"/>
              </a:solidFill>
              <a:cs typeface="+mn-cs"/>
            </a:endParaRPr>
          </a:p>
          <a:p>
            <a:pPr lvl="0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rgbClr val="000000"/>
                </a:solidFill>
              </a:rPr>
              <a:t>30 ноября </a:t>
            </a:r>
            <a:r>
              <a:rPr lang="en-US" sz="1400" dirty="0" smtClean="0">
                <a:solidFill>
                  <a:srgbClr val="000000"/>
                </a:solidFill>
              </a:rPr>
              <a:t>2017</a:t>
            </a:r>
            <a:endParaRPr lang="ru-RU" sz="1400" dirty="0" smtClean="0">
              <a:solidFill>
                <a:srgbClr val="000000"/>
              </a:solidFill>
            </a:endParaRPr>
          </a:p>
          <a:p>
            <a:pPr lvl="0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000000"/>
                </a:solidFill>
              </a:rPr>
              <a:t>г</a:t>
            </a:r>
            <a:r>
              <a:rPr lang="ru-RU" sz="1400" dirty="0" smtClean="0">
                <a:solidFill>
                  <a:srgbClr val="000000"/>
                </a:solidFill>
              </a:rPr>
              <a:t>. Москва</a:t>
            </a:r>
            <a:endParaRPr 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59802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Grp="1" noChangeArrowheads="1"/>
          </p:cNvSpPr>
          <p:nvPr>
            <p:ph type="title"/>
          </p:nvPr>
        </p:nvSpPr>
        <p:spPr>
          <a:xfrm>
            <a:off x="1066800" y="685800"/>
            <a:ext cx="7772400" cy="1143000"/>
          </a:xfrm>
        </p:spPr>
        <p:txBody>
          <a:bodyPr/>
          <a:lstStyle/>
          <a:p>
            <a:pPr eaLnBrk="1" hangingPunct="1"/>
            <a:r>
              <a:rPr lang="ru-RU" altLang="en-US" dirty="0" smtClean="0">
                <a:ea typeface="ＭＳ Ｐゴシック" pitchFamily="34" charset="-128"/>
              </a:rPr>
              <a:t>Этапы проведения исследования</a:t>
            </a:r>
            <a:endParaRPr lang="en-US" altLang="en-US" dirty="0" smtClean="0">
              <a:ea typeface="ＭＳ Ｐゴシック" pitchFamily="34" charset="-128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idx="1"/>
          </p:nvPr>
        </p:nvSpPr>
        <p:spPr>
          <a:xfrm>
            <a:off x="1066800" y="1484784"/>
            <a:ext cx="7924800" cy="4248472"/>
          </a:xfrm>
        </p:spPr>
        <p:txBody>
          <a:bodyPr/>
          <a:lstStyle/>
          <a:p>
            <a:pPr eaLnBrk="1" hangingPunct="1"/>
            <a:r>
              <a:rPr lang="ru-RU" altLang="en-US" sz="2000" dirty="0">
                <a:ea typeface="ＭＳ Ｐゴシック" pitchFamily="34" charset="-128"/>
              </a:rPr>
              <a:t>Разработка инструментария </a:t>
            </a:r>
            <a:r>
              <a:rPr lang="ru-RU" altLang="en-US" sz="2000" dirty="0" smtClean="0">
                <a:ea typeface="ＭＳ Ｐゴシック" pitchFamily="34" charset="-128"/>
              </a:rPr>
              <a:t>исследования</a:t>
            </a:r>
            <a:r>
              <a:rPr lang="en-US" altLang="en-US" sz="2000" dirty="0" smtClean="0">
                <a:ea typeface="ＭＳ Ｐゴシック" pitchFamily="34" charset="-128"/>
              </a:rPr>
              <a:t> (</a:t>
            </a:r>
            <a:r>
              <a:rPr lang="ru-RU" altLang="en-US" sz="2000" b="1" dirty="0" smtClean="0">
                <a:ea typeface="ＭＳ Ｐゴシック" pitchFamily="34" charset="-128"/>
              </a:rPr>
              <a:t>декабрь 2015 – декабрь 2017</a:t>
            </a:r>
            <a:r>
              <a:rPr lang="ru-RU" altLang="en-US" sz="2000" dirty="0" smtClean="0">
                <a:ea typeface="ＭＳ Ｐゴシック" pitchFamily="34" charset="-128"/>
              </a:rPr>
              <a:t>) </a:t>
            </a:r>
          </a:p>
          <a:p>
            <a:pPr eaLnBrk="1" hangingPunct="1"/>
            <a:r>
              <a:rPr lang="ru-RU" altLang="en-US" sz="2000" dirty="0" smtClean="0">
                <a:ea typeface="ＭＳ Ｐゴシック" pitchFamily="34" charset="-128"/>
              </a:rPr>
              <a:t>Проведение </a:t>
            </a:r>
            <a:r>
              <a:rPr lang="ru-RU" altLang="en-US" sz="2000" dirty="0" err="1" smtClean="0">
                <a:ea typeface="ＭＳ Ｐゴシック" pitchFamily="34" charset="-128"/>
              </a:rPr>
              <a:t>пилотного</a:t>
            </a:r>
            <a:r>
              <a:rPr lang="ru-RU" altLang="en-US" sz="2000" dirty="0" smtClean="0">
                <a:ea typeface="ＭＳ Ｐゴシック" pitchFamily="34" charset="-128"/>
              </a:rPr>
              <a:t> исследования на эквивалентность заданий (</a:t>
            </a:r>
            <a:r>
              <a:rPr lang="ru-RU" altLang="en-US" sz="2000" b="1" dirty="0" smtClean="0">
                <a:ea typeface="ＭＳ Ｐゴシック" pitchFamily="34" charset="-128"/>
              </a:rPr>
              <a:t>апрель – май 2017</a:t>
            </a:r>
            <a:r>
              <a:rPr lang="ru-RU" altLang="en-US" sz="2000" dirty="0" smtClean="0">
                <a:ea typeface="ＭＳ Ｐゴシック" pitchFamily="34" charset="-128"/>
              </a:rPr>
              <a:t>)</a:t>
            </a:r>
            <a:endParaRPr lang="ru-RU" altLang="en-US" sz="2000" dirty="0">
              <a:ea typeface="ＭＳ Ｐゴシック" pitchFamily="34" charset="-128"/>
            </a:endParaRPr>
          </a:p>
          <a:p>
            <a:pPr eaLnBrk="1" hangingPunct="1"/>
            <a:r>
              <a:rPr lang="ru-RU" altLang="en-US" sz="2000" dirty="0">
                <a:ea typeface="ＭＳ Ｐゴシック" pitchFamily="34" charset="-128"/>
              </a:rPr>
              <a:t>Подготовка к проведению </a:t>
            </a:r>
            <a:r>
              <a:rPr lang="ru-RU" altLang="en-US" sz="2000" dirty="0" err="1">
                <a:ea typeface="ＭＳ Ｐゴシック" pitchFamily="34" charset="-128"/>
              </a:rPr>
              <a:t>апробационного</a:t>
            </a:r>
            <a:r>
              <a:rPr lang="ru-RU" altLang="en-US" sz="2000" dirty="0">
                <a:ea typeface="ＭＳ Ｐゴシック" pitchFamily="34" charset="-128"/>
              </a:rPr>
              <a:t> </a:t>
            </a:r>
            <a:r>
              <a:rPr lang="ru-RU" altLang="en-US" sz="2000" dirty="0" smtClean="0">
                <a:ea typeface="ＭＳ Ｐゴシック" pitchFamily="34" charset="-128"/>
              </a:rPr>
              <a:t>исследования (</a:t>
            </a:r>
            <a:r>
              <a:rPr lang="ru-RU" altLang="en-US" sz="2000" b="1" dirty="0" smtClean="0">
                <a:ea typeface="ＭＳ Ｐゴシック" pitchFamily="34" charset="-128"/>
              </a:rPr>
              <a:t>декабрь 2017 – март 2018</a:t>
            </a:r>
            <a:r>
              <a:rPr lang="ru-RU" altLang="en-US" sz="2000" dirty="0" smtClean="0">
                <a:ea typeface="ＭＳ Ｐゴシック" pitchFamily="34" charset="-128"/>
              </a:rPr>
              <a:t>)</a:t>
            </a:r>
            <a:endParaRPr lang="ru-RU" altLang="en-US" sz="2000" dirty="0">
              <a:ea typeface="ＭＳ Ｐゴシック" pitchFamily="34" charset="-128"/>
            </a:endParaRPr>
          </a:p>
          <a:p>
            <a:pPr eaLnBrk="1" hangingPunct="1"/>
            <a:r>
              <a:rPr lang="ru-RU" altLang="en-US" sz="2000" dirty="0">
                <a:ea typeface="ＭＳ Ｐゴシック" pitchFamily="34" charset="-128"/>
              </a:rPr>
              <a:t>Проведение апробационного исследования в 3-х регионах России </a:t>
            </a:r>
            <a:r>
              <a:rPr lang="ru-RU" altLang="en-US" sz="2000" dirty="0" smtClean="0">
                <a:ea typeface="ＭＳ Ｐゴシック" pitchFamily="34" charset="-128"/>
              </a:rPr>
              <a:t>(</a:t>
            </a:r>
            <a:r>
              <a:rPr lang="ru-RU" altLang="en-US" sz="2000" b="1" dirty="0" smtClean="0">
                <a:ea typeface="ＭＳ Ｐゴシック" pitchFamily="34" charset="-128"/>
              </a:rPr>
              <a:t>апрель – май 2018</a:t>
            </a:r>
            <a:r>
              <a:rPr lang="ru-RU" altLang="en-US" sz="2000" dirty="0" smtClean="0">
                <a:ea typeface="ＭＳ Ｐゴシック" pitchFamily="34" charset="-128"/>
              </a:rPr>
              <a:t>)</a:t>
            </a:r>
            <a:endParaRPr lang="ru-RU" altLang="en-US" sz="2000" dirty="0" smtClean="0">
              <a:ea typeface="ＭＳ Ｐゴシック" pitchFamily="34" charset="-128"/>
            </a:endParaRPr>
          </a:p>
          <a:p>
            <a:pPr eaLnBrk="1" hangingPunct="1"/>
            <a:r>
              <a:rPr lang="ru-RU" altLang="en-US" sz="2000" dirty="0" smtClean="0">
                <a:ea typeface="ＭＳ Ｐゴシック" pitchFamily="34" charset="-128"/>
              </a:rPr>
              <a:t>Анализ </a:t>
            </a:r>
            <a:r>
              <a:rPr lang="ru-RU" altLang="en-US" sz="2000" dirty="0">
                <a:ea typeface="ＭＳ Ｐゴシック" pitchFamily="34" charset="-128"/>
              </a:rPr>
              <a:t>данных апробационного исследования и корректировка инструментария </a:t>
            </a:r>
            <a:r>
              <a:rPr lang="ru-RU" altLang="en-US" sz="2000" dirty="0" smtClean="0">
                <a:ea typeface="ＭＳ Ｐゴシック" pitchFamily="34" charset="-128"/>
              </a:rPr>
              <a:t>исследования (</a:t>
            </a:r>
            <a:r>
              <a:rPr lang="ru-RU" altLang="en-US" sz="2000" b="1" dirty="0" smtClean="0">
                <a:ea typeface="ＭＳ Ｐゴシック" pitchFamily="34" charset="-128"/>
              </a:rPr>
              <a:t>май 2018 – февраль 2019</a:t>
            </a:r>
            <a:r>
              <a:rPr lang="ru-RU" altLang="en-US" sz="2000" dirty="0" smtClean="0">
                <a:ea typeface="ＭＳ Ｐゴシック" pitchFamily="34" charset="-128"/>
              </a:rPr>
              <a:t>)</a:t>
            </a:r>
            <a:endParaRPr lang="ru-RU" altLang="en-US" sz="2000" dirty="0">
              <a:ea typeface="ＭＳ Ｐゴシック" pitchFamily="34" charset="-128"/>
            </a:endParaRPr>
          </a:p>
          <a:p>
            <a:pPr eaLnBrk="1" hangingPunct="1"/>
            <a:endParaRPr lang="en-US" altLang="en-US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805033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628800"/>
            <a:ext cx="7772400" cy="4032448"/>
          </a:xfrm>
        </p:spPr>
        <p:txBody>
          <a:bodyPr/>
          <a:lstStyle/>
          <a:p>
            <a:pPr eaLnBrk="1" hangingPunct="1"/>
            <a:r>
              <a:rPr lang="ru-RU" altLang="en-US" sz="2000" dirty="0" smtClean="0">
                <a:ea typeface="ＭＳ Ｐゴシック" pitchFamily="34" charset="-128"/>
              </a:rPr>
              <a:t>Подготовка к проведению основного исследования в России (</a:t>
            </a:r>
            <a:r>
              <a:rPr lang="ru-RU" altLang="en-US" sz="2000" b="1" dirty="0" smtClean="0">
                <a:ea typeface="ＭＳ Ｐゴシック" pitchFamily="34" charset="-128"/>
              </a:rPr>
              <a:t>сентябрь 2018 – март 2019</a:t>
            </a:r>
            <a:r>
              <a:rPr lang="ru-RU" altLang="en-US" sz="2000" dirty="0" smtClean="0">
                <a:ea typeface="ＭＳ Ｐゴシック" pitchFamily="34" charset="-128"/>
              </a:rPr>
              <a:t>)</a:t>
            </a:r>
            <a:endParaRPr lang="ru-RU" altLang="en-US" sz="2000" dirty="0" smtClean="0">
              <a:ea typeface="ＭＳ Ｐゴシック" pitchFamily="34" charset="-128"/>
            </a:endParaRPr>
          </a:p>
          <a:p>
            <a:pPr eaLnBrk="1" hangingPunct="1"/>
            <a:r>
              <a:rPr lang="ru-RU" altLang="en-US" sz="2000" dirty="0" smtClean="0">
                <a:ea typeface="ＭＳ Ｐゴシック" pitchFamily="34" charset="-128"/>
              </a:rPr>
              <a:t>Совещание </a:t>
            </a:r>
            <a:r>
              <a:rPr lang="ru-RU" altLang="en-US" sz="2000" dirty="0">
                <a:ea typeface="ＭＳ Ｐゴシック" pitchFamily="34" charset="-128"/>
              </a:rPr>
              <a:t>региональных </a:t>
            </a:r>
            <a:r>
              <a:rPr lang="ru-RU" altLang="en-US" sz="2000" dirty="0" smtClean="0">
                <a:ea typeface="ＭＳ Ｐゴシック" pitchFamily="34" charset="-128"/>
              </a:rPr>
              <a:t>координаторов (</a:t>
            </a:r>
            <a:r>
              <a:rPr lang="ru-RU" altLang="en-US" sz="2000" b="1" dirty="0" smtClean="0">
                <a:ea typeface="ＭＳ Ｐゴシック" pitchFamily="34" charset="-128"/>
              </a:rPr>
              <a:t>апрель 2019</a:t>
            </a:r>
            <a:r>
              <a:rPr lang="ru-RU" altLang="en-US" sz="2000" dirty="0" smtClean="0">
                <a:ea typeface="ＭＳ Ｐゴシック" pitchFamily="34" charset="-128"/>
              </a:rPr>
              <a:t>)</a:t>
            </a:r>
            <a:endParaRPr lang="en-US" altLang="en-US" sz="2000" dirty="0">
              <a:ea typeface="ＭＳ Ｐゴシック" pitchFamily="34" charset="-128"/>
            </a:endParaRPr>
          </a:p>
          <a:p>
            <a:pPr eaLnBrk="1" hangingPunct="1"/>
            <a:r>
              <a:rPr lang="ru-RU" altLang="en-US" sz="2000" dirty="0">
                <a:ea typeface="ＭＳ Ｐゴシック" pitchFamily="34" charset="-128"/>
              </a:rPr>
              <a:t>Подготовка к проведению в регионах, отправка материалов в </a:t>
            </a:r>
            <a:r>
              <a:rPr lang="ru-RU" altLang="en-US" sz="2000" dirty="0" smtClean="0">
                <a:ea typeface="ＭＳ Ｐゴシック" pitchFamily="34" charset="-128"/>
              </a:rPr>
              <a:t>школы (</a:t>
            </a:r>
            <a:r>
              <a:rPr lang="ru-RU" altLang="en-US" sz="2000" b="1" dirty="0" smtClean="0">
                <a:ea typeface="ＭＳ Ｐゴシック" pitchFamily="34" charset="-128"/>
              </a:rPr>
              <a:t>январь – апрель 2019</a:t>
            </a:r>
            <a:r>
              <a:rPr lang="ru-RU" altLang="en-US" sz="2000" dirty="0" smtClean="0">
                <a:ea typeface="ＭＳ Ｐゴシック" pitchFamily="34" charset="-128"/>
              </a:rPr>
              <a:t>)</a:t>
            </a:r>
            <a:endParaRPr lang="en-US" altLang="en-US" sz="2000" dirty="0">
              <a:ea typeface="ＭＳ Ｐゴシック" pitchFamily="34" charset="-128"/>
            </a:endParaRPr>
          </a:p>
          <a:p>
            <a:pPr eaLnBrk="1" hangingPunct="1"/>
            <a:r>
              <a:rPr lang="ru-RU" altLang="en-US" sz="2000" dirty="0" smtClean="0">
                <a:ea typeface="ＭＳ Ｐゴシック" pitchFamily="34" charset="-128"/>
              </a:rPr>
              <a:t>Проведение </a:t>
            </a:r>
            <a:r>
              <a:rPr lang="ru-RU" altLang="en-US" sz="2000" dirty="0" smtClean="0">
                <a:ea typeface="ＭＳ Ｐゴシック" pitchFamily="34" charset="-128"/>
              </a:rPr>
              <a:t>исследования (</a:t>
            </a:r>
            <a:r>
              <a:rPr lang="ru-RU" altLang="en-US" sz="2000" b="1" dirty="0" smtClean="0">
                <a:ea typeface="ＭＳ Ｐゴシック" pitchFamily="34" charset="-128"/>
              </a:rPr>
              <a:t>апрель - май 2019</a:t>
            </a:r>
            <a:r>
              <a:rPr lang="ru-RU" altLang="en-US" sz="2000" dirty="0" smtClean="0">
                <a:ea typeface="ＭＳ Ｐゴシック" pitchFamily="34" charset="-128"/>
              </a:rPr>
              <a:t>)</a:t>
            </a:r>
            <a:endParaRPr lang="en-US" altLang="en-US" sz="2000" dirty="0">
              <a:ea typeface="ＭＳ Ｐゴシック" pitchFamily="34" charset="-128"/>
            </a:endParaRPr>
          </a:p>
          <a:p>
            <a:pPr eaLnBrk="1" hangingPunct="1"/>
            <a:r>
              <a:rPr lang="ru-RU" altLang="en-US" sz="2000" dirty="0">
                <a:ea typeface="ＭＳ Ｐゴシック" pitchFamily="34" charset="-128"/>
              </a:rPr>
              <a:t>Сбор </a:t>
            </a:r>
            <a:r>
              <a:rPr lang="ru-RU" altLang="en-US" sz="2000" dirty="0" smtClean="0">
                <a:ea typeface="ＭＳ Ｐゴシック" pitchFamily="34" charset="-128"/>
              </a:rPr>
              <a:t>материалов </a:t>
            </a:r>
            <a:r>
              <a:rPr lang="ru-RU" altLang="en-US" sz="2000" dirty="0" smtClean="0">
                <a:ea typeface="ＭＳ Ｐゴシック" pitchFamily="34" charset="-128"/>
              </a:rPr>
              <a:t>исследования (</a:t>
            </a:r>
            <a:r>
              <a:rPr lang="ru-RU" altLang="en-US" sz="2000" b="1" dirty="0" smtClean="0">
                <a:ea typeface="ＭＳ Ｐゴシック" pitchFamily="34" charset="-128"/>
              </a:rPr>
              <a:t>апрель – май 2019</a:t>
            </a:r>
            <a:r>
              <a:rPr lang="ru-RU" altLang="en-US" sz="2000" dirty="0" smtClean="0">
                <a:ea typeface="ＭＳ Ｐゴシック" pitchFamily="34" charset="-128"/>
              </a:rPr>
              <a:t>)</a:t>
            </a:r>
            <a:endParaRPr lang="en-US" altLang="en-US" sz="2000" dirty="0">
              <a:ea typeface="ＭＳ Ｐゴシック" pitchFamily="34" charset="-128"/>
            </a:endParaRPr>
          </a:p>
          <a:p>
            <a:pPr eaLnBrk="1" hangingPunct="1"/>
            <a:r>
              <a:rPr lang="ru-RU" altLang="en-US" sz="2000" dirty="0">
                <a:ea typeface="ＭＳ Ｐゴシック" pitchFamily="34" charset="-128"/>
              </a:rPr>
              <a:t>Отправка </a:t>
            </a:r>
            <a:r>
              <a:rPr lang="ru-RU" altLang="en-US" sz="2000" dirty="0" smtClean="0">
                <a:ea typeface="ＭＳ Ｐゴシック" pitchFamily="34" charset="-128"/>
              </a:rPr>
              <a:t>материалов в </a:t>
            </a:r>
            <a:r>
              <a:rPr lang="ru-RU" altLang="en-US" sz="2000" dirty="0">
                <a:ea typeface="ＭＳ Ｐゴシック" pitchFamily="34" charset="-128"/>
              </a:rPr>
              <a:t>национальный </a:t>
            </a:r>
            <a:r>
              <a:rPr lang="ru-RU" altLang="en-US" sz="2000" dirty="0" smtClean="0">
                <a:ea typeface="ＭＳ Ｐゴシック" pitchFamily="34" charset="-128"/>
              </a:rPr>
              <a:t>центр (</a:t>
            </a:r>
            <a:r>
              <a:rPr lang="ru-RU" altLang="en-US" sz="2000" b="1" dirty="0" smtClean="0">
                <a:ea typeface="ＭＳ Ｐゴシック" pitchFamily="34" charset="-128"/>
              </a:rPr>
              <a:t>апрель – май 2019</a:t>
            </a:r>
            <a:r>
              <a:rPr lang="ru-RU" altLang="en-US" sz="2000" dirty="0" smtClean="0">
                <a:ea typeface="ＭＳ Ｐゴシック" pitchFamily="34" charset="-128"/>
              </a:rPr>
              <a:t>)</a:t>
            </a:r>
            <a:endParaRPr lang="en-US" altLang="en-US" sz="2000" dirty="0">
              <a:ea typeface="ＭＳ Ｐゴシック" pitchFamily="34" charset="-128"/>
            </a:endParaRPr>
          </a:p>
          <a:p>
            <a:pPr eaLnBrk="1" hangingPunct="1"/>
            <a:endParaRPr lang="en-US" altLang="en-US" sz="2000" dirty="0" smtClean="0">
              <a:ea typeface="ＭＳ Ｐゴシック" pitchFamily="34" charset="-128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066800" y="404664"/>
            <a:ext cx="7772400" cy="1143000"/>
          </a:xfrm>
        </p:spPr>
        <p:txBody>
          <a:bodyPr/>
          <a:lstStyle/>
          <a:p>
            <a:r>
              <a:rPr lang="ru-RU" altLang="en-US" dirty="0" smtClean="0">
                <a:ea typeface="ＭＳ Ｐゴシック" pitchFamily="34" charset="-128"/>
              </a:rPr>
              <a:t>Этапы </a:t>
            </a:r>
            <a:r>
              <a:rPr lang="ru-RU" altLang="en-US" dirty="0">
                <a:ea typeface="ＭＳ Ｐゴシック" pitchFamily="34" charset="-128"/>
              </a:rPr>
              <a:t>проведения </a:t>
            </a:r>
            <a:r>
              <a:rPr lang="ru-RU" altLang="en-US" dirty="0" smtClean="0">
                <a:ea typeface="ＭＳ Ｐゴシック" pitchFamily="34" charset="-128"/>
              </a:rPr>
              <a:t>исследования (продолжение)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41629197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219200" y="404664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A3C1"/>
                </a:solidFill>
                <a:effectLst/>
                <a:latin typeface="+mj-lt"/>
                <a:ea typeface="ＭＳ Ｐゴシック" charset="-128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bg1"/>
                </a:solidFill>
                <a:latin typeface="Verdana" pitchFamily="34" charset="0"/>
                <a:ea typeface="ＭＳ Ｐゴシック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bg1"/>
                </a:solidFill>
                <a:latin typeface="Verdana" pitchFamily="34" charset="0"/>
                <a:ea typeface="ＭＳ Ｐゴシック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bg1"/>
                </a:solidFill>
                <a:latin typeface="Verdana" pitchFamily="34" charset="0"/>
                <a:ea typeface="ＭＳ Ｐゴシック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bg1"/>
                </a:solidFill>
                <a:latin typeface="Verdana" pitchFamily="34" charset="0"/>
                <a:ea typeface="ＭＳ Ｐゴシック" charset="-128"/>
                <a:cs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ru-RU" altLang="en-US" kern="0" dirty="0" smtClean="0">
                <a:ea typeface="ＭＳ Ｐゴシック" pitchFamily="34" charset="-128"/>
              </a:rPr>
              <a:t>Этапы проведения исследования</a:t>
            </a:r>
            <a:br>
              <a:rPr lang="ru-RU" altLang="en-US" kern="0" dirty="0" smtClean="0">
                <a:ea typeface="ＭＳ Ｐゴシック" pitchFamily="34" charset="-128"/>
              </a:rPr>
            </a:br>
            <a:r>
              <a:rPr lang="ru-RU" altLang="en-US" kern="0" dirty="0" smtClean="0">
                <a:ea typeface="ＭＳ Ｐゴシック" pitchFamily="34" charset="-128"/>
              </a:rPr>
              <a:t>(продолжение)</a:t>
            </a:r>
            <a:endParaRPr lang="en-US" altLang="en-US" kern="0" dirty="0" smtClean="0">
              <a:ea typeface="ＭＳ Ｐゴシック" pitchFamily="34" charset="-128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219200" y="1556792"/>
            <a:ext cx="7772400" cy="40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31775" indent="-231775" algn="l" rtl="0" eaLnBrk="0" fontAlgn="base" hangingPunct="0">
              <a:spcBef>
                <a:spcPct val="20000"/>
              </a:spcBef>
              <a:spcAft>
                <a:spcPts val="100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7713" indent="-285750" algn="l" rtl="0" eaLnBrk="0" fontAlgn="base" hangingPunct="0">
              <a:spcBef>
                <a:spcPct val="20000"/>
              </a:spcBef>
              <a:spcAft>
                <a:spcPts val="100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ts val="1000"/>
              </a:spcAft>
              <a:buChar char="•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ts val="1000"/>
              </a:spcAft>
              <a:buChar char="–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ts val="100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ts val="100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ts val="100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ts val="100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ts val="100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defRPr/>
            </a:pPr>
            <a:r>
              <a:rPr lang="ru-RU" altLang="en-US" sz="2200" kern="0" dirty="0" smtClean="0"/>
              <a:t>Подготовка к проведению проверки </a:t>
            </a:r>
            <a:r>
              <a:rPr lang="ru-RU" altLang="en-US" sz="2200" kern="0" dirty="0" smtClean="0"/>
              <a:t>заданий (</a:t>
            </a:r>
            <a:r>
              <a:rPr lang="ru-RU" altLang="en-US" sz="2200" b="1" kern="0" dirty="0" smtClean="0"/>
              <a:t>июнь</a:t>
            </a:r>
            <a:r>
              <a:rPr lang="ru-RU" altLang="en-US" sz="2200" b="1" kern="0" dirty="0" smtClean="0"/>
              <a:t> 2019</a:t>
            </a:r>
            <a:r>
              <a:rPr lang="ru-RU" altLang="en-US" sz="2200" kern="0" dirty="0" smtClean="0"/>
              <a:t>)</a:t>
            </a:r>
            <a:endParaRPr lang="ru-RU" altLang="en-US" sz="2200" kern="0" dirty="0" smtClean="0"/>
          </a:p>
          <a:p>
            <a:pPr eaLnBrk="1" hangingPunct="1">
              <a:defRPr/>
            </a:pPr>
            <a:r>
              <a:rPr lang="ru-RU" altLang="en-US" sz="2200" kern="0" dirty="0" smtClean="0"/>
              <a:t>Проведение проверки и перепроверки </a:t>
            </a:r>
            <a:r>
              <a:rPr lang="ru-RU" altLang="en-US" sz="2200" kern="0" dirty="0" smtClean="0"/>
              <a:t>заданий (</a:t>
            </a:r>
            <a:r>
              <a:rPr lang="ru-RU" altLang="en-US" sz="2200" b="1" kern="0" dirty="0" smtClean="0"/>
              <a:t>июль</a:t>
            </a:r>
            <a:r>
              <a:rPr lang="ru-RU" altLang="en-US" sz="2200" b="1" kern="0" dirty="0" smtClean="0"/>
              <a:t> – август 2019</a:t>
            </a:r>
            <a:r>
              <a:rPr lang="ru-RU" altLang="en-US" sz="2200" kern="0" dirty="0" smtClean="0"/>
              <a:t>)</a:t>
            </a:r>
            <a:endParaRPr lang="ru-RU" altLang="en-US" sz="2200" kern="0" dirty="0" smtClean="0"/>
          </a:p>
          <a:p>
            <a:pPr eaLnBrk="1" hangingPunct="1">
              <a:defRPr/>
            </a:pPr>
            <a:r>
              <a:rPr lang="ru-RU" altLang="en-US" sz="2200" kern="0" dirty="0" smtClean="0"/>
              <a:t>Ввод информации об ответах учащихся на вопросы анкет и результатов тестирования в национальную базу </a:t>
            </a:r>
            <a:r>
              <a:rPr lang="ru-RU" altLang="en-US" sz="2200" kern="0" dirty="0" smtClean="0"/>
              <a:t>данных (</a:t>
            </a:r>
            <a:r>
              <a:rPr lang="ru-RU" altLang="en-US" sz="2200" b="1" kern="0" dirty="0" smtClean="0"/>
              <a:t>июнь – сентябрь 2019</a:t>
            </a:r>
            <a:r>
              <a:rPr lang="ru-RU" altLang="en-US" sz="2200" kern="0" dirty="0" smtClean="0"/>
              <a:t>)</a:t>
            </a:r>
            <a:endParaRPr lang="ru-RU" altLang="en-US" sz="2200" kern="0" dirty="0" smtClean="0"/>
          </a:p>
          <a:p>
            <a:pPr eaLnBrk="1" hangingPunct="1">
              <a:defRPr/>
            </a:pPr>
            <a:r>
              <a:rPr lang="ru-RU" altLang="en-US" sz="2200" kern="0" dirty="0" smtClean="0"/>
              <a:t>Отправка национальной базы данных в Международный центр </a:t>
            </a:r>
            <a:r>
              <a:rPr lang="ru-RU" altLang="en-US" sz="2200" kern="0" dirty="0" smtClean="0"/>
              <a:t>(</a:t>
            </a:r>
            <a:r>
              <a:rPr lang="ru-RU" altLang="en-US" sz="2200" b="1" kern="0" dirty="0" smtClean="0"/>
              <a:t>сентябрь 2019</a:t>
            </a:r>
            <a:r>
              <a:rPr lang="ru-RU" altLang="en-US" sz="2200" kern="0" dirty="0" smtClean="0"/>
              <a:t>) </a:t>
            </a:r>
            <a:endParaRPr lang="en-US" altLang="en-US" sz="2200" kern="0" dirty="0"/>
          </a:p>
        </p:txBody>
      </p:sp>
    </p:spTree>
    <p:extLst>
      <p:ext uri="{BB962C8B-B14F-4D97-AF65-F5344CB8AC3E}">
        <p14:creationId xmlns="" xmlns:p14="http://schemas.microsoft.com/office/powerpoint/2010/main" val="3106288838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685800"/>
            <a:ext cx="7772400" cy="1143000"/>
          </a:xfrm>
        </p:spPr>
        <p:txBody>
          <a:bodyPr/>
          <a:lstStyle/>
          <a:p>
            <a:pPr eaLnBrk="1" hangingPunct="1"/>
            <a:r>
              <a:rPr lang="ru-RU" altLang="en-US" dirty="0" smtClean="0">
                <a:ea typeface="ＭＳ Ｐゴシック" pitchFamily="34" charset="-128"/>
              </a:rPr>
              <a:t>Этапы </a:t>
            </a:r>
            <a:r>
              <a:rPr lang="ru-RU" altLang="en-US" dirty="0">
                <a:ea typeface="ＭＳ Ｐゴシック" pitchFamily="34" charset="-128"/>
              </a:rPr>
              <a:t>проведения </a:t>
            </a:r>
            <a:r>
              <a:rPr lang="ru-RU" altLang="en-US" dirty="0" smtClean="0">
                <a:ea typeface="ＭＳ Ｐゴシック" pitchFamily="34" charset="-128"/>
              </a:rPr>
              <a:t>исследования</a:t>
            </a:r>
            <a:br>
              <a:rPr lang="ru-RU" altLang="en-US" dirty="0" smtClean="0">
                <a:ea typeface="ＭＳ Ｐゴシック" pitchFamily="34" charset="-128"/>
              </a:rPr>
            </a:br>
            <a:r>
              <a:rPr lang="ru-RU" altLang="en-US" dirty="0" smtClean="0">
                <a:ea typeface="ＭＳ Ｐゴシック" pitchFamily="34" charset="-128"/>
              </a:rPr>
              <a:t>(</a:t>
            </a:r>
            <a:r>
              <a:rPr lang="ru-RU" altLang="en-US" dirty="0">
                <a:ea typeface="ＭＳ Ｐゴシック" pitchFamily="34" charset="-128"/>
              </a:rPr>
              <a:t>продолжение)</a:t>
            </a:r>
            <a:endParaRPr lang="en-US" altLang="en-US" dirty="0" smtClean="0">
              <a:ea typeface="ＭＳ Ｐゴシック" pitchFamily="34" charset="-128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828800"/>
            <a:ext cx="7772400" cy="3656013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en-US" sz="2200" dirty="0" smtClean="0">
                <a:cs typeface="ＭＳ Ｐゴシック" charset="-128"/>
              </a:rPr>
              <a:t>Обработка результатов исследования в Международном </a:t>
            </a:r>
            <a:r>
              <a:rPr lang="ru-RU" altLang="en-US" sz="2200" dirty="0" smtClean="0">
                <a:cs typeface="ＭＳ Ｐゴシック" charset="-128"/>
              </a:rPr>
              <a:t>центре (</a:t>
            </a:r>
            <a:r>
              <a:rPr lang="ru-RU" altLang="en-US" sz="2200" b="1" dirty="0" smtClean="0">
                <a:cs typeface="ＭＳ Ｐゴシック" charset="-128"/>
              </a:rPr>
              <a:t>сентябрь 2019 – июнь 2020</a:t>
            </a:r>
            <a:r>
              <a:rPr lang="ru-RU" altLang="en-US" sz="2200" dirty="0" smtClean="0">
                <a:cs typeface="ＭＳ Ｐゴシック" charset="-128"/>
              </a:rPr>
              <a:t>)</a:t>
            </a:r>
            <a:endParaRPr lang="ru-RU" altLang="en-US" sz="2200" dirty="0" smtClean="0">
              <a:cs typeface="ＭＳ Ｐゴシック" charset="-128"/>
            </a:endParaRPr>
          </a:p>
          <a:p>
            <a:pPr eaLnBrk="1" hangingPunct="1">
              <a:defRPr/>
            </a:pPr>
            <a:r>
              <a:rPr lang="ru-RU" altLang="en-US" sz="2200" dirty="0" smtClean="0"/>
              <a:t>Анализ результатов исследования. Подготовка  Национального отчета о результатах </a:t>
            </a:r>
            <a:r>
              <a:rPr lang="ru-RU" altLang="en-US" sz="2200" dirty="0" smtClean="0"/>
              <a:t>(</a:t>
            </a:r>
            <a:r>
              <a:rPr lang="ru-RU" altLang="en-US" sz="2200" b="1" dirty="0" smtClean="0"/>
              <a:t>сентябрь 2019 – декабрь 2020</a:t>
            </a:r>
            <a:r>
              <a:rPr lang="ru-RU" altLang="en-US" sz="2200" dirty="0" smtClean="0"/>
              <a:t>)</a:t>
            </a:r>
          </a:p>
          <a:p>
            <a:pPr eaLnBrk="1" hangingPunct="1">
              <a:defRPr/>
            </a:pPr>
            <a:r>
              <a:rPr lang="ru-RU" altLang="en-US" sz="2200" dirty="0" smtClean="0"/>
              <a:t>Пресс-конференция, посвященная открытию результатов исследования (</a:t>
            </a:r>
            <a:r>
              <a:rPr lang="ru-RU" altLang="en-US" sz="2200" b="1" dirty="0" smtClean="0"/>
              <a:t>декабрь 2020</a:t>
            </a:r>
            <a:r>
              <a:rPr lang="ru-RU" altLang="en-US" sz="2200" dirty="0" smtClean="0"/>
              <a:t>)</a:t>
            </a:r>
            <a:endParaRPr lang="ru-RU" altLang="en-US" sz="2200" dirty="0" smtClean="0"/>
          </a:p>
          <a:p>
            <a:pPr eaLnBrk="1" hangingPunct="1">
              <a:defRPr/>
            </a:pPr>
            <a:endParaRPr lang="en-US" altLang="en-US" sz="2200" dirty="0">
              <a:cs typeface="ＭＳ Ｐゴシック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36551976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1" y="2852936"/>
            <a:ext cx="8229600" cy="541784"/>
          </a:xfrm>
        </p:spPr>
        <p:txBody>
          <a:bodyPr/>
          <a:lstStyle/>
          <a:p>
            <a:pPr algn="ctr" eaLnBrk="1" hangingPunct="1"/>
            <a:r>
              <a:rPr lang="ru-RU" sz="2800" dirty="0" smtClean="0">
                <a:solidFill>
                  <a:schemeClr val="tx1"/>
                </a:solidFill>
              </a:rPr>
              <a:t>Национальный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ru-RU" sz="2800" smtClean="0">
                <a:solidFill>
                  <a:schemeClr val="tx1"/>
                </a:solidFill>
              </a:rPr>
              <a:t>центр </a:t>
            </a:r>
            <a:endParaRPr lang="ru-RU" sz="2800" dirty="0" smtClean="0">
              <a:solidFill>
                <a:schemeClr val="tx1"/>
              </a:solidFill>
            </a:endParaRPr>
          </a:p>
        </p:txBody>
      </p:sp>
      <p:sp>
        <p:nvSpPr>
          <p:cNvPr id="6" name="Заголовок 12"/>
          <p:cNvSpPr txBox="1">
            <a:spLocks/>
          </p:cNvSpPr>
          <p:nvPr/>
        </p:nvSpPr>
        <p:spPr bwMode="auto">
          <a:xfrm>
            <a:off x="609600" y="206152"/>
            <a:ext cx="85344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3B5A79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Ответственные за проведение основного исследования в России</a:t>
            </a:r>
            <a:endParaRPr kumimoji="0" lang="ru-RU" sz="3000" b="1" i="0" u="none" strike="noStrike" kern="0" cap="none" spc="0" normalizeH="0" baseline="0" noProof="0" dirty="0">
              <a:ln>
                <a:noFill/>
              </a:ln>
              <a:solidFill>
                <a:srgbClr val="3B5A79"/>
              </a:solidFill>
              <a:effectLst/>
              <a:uLnTx/>
              <a:uFillTx/>
              <a:latin typeface="+mj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57200" y="5229200"/>
            <a:ext cx="8839200" cy="541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3B5A79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3B5A79"/>
                </a:solidFill>
                <a:latin typeface="Verdana" pitchFamily="34" charset="0"/>
                <a:ea typeface="ＭＳ Ｐゴシック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3B5A79"/>
                </a:solidFill>
                <a:latin typeface="Verdana" pitchFamily="34" charset="0"/>
                <a:ea typeface="ＭＳ Ｐゴシック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3B5A79"/>
                </a:solidFill>
                <a:latin typeface="Verdana" pitchFamily="34" charset="0"/>
                <a:ea typeface="ＭＳ Ｐゴシック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3B5A79"/>
                </a:solidFill>
                <a:latin typeface="Verdana" pitchFamily="34" charset="0"/>
                <a:ea typeface="ＭＳ Ｐゴシック" charset="-128"/>
                <a:cs typeface="ＭＳ Ｐゴシック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ru-RU" sz="2400" kern="0" dirty="0" smtClean="0">
                <a:solidFill>
                  <a:schemeClr val="tx1"/>
                </a:solidFill>
              </a:rPr>
              <a:t>Школьные</a:t>
            </a:r>
            <a:r>
              <a:rPr lang="en-US" sz="2400" kern="0" dirty="0" smtClean="0">
                <a:solidFill>
                  <a:schemeClr val="tx1"/>
                </a:solidFill>
              </a:rPr>
              <a:t> </a:t>
            </a:r>
            <a:r>
              <a:rPr lang="ru-RU" sz="2400" kern="0" dirty="0" smtClean="0">
                <a:solidFill>
                  <a:schemeClr val="tx1"/>
                </a:solidFill>
              </a:rPr>
              <a:t>координаторы (20</a:t>
            </a:r>
            <a:r>
              <a:rPr lang="en-US" sz="2400" kern="0" dirty="0">
                <a:solidFill>
                  <a:schemeClr val="tx1"/>
                </a:solidFill>
              </a:rPr>
              <a:t>0</a:t>
            </a:r>
            <a:r>
              <a:rPr lang="ru-RU" sz="2400" kern="0" dirty="0" smtClean="0">
                <a:solidFill>
                  <a:schemeClr val="tx1"/>
                </a:solidFill>
              </a:rPr>
              <a:t> школ)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533400" y="4077072"/>
            <a:ext cx="8610600" cy="541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3B5A79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3B5A79"/>
                </a:solidFill>
                <a:latin typeface="Verdana" pitchFamily="34" charset="0"/>
                <a:ea typeface="ＭＳ Ｐゴシック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3B5A79"/>
                </a:solidFill>
                <a:latin typeface="Verdana" pitchFamily="34" charset="0"/>
                <a:ea typeface="ＭＳ Ｐゴシック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3B5A79"/>
                </a:solidFill>
                <a:latin typeface="Verdana" pitchFamily="34" charset="0"/>
                <a:ea typeface="ＭＳ Ｐゴシック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3B5A79"/>
                </a:solidFill>
                <a:latin typeface="Verdana" pitchFamily="34" charset="0"/>
                <a:ea typeface="ＭＳ Ｐゴシック" charset="-128"/>
                <a:cs typeface="ＭＳ Ｐゴシック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ru-RU" sz="2400" kern="0" dirty="0" smtClean="0">
                <a:solidFill>
                  <a:schemeClr val="tx1"/>
                </a:solidFill>
              </a:rPr>
              <a:t>Региональные</a:t>
            </a:r>
            <a:r>
              <a:rPr lang="en-US" sz="2400" kern="0" dirty="0" smtClean="0">
                <a:solidFill>
                  <a:schemeClr val="tx1"/>
                </a:solidFill>
              </a:rPr>
              <a:t> </a:t>
            </a:r>
            <a:r>
              <a:rPr lang="ru-RU" sz="2400" kern="0" dirty="0" smtClean="0">
                <a:solidFill>
                  <a:schemeClr val="tx1"/>
                </a:solidFill>
              </a:rPr>
              <a:t>центры (4</a:t>
            </a:r>
            <a:r>
              <a:rPr lang="en-US" sz="2400" kern="0" dirty="0">
                <a:solidFill>
                  <a:schemeClr val="tx1"/>
                </a:solidFill>
              </a:rPr>
              <a:t>9</a:t>
            </a:r>
            <a:r>
              <a:rPr lang="ru-RU" sz="2400" kern="0" dirty="0" smtClean="0">
                <a:solidFill>
                  <a:schemeClr val="tx1"/>
                </a:solidFill>
              </a:rPr>
              <a:t> регионов)</a:t>
            </a:r>
          </a:p>
        </p:txBody>
      </p:sp>
      <p:sp>
        <p:nvSpPr>
          <p:cNvPr id="3" name="Стрелка вниз 2"/>
          <p:cNvSpPr/>
          <p:nvPr/>
        </p:nvSpPr>
        <p:spPr bwMode="auto">
          <a:xfrm>
            <a:off x="4716017" y="3501008"/>
            <a:ext cx="144016" cy="576064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8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762001" y="1591072"/>
            <a:ext cx="822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ФИОКО 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(Федеральный институт оценки качества образования)</a:t>
            </a:r>
          </a:p>
        </p:txBody>
      </p:sp>
      <p:sp>
        <p:nvSpPr>
          <p:cNvPr id="10" name="Стрелка вниз 9"/>
          <p:cNvSpPr/>
          <p:nvPr/>
        </p:nvSpPr>
        <p:spPr bwMode="auto">
          <a:xfrm>
            <a:off x="4716016" y="2420888"/>
            <a:ext cx="144016" cy="576064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84" charset="0"/>
            </a:endParaRPr>
          </a:p>
        </p:txBody>
      </p:sp>
      <p:sp>
        <p:nvSpPr>
          <p:cNvPr id="12" name="Стрелка вниз 11"/>
          <p:cNvSpPr/>
          <p:nvPr/>
        </p:nvSpPr>
        <p:spPr bwMode="auto">
          <a:xfrm>
            <a:off x="4716016" y="4653136"/>
            <a:ext cx="144016" cy="576064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8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832114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1" y="1066800"/>
            <a:ext cx="8229600" cy="685800"/>
          </a:xfrm>
        </p:spPr>
        <p:txBody>
          <a:bodyPr/>
          <a:lstStyle/>
          <a:p>
            <a:pPr algn="ctr" eaLnBrk="1" hangingPunct="1"/>
            <a:r>
              <a:rPr lang="ru-RU" dirty="0" smtClean="0"/>
              <a:t>Региональный</a:t>
            </a:r>
            <a:r>
              <a:rPr lang="en-US" dirty="0" smtClean="0"/>
              <a:t> </a:t>
            </a:r>
            <a:r>
              <a:rPr lang="ru-RU" dirty="0" smtClean="0"/>
              <a:t>координатор</a:t>
            </a:r>
          </a:p>
        </p:txBody>
      </p:sp>
      <p:sp>
        <p:nvSpPr>
          <p:cNvPr id="503813" name="Rectangle 5"/>
          <p:cNvSpPr>
            <a:spLocks noChangeArrowheads="1"/>
          </p:cNvSpPr>
          <p:nvPr/>
        </p:nvSpPr>
        <p:spPr bwMode="auto">
          <a:xfrm>
            <a:off x="685800" y="1676400"/>
            <a:ext cx="80010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38175" indent="-293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spcBef>
                <a:spcPct val="20000"/>
              </a:spcBef>
              <a:buClr>
                <a:schemeClr val="tx1"/>
              </a:buClr>
            </a:pPr>
            <a:r>
              <a:rPr lang="ru-RU" sz="2600" dirty="0">
                <a:latin typeface="Tahoma" panose="020B0604030504040204" pitchFamily="34" charset="0"/>
              </a:rPr>
              <a:t>	</a:t>
            </a:r>
            <a:r>
              <a:rPr lang="ru-RU" sz="2600" dirty="0" smtClean="0">
                <a:latin typeface="Tahoma" panose="020B0604030504040204" pitchFamily="34" charset="0"/>
              </a:rPr>
              <a:t>О</a:t>
            </a:r>
            <a:r>
              <a:rPr lang="ru-RU" sz="3000" dirty="0" smtClean="0">
                <a:latin typeface="Tahoma" panose="020B0604030504040204" pitchFamily="34" charset="0"/>
              </a:rPr>
              <a:t>сновной задачей Регионального координатора </a:t>
            </a:r>
            <a:r>
              <a:rPr lang="ru-RU" sz="3000" dirty="0">
                <a:latin typeface="Tahoma" panose="020B0604030504040204" pitchFamily="34" charset="0"/>
              </a:rPr>
              <a:t>является помощь </a:t>
            </a:r>
            <a:r>
              <a:rPr lang="ru-RU" sz="3000" dirty="0" smtClean="0">
                <a:latin typeface="Tahoma" panose="020B0604030504040204" pitchFamily="34" charset="0"/>
              </a:rPr>
              <a:t>Национальному центру </a:t>
            </a:r>
            <a:r>
              <a:rPr lang="ru-RU" sz="3000" dirty="0">
                <a:latin typeface="Tahoma" panose="020B0604030504040204" pitchFamily="34" charset="0"/>
              </a:rPr>
              <a:t>в организации и проведении исследования в </a:t>
            </a:r>
            <a:r>
              <a:rPr lang="ru-RU" sz="3000" dirty="0" smtClean="0">
                <a:latin typeface="Tahoma" panose="020B0604030504040204" pitchFamily="34" charset="0"/>
              </a:rPr>
              <a:t>данном регионе</a:t>
            </a:r>
            <a:endParaRPr lang="ru-RU" sz="3000" dirty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552842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38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38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3813" grpId="0" build="p" bldLvl="2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8229600" cy="990600"/>
          </a:xfrm>
        </p:spPr>
        <p:txBody>
          <a:bodyPr/>
          <a:lstStyle/>
          <a:p>
            <a:pPr algn="ctr" eaLnBrk="1" hangingPunct="1"/>
            <a:r>
              <a:rPr lang="ru-RU" dirty="0" smtClean="0"/>
              <a:t>Этапы работы Регионального координатора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250" y="1371600"/>
            <a:ext cx="8820150" cy="5334000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600" dirty="0" smtClean="0"/>
              <a:t>  </a:t>
            </a:r>
            <a:endParaRPr lang="ru-RU" sz="2600" i="1" dirty="0" smtClean="0"/>
          </a:p>
        </p:txBody>
      </p:sp>
      <p:sp>
        <p:nvSpPr>
          <p:cNvPr id="67588" name="Text Box 4"/>
          <p:cNvSpPr txBox="1">
            <a:spLocks noChangeArrowheads="1"/>
          </p:cNvSpPr>
          <p:nvPr/>
        </p:nvSpPr>
        <p:spPr bwMode="auto">
          <a:xfrm>
            <a:off x="746125" y="1255713"/>
            <a:ext cx="80930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endParaRPr lang="ru-RU"/>
          </a:p>
        </p:txBody>
      </p:sp>
      <p:sp>
        <p:nvSpPr>
          <p:cNvPr id="504837" name="Rectangle 5"/>
          <p:cNvSpPr>
            <a:spLocks noChangeArrowheads="1"/>
          </p:cNvSpPr>
          <p:nvPr/>
        </p:nvSpPr>
        <p:spPr bwMode="auto">
          <a:xfrm>
            <a:off x="609600" y="914400"/>
            <a:ext cx="83058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38175" indent="-293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algn="l" eaLnBrk="1" hangingPunct="1">
              <a:spcBef>
                <a:spcPct val="20000"/>
              </a:spcBef>
              <a:buClr>
                <a:schemeClr val="tx1"/>
              </a:buClr>
            </a:pPr>
            <a:r>
              <a:rPr lang="ru-RU" dirty="0" smtClean="0">
                <a:latin typeface="Tahoma" panose="020B0604030504040204" pitchFamily="34" charset="0"/>
              </a:rPr>
              <a:t>- Согласование базы данных образовательных организаций региона;</a:t>
            </a:r>
            <a:endParaRPr lang="ru-RU" dirty="0">
              <a:latin typeface="Tahoma" panose="020B0604030504040204" pitchFamily="34" charset="0"/>
            </a:endParaRPr>
          </a:p>
          <a:p>
            <a:pPr lvl="1" eaLnBrk="1" hangingPunct="1">
              <a:spcBef>
                <a:spcPct val="20000"/>
              </a:spcBef>
              <a:buClr>
                <a:schemeClr val="tx1"/>
              </a:buClr>
            </a:pPr>
            <a:r>
              <a:rPr lang="ru-RU" dirty="0" smtClean="0">
                <a:latin typeface="Tahoma" panose="020B0604030504040204" pitchFamily="34" charset="0"/>
              </a:rPr>
              <a:t>- Сбор информации в отобранных для тестирования образовательных </a:t>
            </a:r>
            <a:r>
              <a:rPr lang="ru-RU" dirty="0">
                <a:latin typeface="Tahoma" panose="020B0604030504040204" pitchFamily="34" charset="0"/>
              </a:rPr>
              <a:t>организациях (подготовка списков классов и списков учащихся);</a:t>
            </a:r>
            <a:endParaRPr lang="ru-RU" dirty="0" smtClean="0">
              <a:latin typeface="Tahoma" panose="020B0604030504040204" pitchFamily="34" charset="0"/>
            </a:endParaRPr>
          </a:p>
          <a:p>
            <a:pPr lvl="1" algn="l" eaLnBrk="1" hangingPunct="1">
              <a:spcBef>
                <a:spcPct val="20000"/>
              </a:spcBef>
              <a:buClr>
                <a:schemeClr val="tx1"/>
              </a:buClr>
            </a:pPr>
            <a:r>
              <a:rPr lang="ru-RU" dirty="0" smtClean="0">
                <a:latin typeface="Tahoma" panose="020B0604030504040204" pitchFamily="34" charset="0"/>
              </a:rPr>
              <a:t>- получение, проверка </a:t>
            </a:r>
            <a:r>
              <a:rPr lang="ru-RU" dirty="0">
                <a:latin typeface="Tahoma" panose="020B0604030504040204" pitchFamily="34" charset="0"/>
              </a:rPr>
              <a:t>и хранение материалов, полученных от Национального центра;</a:t>
            </a:r>
          </a:p>
          <a:p>
            <a:pPr lvl="1" algn="l" eaLnBrk="1" hangingPunct="1">
              <a:spcBef>
                <a:spcPct val="20000"/>
              </a:spcBef>
              <a:buClr>
                <a:schemeClr val="tx1"/>
              </a:buClr>
            </a:pPr>
            <a:r>
              <a:rPr lang="ru-RU" dirty="0" smtClean="0">
                <a:latin typeface="Tahoma" panose="020B0604030504040204" pitchFamily="34" charset="0"/>
              </a:rPr>
              <a:t>- </a:t>
            </a:r>
            <a:r>
              <a:rPr lang="ru-RU" dirty="0">
                <a:latin typeface="Tahoma" panose="020B0604030504040204" pitchFamily="34" charset="0"/>
              </a:rPr>
              <a:t>подготовка к проведению </a:t>
            </a:r>
            <a:r>
              <a:rPr lang="ru-RU" dirty="0" smtClean="0">
                <a:latin typeface="Tahoma" panose="020B0604030504040204" pitchFamily="34" charset="0"/>
              </a:rPr>
              <a:t>исследования в регионе;</a:t>
            </a:r>
          </a:p>
          <a:p>
            <a:pPr lvl="1" eaLnBrk="1" hangingPunct="1">
              <a:spcBef>
                <a:spcPct val="20000"/>
              </a:spcBef>
              <a:buClr>
                <a:schemeClr val="tx1"/>
              </a:buClr>
            </a:pPr>
            <a:r>
              <a:rPr lang="ru-RU" dirty="0" smtClean="0">
                <a:latin typeface="Tahoma" panose="020B0604030504040204" pitchFamily="34" charset="0"/>
              </a:rPr>
              <a:t>- </a:t>
            </a:r>
            <a:r>
              <a:rPr lang="ru-RU" dirty="0">
                <a:latin typeface="Tahoma" panose="020B0604030504040204" pitchFamily="34" charset="0"/>
              </a:rPr>
              <a:t>о</a:t>
            </a:r>
            <a:r>
              <a:rPr lang="ru-RU" dirty="0" smtClean="0">
                <a:latin typeface="Tahoma" panose="020B0604030504040204" pitchFamily="34" charset="0"/>
              </a:rPr>
              <a:t>беспечение контроля за качеством проведения тестирования и анкетирования;</a:t>
            </a:r>
          </a:p>
          <a:p>
            <a:pPr lvl="1" eaLnBrk="1" hangingPunct="1">
              <a:spcBef>
                <a:spcPct val="20000"/>
              </a:spcBef>
              <a:buClr>
                <a:schemeClr val="tx1"/>
              </a:buClr>
            </a:pPr>
            <a:r>
              <a:rPr lang="ru-RU" dirty="0" smtClean="0">
                <a:latin typeface="Tahoma" panose="020B0604030504040204" pitchFamily="34" charset="0"/>
              </a:rPr>
              <a:t>- сбор </a:t>
            </a:r>
            <a:r>
              <a:rPr lang="ru-RU" dirty="0">
                <a:latin typeface="Tahoma" panose="020B0604030504040204" pitchFamily="34" charset="0"/>
              </a:rPr>
              <a:t>и отправка материалов исследования в </a:t>
            </a:r>
            <a:r>
              <a:rPr lang="ru-RU" dirty="0" smtClean="0">
                <a:latin typeface="Tahoma" panose="020B0604030504040204" pitchFamily="34" charset="0"/>
              </a:rPr>
              <a:t>Национальный центр</a:t>
            </a:r>
          </a:p>
          <a:p>
            <a:pPr lvl="1" algn="l" eaLnBrk="1" hangingPunct="1">
              <a:spcBef>
                <a:spcPct val="20000"/>
              </a:spcBef>
              <a:buClr>
                <a:schemeClr val="tx1"/>
              </a:buClr>
            </a:pPr>
            <a:endParaRPr lang="ru-RU" sz="2800" dirty="0">
              <a:latin typeface="Tahoma" panose="020B0604030504040204" pitchFamily="34" charset="0"/>
            </a:endParaRPr>
          </a:p>
          <a:p>
            <a:pPr lvl="1" algn="l" eaLnBrk="1" hangingPunct="1">
              <a:spcBef>
                <a:spcPct val="20000"/>
              </a:spcBef>
              <a:buClr>
                <a:schemeClr val="tx1"/>
              </a:buClr>
            </a:pPr>
            <a:r>
              <a:rPr lang="ru-RU" sz="3000" dirty="0">
                <a:latin typeface="Tahoma" panose="020B0604030504040204" pitchFamily="34" charset="0"/>
              </a:rPr>
              <a:t>	</a:t>
            </a:r>
          </a:p>
        </p:txBody>
      </p:sp>
    </p:spTree>
    <p:extLst>
      <p:ext uri="{BB962C8B-B14F-4D97-AF65-F5344CB8AC3E}">
        <p14:creationId xmlns="" xmlns:p14="http://schemas.microsoft.com/office/powerpoint/2010/main" val="221969181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48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48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48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48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48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48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048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048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048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048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048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048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4837" grpId="0" build="p" bldLvl="2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1" y="1066800"/>
            <a:ext cx="8229600" cy="685800"/>
          </a:xfrm>
        </p:spPr>
        <p:txBody>
          <a:bodyPr/>
          <a:lstStyle/>
          <a:p>
            <a:pPr algn="ctr" eaLnBrk="1" hangingPunct="1"/>
            <a:r>
              <a:rPr lang="ru-RU" dirty="0" smtClean="0"/>
              <a:t>Школьный</a:t>
            </a:r>
            <a:r>
              <a:rPr lang="en-US" dirty="0" smtClean="0"/>
              <a:t> </a:t>
            </a:r>
            <a:r>
              <a:rPr lang="ru-RU" dirty="0" smtClean="0"/>
              <a:t>координатор</a:t>
            </a:r>
          </a:p>
        </p:txBody>
      </p:sp>
      <p:sp>
        <p:nvSpPr>
          <p:cNvPr id="503813" name="Rectangle 5"/>
          <p:cNvSpPr>
            <a:spLocks noChangeArrowheads="1"/>
          </p:cNvSpPr>
          <p:nvPr/>
        </p:nvSpPr>
        <p:spPr bwMode="auto">
          <a:xfrm>
            <a:off x="685800" y="1676400"/>
            <a:ext cx="80010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38175" indent="-293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spcBef>
                <a:spcPct val="20000"/>
              </a:spcBef>
              <a:buClr>
                <a:schemeClr val="tx1"/>
              </a:buClr>
            </a:pPr>
            <a:r>
              <a:rPr lang="ru-RU" sz="2600" dirty="0">
                <a:latin typeface="Tahoma" panose="020B0604030504040204" pitchFamily="34" charset="0"/>
              </a:rPr>
              <a:t>	</a:t>
            </a:r>
            <a:r>
              <a:rPr lang="ru-RU" sz="3000" dirty="0" smtClean="0">
                <a:latin typeface="Tahoma" panose="020B0604030504040204" pitchFamily="34" charset="0"/>
              </a:rPr>
              <a:t>Сотрудник образовательной организации, отобранной для тестирования, основной задачей которого </a:t>
            </a:r>
            <a:r>
              <a:rPr lang="ru-RU" sz="3000" dirty="0">
                <a:latin typeface="Tahoma" panose="020B0604030504040204" pitchFamily="34" charset="0"/>
              </a:rPr>
              <a:t>является помощь </a:t>
            </a:r>
            <a:r>
              <a:rPr lang="ru-RU" sz="3000" dirty="0" smtClean="0">
                <a:latin typeface="Tahoma" panose="020B0604030504040204" pitchFamily="34" charset="0"/>
              </a:rPr>
              <a:t>Национальному и Региональному центрам </a:t>
            </a:r>
            <a:r>
              <a:rPr lang="ru-RU" sz="3000" dirty="0">
                <a:latin typeface="Tahoma" panose="020B0604030504040204" pitchFamily="34" charset="0"/>
              </a:rPr>
              <a:t>в организации и проведении исследования в школе</a:t>
            </a:r>
          </a:p>
        </p:txBody>
      </p:sp>
    </p:spTree>
    <p:extLst>
      <p:ext uri="{BB962C8B-B14F-4D97-AF65-F5344CB8AC3E}">
        <p14:creationId xmlns="" xmlns:p14="http://schemas.microsoft.com/office/powerpoint/2010/main" val="233210669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38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38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3813" grpId="0" build="p" bldLvl="2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Lessons from TIMSS and PIRLS for Re-Imagining Education&amp;quot;&quot;/&gt;&lt;property id=&quot;20307&quot; value=&quot;405&quot;/&gt;&lt;/object&gt;&lt;object type=&quot;3&quot; unique_id=&quot;10005&quot;&gt;&lt;property id=&quot;20148&quot; value=&quot;5&quot;/&gt;&lt;property id=&quot;20300&quot; value=&quot;Slide 2 - &amp;quot;Overview of TIMSS&amp;quot;&quot;/&gt;&lt;property id=&quot;20307&quot; value=&quot;412&quot;/&gt;&lt;/object&gt;&lt;object type=&quot;3&quot; unique_id=&quot;10006&quot;&gt;&lt;property id=&quot;20148&quot; value=&quot;5&quot;/&gt;&lt;property id=&quot;20300&quot; value=&quot;Slide 3&quot;/&gt;&lt;property id=&quot;20307&quot; value=&quot;369&quot;/&gt;&lt;/object&gt;&lt;object type=&quot;3&quot; unique_id=&quot;10007&quot;&gt;&lt;property id=&quot;20148&quot; value=&quot;5&quot;/&gt;&lt;property id=&quot;20300&quot; value=&quot;Slide 4 - &amp;quot;Overview of PIRLS&amp;quot;&quot;/&gt;&lt;property id=&quot;20307&quot; value=&quot;407&quot;/&gt;&lt;/object&gt;&lt;object type=&quot;3&quot; unique_id=&quot;10008&quot;&gt;&lt;property id=&quot;20148&quot; value=&quot;5&quot;/&gt;&lt;property id=&quot;20300&quot; value=&quot;Slide 5&quot;/&gt;&lt;property id=&quot;20307&quot; value=&quot;409&quot;/&gt;&lt;/object&gt;&lt;object type=&quot;3&quot; unique_id=&quot;10009&quot;&gt;&lt;property id=&quot;20148&quot; value=&quot;5&quot;/&gt;&lt;property id=&quot;20300&quot; value=&quot;Slide 6 - &amp;quot;prePIRLS&amp;quot;&quot;/&gt;&lt;property id=&quot;20307&quot; value=&quot;410&quot;/&gt;&lt;/object&gt;&lt;object type=&quot;3&quot; unique_id=&quot;10010&quot;&gt;&lt;property id=&quot;20148&quot; value=&quot;5&quot;/&gt;&lt;property id=&quot;20300&quot; value=&quot;Slide 7 - &amp;quot;TIMSS and PIRLS&amp;quot;&quot;/&gt;&lt;property id=&quot;20307&quot; value=&quot;460&quot;/&gt;&lt;/object&gt;&lt;object type=&quot;3&quot; unique_id=&quot;10011&quot;&gt;&lt;property id=&quot;20148&quot; value=&quot;5&quot;/&gt;&lt;property id=&quot;20300&quot; value=&quot;Slide 8 - &amp;quot;Frameworks for 2011&amp;quot;&quot;/&gt;&lt;property id=&quot;20307&quot; value=&quot;461&quot;/&gt;&lt;/object&gt;&lt;object type=&quot;3&quot; unique_id=&quot;10012&quot;&gt;&lt;property id=&quot;20148&quot; value=&quot;5&quot;/&gt;&lt;property id=&quot;20300&quot; value=&quot;Slide 9&quot;/&gt;&lt;property id=&quot;20307&quot; value=&quot;413&quot;/&gt;&lt;/object&gt;&lt;object type=&quot;3&quot; unique_id=&quot;10013&quot;&gt;&lt;property id=&quot;20148&quot; value=&quot;5&quot;/&gt;&lt;property id=&quot;20300&quot; value=&quot;Slide 10&quot;/&gt;&lt;property id=&quot;20307&quot; value=&quot;414&quot;/&gt;&lt;/object&gt;&lt;object type=&quot;3&quot; unique_id=&quot;10014&quot;&gt;&lt;property id=&quot;20148&quot; value=&quot;5&quot;/&gt;&lt;property id=&quot;20300&quot; value=&quot;Slide 11&quot;/&gt;&lt;property id=&quot;20307&quot; value=&quot;415&quot;/&gt;&lt;/object&gt;&lt;object type=&quot;3&quot; unique_id=&quot;10015&quot;&gt;&lt;property id=&quot;20148&quot; value=&quot;5&quot;/&gt;&lt;property id=&quot;20300&quot; value=&quot;Slide 12&quot;/&gt;&lt;property id=&quot;20307&quot; value=&quot;416&quot;/&gt;&lt;/object&gt;&lt;object type=&quot;3&quot; unique_id=&quot;10016&quot;&gt;&lt;property id=&quot;20148&quot; value=&quot;5&quot;/&gt;&lt;property id=&quot;20300&quot; value=&quot;Slide 13&quot;/&gt;&lt;property id=&quot;20307&quot; value=&quot;417&quot;/&gt;&lt;/object&gt;&lt;object type=&quot;3&quot; unique_id=&quot;10017&quot;&gt;&lt;property id=&quot;20148&quot; value=&quot;5&quot;/&gt;&lt;property id=&quot;20300&quot; value=&quot;Slide 14 - &amp;quot;8th Grade TIMSS 2007 Mathematics International Benchmarks&amp;quot;&quot;/&gt;&lt;property id=&quot;20307&quot; value=&quot;423&quot;/&gt;&lt;/object&gt;&lt;object type=&quot;3&quot; unique_id=&quot;10018&quot;&gt;&lt;property id=&quot;20148&quot; value=&quot;5&quot;/&gt;&lt;property id=&quot;20300&quot; value=&quot;Slide 15&quot;/&gt;&lt;property id=&quot;20307&quot; value=&quot;424&quot;/&gt;&lt;/object&gt;&lt;object type=&quot;3&quot; unique_id=&quot;10019&quot;&gt;&lt;property id=&quot;20148&quot; value=&quot;5&quot;/&gt;&lt;property id=&quot;20300&quot; value=&quot;Slide 16&quot;/&gt;&lt;property id=&quot;20307&quot; value=&quot;462&quot;/&gt;&lt;/object&gt;&lt;object type=&quot;3&quot; unique_id=&quot;10020&quot;&gt;&lt;property id=&quot;20148&quot; value=&quot;5&quot;/&gt;&lt;property id=&quot;20300&quot; value=&quot;Slide 17&quot;/&gt;&lt;property id=&quot;20307&quot; value=&quot;463&quot;/&gt;&lt;/object&gt;&lt;object type=&quot;3&quot; unique_id=&quot;10021&quot;&gt;&lt;property id=&quot;20148&quot; value=&quot;5&quot;/&gt;&lt;property id=&quot;20300&quot; value=&quot;Slide 18&quot;/&gt;&lt;property id=&quot;20307&quot; value=&quot;426&quot;/&gt;&lt;/object&gt;&lt;object type=&quot;3&quot; unique_id=&quot;10022&quot;&gt;&lt;property id=&quot;20148&quot; value=&quot;5&quot;/&gt;&lt;property id=&quot;20300&quot; value=&quot;Slide 19 - &amp;quot;Hypotheses from East Asian Roundtable – NIE, Singapore&amp;quot;&quot;/&gt;&lt;property id=&quot;20307&quot; value=&quot;427&quot;/&gt;&lt;/object&gt;&lt;object type=&quot;3&quot; unique_id=&quot;10023&quot;&gt;&lt;property id=&quot;20148&quot; value=&quot;5&quot;/&gt;&lt;property id=&quot;20300&quot; value=&quot;Slide 20&quot;/&gt;&lt;property id=&quot;20307&quot; value=&quot;428&quot;/&gt;&lt;/object&gt;&lt;object type=&quot;3&quot; unique_id=&quot;10024&quot;&gt;&lt;property id=&quot;20148&quot; value=&quot;5&quot;/&gt;&lt;property id=&quot;20300&quot; value=&quot;Slide 21 - &amp;quot;Trends in TIMSS&amp;quot;&quot;/&gt;&lt;property id=&quot;20307&quot; value=&quot;429&quot;/&gt;&lt;/object&gt;&lt;object type=&quot;3&quot; unique_id=&quot;10025&quot;&gt;&lt;property id=&quot;20148&quot; value=&quot;5&quot;/&gt;&lt;property id=&quot;20300&quot; value=&quot;Slide 22&quot;/&gt;&lt;property id=&quot;20307&quot; value=&quot;430&quot;/&gt;&lt;/object&gt;&lt;object type=&quot;3&quot; unique_id=&quot;10026&quot;&gt;&lt;property id=&quot;20148&quot; value=&quot;5&quot;/&gt;&lt;property id=&quot;20300&quot; value=&quot;Slide 23&quot;/&gt;&lt;property id=&quot;20307&quot; value=&quot;431&quot;/&gt;&lt;/object&gt;&lt;object type=&quot;3&quot; unique_id=&quot;10027&quot;&gt;&lt;property id=&quot;20148&quot; value=&quot;5&quot;/&gt;&lt;property id=&quot;20300&quot; value=&quot;Slide 24&quot;/&gt;&lt;property id=&quot;20307&quot; value=&quot;432&quot;/&gt;&lt;/object&gt;&lt;object type=&quot;3&quot; unique_id=&quot;10028&quot;&gt;&lt;property id=&quot;20148&quot; value=&quot;5&quot;/&gt;&lt;property id=&quot;20300&quot; value=&quot;Slide 25 - &amp;quot;Trends in Performance at the TIMSS International Benchmarks – Mathematics 8th Grade&amp;quot;&quot;/&gt;&lt;property id=&quot;20307&quot; value=&quot;433&quot;/&gt;&lt;/object&gt;&lt;object type=&quot;3&quot; unique_id=&quot;10029&quot;&gt;&lt;property id=&quot;20148&quot; value=&quot;5&quot;/&gt;&lt;property id=&quot;20300&quot; value=&quot;Slide 26&quot;/&gt;&lt;property id=&quot;20307&quot; value=&quot;434&quot;/&gt;&lt;/object&gt;&lt;object type=&quot;3&quot; unique_id=&quot;10030&quot;&gt;&lt;property id=&quot;20148&quot; value=&quot;5&quot;/&gt;&lt;property id=&quot;20300&quot; value=&quot;Slide 27&quot;/&gt;&lt;property id=&quot;20307&quot; value=&quot;435&quot;/&gt;&lt;/object&gt;&lt;object type=&quot;3&quot; unique_id=&quot;10031&quot;&gt;&lt;property id=&quot;20148&quot; value=&quot;5&quot;/&gt;&lt;property id=&quot;20300&quot; value=&quot;Slide 28 - &amp;quot;Areas of concern from TIMSS Advanced 2008&amp;quot;&quot;/&gt;&lt;property id=&quot;20307&quot; value=&quot;393&quot;/&gt;&lt;/object&gt;&lt;object type=&quot;3&quot; unique_id=&quot;10032&quot;&gt;&lt;property id=&quot;20148&quot; value=&quot;5&quot;/&gt;&lt;property id=&quot;20300&quot; value=&quot;Slide 29 - &amp;quot;Countries Participating&amp;quot;&quot;/&gt;&lt;property id=&quot;20307&quot; value=&quot;360&quot;/&gt;&lt;/object&gt;&lt;object type=&quot;3&quot; unique_id=&quot;10033&quot;&gt;&lt;property id=&quot;20148&quot; value=&quot;5&quot;/&gt;&lt;property id=&quot;20300&quot; value=&quot;Slide 30 - &amp;quot;Increasingly select population by final year&amp;quot;&quot;/&gt;&lt;property id=&quot;20307&quot; value=&quot;370&quot;/&gt;&lt;/object&gt;&lt;object type=&quot;3&quot; unique_id=&quot;10034&quot;&gt;&lt;property id=&quot;20148&quot; value=&quot;5&quot;/&gt;&lt;property id=&quot;20300&quot; value=&quot;Slide 31&quot;/&gt;&lt;property id=&quot;20307&quot; value=&quot;368&quot;/&gt;&lt;/object&gt;&lt;object type=&quot;3&quot; unique_id=&quot;10035&quot;&gt;&lt;property id=&quot;20148&quot; value=&quot;5&quot;/&gt;&lt;property id=&quot;20300&quot; value=&quot;Slide 32 - &amp;quot;Key Policy &amp;#x0D;&amp;#x0A;Issue – “Yield”&amp;quot;&quot;/&gt;&lt;property id=&quot;20307&quot; value=&quot;365&quot;/&gt;&lt;/object&gt;&lt;object type=&quot;3&quot; unique_id=&quot;10036&quot;&gt;&lt;property id=&quot;20148&quot; value=&quot;5&quot;/&gt;&lt;property id=&quot;20300&quot; value=&quot;Slide 33 - &amp;quot;Assessed carefully defined populations&amp;quot;&quot;/&gt;&lt;property id=&quot;20307&quot; value=&quot;371&quot;/&gt;&lt;/object&gt;&lt;object type=&quot;3&quot; unique_id=&quot;10037&quot;&gt;&lt;property id=&quot;20148&quot; value=&quot;5&quot;/&gt;&lt;property id=&quot;20300&quot; value=&quot;Slide 34 - &amp;quot;TIMSS Advanced 2008 Frameworks&amp;quot;&quot;/&gt;&lt;property id=&quot;20307&quot; value=&quot;364&quot;/&gt;&lt;/object&gt;&lt;object type=&quot;3&quot; unique_id=&quot;10038&quot;&gt;&lt;property id=&quot;20148&quot; value=&quot;5&quot;/&gt;&lt;property id=&quot;20300&quot; value=&quot;Slide 35 - &amp;quot;Students surviving &amp;#x0D;&amp;#x0A;the pipeline&amp;quot;&quot;/&gt;&lt;property id=&quot;20307&quot; value=&quot;367&quot;/&gt;&lt;/object&gt;&lt;object type=&quot;3&quot; unique_id=&quot;10039&quot;&gt;&lt;property id=&quot;20148&quot; value=&quot;5&quot;/&gt;&lt;property id=&quot;20300&quot; value=&quot;Slide 36 - &amp;quot;TIMSS Advanced Coverage Index&amp;quot;&quot;/&gt;&lt;property id=&quot;20307&quot; value=&quot;392&quot;/&gt;&lt;/object&gt;&lt;object type=&quot;3&quot; unique_id=&quot;10040&quot;&gt;&lt;property id=&quot;20148&quot; value=&quot;5&quot;/&gt;&lt;property id=&quot;20300&quot; value=&quot;Slide 37 - &amp;quot;TIMSS Advanced 2008 Mathematics Coverage Index&amp;quot;&quot;/&gt;&lt;property id=&quot;20307&quot; value=&quot;380&quot;/&gt;&lt;/object&gt;&lt;object type=&quot;3&quot; unique_id=&quot;10041&quot;&gt;&lt;property id=&quot;20148&quot; value=&quot;5&quot;/&gt;&lt;property id=&quot;20300&quot; value=&quot;Slide 38 - &amp;quot;Achievement in Advanced Mathematics&amp;quot;&quot;/&gt;&lt;property id=&quot;20307&quot; value=&quot;385&quot;/&gt;&lt;/object&gt;&lt;object type=&quot;3&quot; unique_id=&quot;10042&quot;&gt;&lt;property id=&quot;20148&quot; value=&quot;5&quot;/&gt;&lt;property id=&quot;20300&quot; value=&quot;Slide 39 - &amp;quot;Trends in Achievement in Advanced Mathematics&amp;quot;&quot;/&gt;&lt;property id=&quot;20307&quot; value=&quot;387&quot;/&gt;&lt;/object&gt;&lt;object type=&quot;3&quot; unique_id=&quot;10043&quot;&gt;&lt;property id=&quot;20148&quot; value=&quot;5&quot;/&gt;&lt;property id=&quot;20300&quot; value=&quot;Slide 40 - &amp;quot;TIMSS Advanced 2008&amp;#x0D;&amp;#x0A;Physics Coverage Index&amp;quot;&quot;/&gt;&lt;property id=&quot;20307&quot; value=&quot;382&quot;/&gt;&lt;/object&gt;&lt;object type=&quot;3&quot; unique_id=&quot;10044&quot;&gt;&lt;property id=&quot;20148&quot; value=&quot;5&quot;/&gt;&lt;property id=&quot;20300&quot; value=&quot;Slide 41 - &amp;quot;Achievement in Physics&amp;quot;&quot;/&gt;&lt;property id=&quot;20307&quot; value=&quot;388&quot;/&gt;&lt;/object&gt;&lt;object type=&quot;3&quot; unique_id=&quot;10045&quot;&gt;&lt;property id=&quot;20148&quot; value=&quot;5&quot;/&gt;&lt;property id=&quot;20300&quot; value=&quot;Slide 42 - &amp;quot;Trends in Achievement in Physics&amp;quot;&quot;/&gt;&lt;property id=&quot;20307&quot; value=&quot;390&quot;/&gt;&lt;/object&gt;&lt;object type=&quot;3&quot; unique_id=&quot;10046&quot;&gt;&lt;property id=&quot;20148&quot; value=&quot;5&quot;/&gt;&lt;property id=&quot;20300&quot; value=&quot;Slide 43 - &amp;quot;Dwindling supply&amp;#x0D;&amp;#x0A;of teachers able to teach advanced content&amp;quot;&quot;/&gt;&lt;property id=&quot;20307&quot; value=&quot;398&quot;/&gt;&lt;/object&gt;&lt;object type=&quot;3&quot; unique_id=&quot;10047&quot;&gt;&lt;property id=&quot;20148&quot; value=&quot;5&quot;/&gt;&lt;property id=&quot;20300&quot; value=&quot;Slide 44 - &amp;quot;Students’ Areas of Continuing Education&amp;quot;&quot;/&gt;&lt;property id=&quot;20307&quot; value=&quot;378&quot;/&gt;&lt;/object&gt;&lt;object type=&quot;3&quot; unique_id=&quot;10048&quot;&gt;&lt;property id=&quot;20148&quot; value=&quot;5&quot;/&gt;&lt;property id=&quot;20300&quot; value=&quot;Slide 45 - &amp;quot;Percent of Students by Teachers’ Aged 50 years or Older&amp;quot;&quot;/&gt;&lt;property id=&quot;20307&quot; value=&quot;383&quot;/&gt;&lt;/object&gt;&lt;object type=&quot;3&quot; unique_id=&quot;10049&quot;&gt;&lt;property id=&quot;20148&quot; value=&quot;5&quot;/&gt;&lt;property id=&quot;20300&quot; value=&quot;Slide 46 - &amp;quot;Potential teacher&amp;#x0D;&amp;#x0A;shortages&amp;quot;&quot;/&gt;&lt;property id=&quot;20307&quot; value=&quot;401&quot;/&gt;&lt;/object&gt;&lt;object type=&quot;3&quot; unique_id=&quot;10050&quot;&gt;&lt;property id=&quot;20148&quot; value=&quot;5&quot;/&gt;&lt;property id=&quot;20300&quot; value=&quot;Slide 47 - &amp;quot;Compelling necessity&amp;quot;&quot;/&gt;&lt;property id=&quot;20307&quot; value=&quot;402&quot;/&gt;&lt;/object&gt;&lt;object type=&quot;3&quot; unique_id=&quot;10051&quot;&gt;&lt;property id=&quot;20148&quot; value=&quot;5&quot;/&gt;&lt;property id=&quot;20300&quot; value=&quot;Slide 48&quot;/&gt;&lt;property id=&quot;20307&quot; value=&quot;436&quot;/&gt;&lt;/object&gt;&lt;object type=&quot;3&quot; unique_id=&quot;10052&quot;&gt;&lt;property id=&quot;20148&quot; value=&quot;5&quot;/&gt;&lt;property id=&quot;20300&quot; value=&quot;Slide 49 - &amp;quot;Advanced Mathematics Results by Gender&amp;quot;&quot;/&gt;&lt;property id=&quot;20307&quot; value=&quot;437&quot;/&gt;&lt;/object&gt;&lt;object type=&quot;3&quot; unique_id=&quot;10053&quot;&gt;&lt;property id=&quot;20148&quot; value=&quot;5&quot;/&gt;&lt;property id=&quot;20300&quot; value=&quot;Slide 50 - &amp;quot;Physics Results by Gender&amp;quot;&quot;/&gt;&lt;property id=&quot;20307&quot; value=&quot;438&quot;/&gt;&lt;/object&gt;&lt;object type=&quot;3&quot; unique_id=&quot;10054&quot;&gt;&lt;property id=&quot;20148&quot; value=&quot;5&quot;/&gt;&lt;property id=&quot;20300&quot; value=&quot;Slide 51&quot;/&gt;&lt;property id=&quot;20307&quot; value=&quot;439&quot;/&gt;&lt;/object&gt;&lt;object type=&quot;3&quot; unique_id=&quot;10055&quot;&gt;&lt;property id=&quot;20148&quot; value=&quot;5&quot;/&gt;&lt;property id=&quot;20300&quot; value=&quot;Slide 52&quot;/&gt;&lt;property id=&quot;20307&quot; value=&quot;441&quot;/&gt;&lt;/object&gt;&lt;object type=&quot;3&quot; unique_id=&quot;10056&quot;&gt;&lt;property id=&quot;20148&quot; value=&quot;5&quot;/&gt;&lt;property id=&quot;20300&quot; value=&quot;Slide 53 - &amp;quot;PIRLS – Purposes for Reading&amp;quot;&quot;/&gt;&lt;property id=&quot;20307&quot; value=&quot;442&quot;/&gt;&lt;/object&gt;&lt;object type=&quot;3&quot; unique_id=&quot;10057&quot;&gt;&lt;property id=&quot;20148&quot; value=&quot;5&quot;/&gt;&lt;property id=&quot;20300&quot; value=&quot;Slide 54 - &amp;quot;PIRLS - Processes of Comprehension&amp;quot;&quot;/&gt;&lt;property id=&quot;20307&quot; value=&quot;443&quot;/&gt;&lt;/object&gt;&lt;object type=&quot;3&quot; unique_id=&quot;10058&quot;&gt;&lt;property id=&quot;20148&quot; value=&quot;5&quot;/&gt;&lt;property id=&quot;20300&quot; value=&quot;Slide 55 - &amp;quot;Contexts for Developing Children’s Literacy&amp;quot;&quot;/&gt;&lt;property id=&quot;20307&quot; value=&quot;444&quot;/&gt;&lt;/object&gt;&lt;object type=&quot;3&quot; unique_id=&quot;10059&quot;&gt;&lt;property id=&quot;20148&quot; value=&quot;5&quot;/&gt;&lt;property id=&quot;20300&quot; value=&quot;Slide 56 - &amp;quot;Context Questionnaires&amp;quot;&quot;/&gt;&lt;property id=&quot;20307&quot; value=&quot;445&quot;/&gt;&lt;/object&gt;&lt;object type=&quot;3&quot; unique_id=&quot;10060&quot;&gt;&lt;property id=&quot;20148&quot; value=&quot;5&quot;/&gt;&lt;property id=&quot;20300&quot; value=&quot;Slide 57&quot;/&gt;&lt;property id=&quot;20307&quot; value=&quot;446&quot;/&gt;&lt;/object&gt;&lt;object type=&quot;3&quot; unique_id=&quot;10061&quot;&gt;&lt;property id=&quot;20148&quot; value=&quot;5&quot;/&gt;&lt;property id=&quot;20300&quot; value=&quot;Slide 58&quot;/&gt;&lt;property id=&quot;20307&quot; value=&quot;447&quot;/&gt;&lt;/object&gt;&lt;object type=&quot;3&quot; unique_id=&quot;10062&quot;&gt;&lt;property id=&quot;20148&quot; value=&quot;5&quot;/&gt;&lt;property id=&quot;20300&quot; value=&quot;Slide 59 - &amp;quot;Home Environments Fostering Literacy&amp;quot;&quot;/&gt;&lt;property id=&quot;20307&quot; value=&quot;448&quot;/&gt;&lt;/object&gt;&lt;object type=&quot;3&quot; unique_id=&quot;10063&quot;&gt;&lt;property id=&quot;20148&quot; value=&quot;5&quot;/&gt;&lt;property id=&quot;20300&quot; value=&quot;Slide 60 - &amp;quot;Index of Parents’ Attitudes Toward Reading&amp;quot;&quot;/&gt;&lt;property id=&quot;20307&quot; value=&quot;449&quot;/&gt;&lt;/object&gt;&lt;object type=&quot;3&quot; unique_id=&quot;10064&quot;&gt;&lt;property id=&quot;20148&quot; value=&quot;5&quot;/&gt;&lt;property id=&quot;20300&quot; value=&quot;Slide 61 - &amp;quot;Index of Parents’ Attitudes Toward Reading&amp;quot;&quot;/&gt;&lt;property id=&quot;20307&quot; value=&quot;450&quot;/&gt;&lt;/object&gt;&lt;object type=&quot;3&quot; unique_id=&quot;10065&quot;&gt;&lt;property id=&quot;20148&quot; value=&quot;5&quot;/&gt;&lt;property id=&quot;20300&quot; value=&quot;Slide 62 - &amp;quot;Percent of Students at High Level of Parents’ Attitudes Toward Reading Index &amp;#x0D;&amp;#x0A;&amp;amp;#x09;– Top 6 and Bottom 6 Countries &amp;quot;&quot;/&gt;&lt;property id=&quot;20307&quot; value=&quot;451&quot;/&gt;&lt;/object&gt;&lt;object type=&quot;3&quot; unique_id=&quot;10066&quot;&gt;&lt;property id=&quot;20148&quot; value=&quot;5&quot;/&gt;&lt;property id=&quot;20300&quot; value=&quot;Slide 63 - &amp;quot;Index of Early Home Literacy Activities&amp;quot;&quot;/&gt;&lt;property id=&quot;20307&quot; value=&quot;452&quot;/&gt;&lt;/object&gt;&lt;object type=&quot;3&quot; unique_id=&quot;10067&quot;&gt;&lt;property id=&quot;20148&quot; value=&quot;5&quot;/&gt;&lt;property id=&quot;20300&quot; value=&quot;Slide 64 - &amp;quot;Index of Early Home Literacy Activities&amp;quot;&quot;/&gt;&lt;property id=&quot;20307&quot; value=&quot;453&quot;/&gt;&lt;/object&gt;&lt;object type=&quot;3&quot; unique_id=&quot;10068&quot;&gt;&lt;property id=&quot;20148&quot; value=&quot;5&quot;/&gt;&lt;property id=&quot;20300&quot; value=&quot;Slide 65 - &amp;quot;Percent of Students at High Level of Early Home Literacy Activities Index&amp;#x0D;&amp;#x0A; – Top 6 and Bottom 6 Countries &amp;quot;&quot;/&gt;&lt;property id=&quot;20307&quot; value=&quot;454&quot;/&gt;&lt;/object&gt;&lt;object type=&quot;3&quot; unique_id=&quot;10069&quot;&gt;&lt;property id=&quot;20148&quot; value=&quot;5&quot;/&gt;&lt;property id=&quot;20300&quot; value=&quot;Slide 66 - &amp;quot;In summary&amp;quot;&quot;/&gt;&lt;property id=&quot;20307&quot; value=&quot;456&quot;/&gt;&lt;/object&gt;&lt;object type=&quot;3&quot; unique_id=&quot;10070&quot;&gt;&lt;property id=&quot;20148&quot; value=&quot;5&quot;/&gt;&lt;property id=&quot;20300&quot; value=&quot;Slide 67&quot;/&gt;&lt;property id=&quot;20307&quot; value=&quot;457&quot;/&gt;&lt;/object&gt;&lt;object type=&quot;3&quot; unique_id=&quot;10071&quot;&gt;&lt;property id=&quot;20148&quot; value=&quot;5&quot;/&gt;&lt;property id=&quot;20300&quot; value=&quot;Slide 68&quot;/&gt;&lt;property id=&quot;20307&quot; value=&quot;458&quot;/&gt;&lt;/object&gt;&lt;object type=&quot;3&quot; unique_id=&quot;10072&quot;&gt;&lt;property id=&quot;20148&quot; value=&quot;5&quot;/&gt;&lt;property id=&quot;20300&quot; value=&quot;Slide 69 - &amp;quot;timssandpirls.bc.edu&amp;quot;&quot;/&gt;&lt;property id=&quot;20307&quot; value=&quot;400&quot;/&gt;&lt;/object&gt;&lt;object type=&quot;3&quot; unique_id=&quot;10073&quot;&gt;&lt;property id=&quot;20148&quot; value=&quot;5&quot;/&gt;&lt;property id=&quot;20300&quot; value=&quot;Slide 70 - &amp;quot;Thank you&amp;quot;&quot;/&gt;&lt;property id=&quot;20307&quot; value=&quot;459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1_TIMSS-PIRLS">
  <a:themeElements>
    <a:clrScheme name="TIMSS-PIRL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MSS-PIRL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TIMSS-PIRL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MSS-PIRL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MSS-PIRL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MSS-PIRL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MSS-PIRL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MSS-PIRL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MSS-PIRL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MSS-PIRL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MSS-PIRL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MSS-PIRL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MSS-PIRL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MSS-PIRL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9318</TotalTime>
  <Words>487</Words>
  <Application>Microsoft Office PowerPoint</Application>
  <PresentationFormat>Экран (4:3)</PresentationFormat>
  <Paragraphs>80</Paragraphs>
  <Slides>15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1_TIMSS-PIRLS</vt:lpstr>
      <vt:lpstr>Организация участия регионов в исследовании TIMSS 2019</vt:lpstr>
      <vt:lpstr>Этапы проведения исследования</vt:lpstr>
      <vt:lpstr>Этапы проведения исследования (продолжение)</vt:lpstr>
      <vt:lpstr>Слайд 4</vt:lpstr>
      <vt:lpstr>Этапы проведения исследования (продолжение)</vt:lpstr>
      <vt:lpstr>Национальный центр </vt:lpstr>
      <vt:lpstr>Региональный координатор</vt:lpstr>
      <vt:lpstr>Этапы работы Регионального координатора</vt:lpstr>
      <vt:lpstr>Школьный координатор</vt:lpstr>
      <vt:lpstr>Этапы работы Школьного координатора</vt:lpstr>
      <vt:lpstr>Слайд 11</vt:lpstr>
      <vt:lpstr>Слайд 12</vt:lpstr>
      <vt:lpstr>Слайд 13</vt:lpstr>
      <vt:lpstr>Слайд 14</vt:lpstr>
      <vt:lpstr> Спасибо за внимание! </vt:lpstr>
    </vt:vector>
  </TitlesOfParts>
  <Company>BC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0</dc:title>
  <dc:creator>Michael O. Martin</dc:creator>
  <cp:lastModifiedBy>user629</cp:lastModifiedBy>
  <cp:revision>484</cp:revision>
  <cp:lastPrinted>2017-04-20T14:03:32Z</cp:lastPrinted>
  <dcterms:created xsi:type="dcterms:W3CDTF">2013-01-30T16:43:58Z</dcterms:created>
  <dcterms:modified xsi:type="dcterms:W3CDTF">2017-11-30T08:21:30Z</dcterms:modified>
</cp:coreProperties>
</file>