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5"/>
  </p:notesMasterIdLst>
  <p:sldIdLst>
    <p:sldId id="256" r:id="rId2"/>
    <p:sldId id="259" r:id="rId3"/>
    <p:sldId id="295" r:id="rId4"/>
    <p:sldId id="297" r:id="rId5"/>
    <p:sldId id="313" r:id="rId6"/>
    <p:sldId id="291" r:id="rId7"/>
    <p:sldId id="296" r:id="rId8"/>
    <p:sldId id="292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94" r:id="rId18"/>
    <p:sldId id="306" r:id="rId19"/>
    <p:sldId id="307" r:id="rId20"/>
    <p:sldId id="308" r:id="rId21"/>
    <p:sldId id="309" r:id="rId22"/>
    <p:sldId id="310" r:id="rId23"/>
    <p:sldId id="311" r:id="rId24"/>
    <p:sldId id="314" r:id="rId25"/>
    <p:sldId id="315" r:id="rId26"/>
    <p:sldId id="316" r:id="rId27"/>
    <p:sldId id="317" r:id="rId28"/>
    <p:sldId id="321" r:id="rId29"/>
    <p:sldId id="319" r:id="rId30"/>
    <p:sldId id="322" r:id="rId31"/>
    <p:sldId id="318" r:id="rId32"/>
    <p:sldId id="312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" initials="u" lastIdx="1" clrIdx="0">
    <p:extLst>
      <p:ext uri="{19B8F6BF-5375-455C-9EA6-DF929625EA0E}">
        <p15:presenceInfo xmlns:p15="http://schemas.microsoft.com/office/powerpoint/2012/main" userId="us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5595" autoAdjust="0"/>
  </p:normalViewPr>
  <p:slideViewPr>
    <p:cSldViewPr snapToGrid="0" showGuides="1">
      <p:cViewPr varScale="1">
        <p:scale>
          <a:sx n="88" d="100"/>
          <a:sy n="88" d="100"/>
        </p:scale>
        <p:origin x="14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59BA4-F1E7-4670-9417-2FB7E4E82909}" type="doc">
      <dgm:prSet loTypeId="urn:microsoft.com/office/officeart/2008/layout/RadialCluster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9A0EC7D-FE1C-478A-B4E8-F5E6A7408AD2}">
      <dgm:prSet phldrT="[Текст]" custT="1"/>
      <dgm:spPr/>
      <dgm:t>
        <a:bodyPr/>
        <a:lstStyle/>
        <a:p>
          <a:r>
            <a:rPr lang="ru-RU" sz="1400" b="0" dirty="0" smtClean="0">
              <a:latin typeface="Calibri Light" pitchFamily="34" charset="0"/>
            </a:rPr>
            <a:t>В каком количестве можно ловить рыбу, чтобы эта рыба не исчезла совсем?</a:t>
          </a:r>
          <a:endParaRPr lang="ru-RU" sz="1400" b="0" dirty="0">
            <a:latin typeface="Calibri Light" pitchFamily="34" charset="0"/>
            <a:cs typeface="Calibri Light" pitchFamily="34" charset="0"/>
          </a:endParaRPr>
        </a:p>
      </dgm:t>
    </dgm:pt>
    <dgm:pt modelId="{F5DD371C-D754-4012-83D3-CED2E4AA21FA}" type="parTrans" cxnId="{F59752A2-35E7-48B3-9FF7-F5EEDBD5FA76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35CBD433-5FC5-4037-860E-4E1EDAD5243B}" type="sibTrans" cxnId="{F59752A2-35E7-48B3-9FF7-F5EEDBD5FA76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7AC71111-2125-4A04-BFD8-226881AC171B}">
      <dgm:prSet phldrT="[Текст]" custT="1"/>
      <dgm:spPr/>
      <dgm:t>
        <a:bodyPr/>
        <a:lstStyle/>
        <a:p>
          <a:r>
            <a:rPr lang="ru-RU" sz="1400" dirty="0" smtClean="0">
              <a:latin typeface="Calibri Light" pitchFamily="34" charset="0"/>
            </a:rPr>
            <a:t>Как количество привитых людей влияет на количество заболевших?</a:t>
          </a:r>
          <a:endParaRPr lang="ru-RU" sz="1400" dirty="0">
            <a:latin typeface="Calibri Light" pitchFamily="34" charset="0"/>
            <a:cs typeface="Calibri Light" pitchFamily="34" charset="0"/>
          </a:endParaRPr>
        </a:p>
      </dgm:t>
    </dgm:pt>
    <dgm:pt modelId="{A6D98F60-12FD-4FD1-AB32-23F26E243354}" type="parTrans" cxnId="{78505DF6-DF57-4BF0-9089-FE19F88245E1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C7B5ECBE-9E97-45BE-BD67-5F9D89576EEA}" type="sibTrans" cxnId="{78505DF6-DF57-4BF0-9089-FE19F88245E1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16459983-963D-487C-B47F-5509964D2AE3}">
      <dgm:prSet phldrT="[Текст]" custT="1"/>
      <dgm:spPr/>
      <dgm:t>
        <a:bodyPr/>
        <a:lstStyle/>
        <a:p>
          <a:r>
            <a:rPr lang="ru-RU" sz="1400" dirty="0" smtClean="0">
              <a:latin typeface="Calibri Light" pitchFamily="34" charset="0"/>
            </a:rPr>
            <a:t>Как журналисты могут искажать факты о научных открытиях и новых технологиях?</a:t>
          </a:r>
          <a:endParaRPr lang="ru-RU" sz="1400" dirty="0">
            <a:latin typeface="Calibri Light" pitchFamily="34" charset="0"/>
            <a:cs typeface="Calibri Light" pitchFamily="34" charset="0"/>
          </a:endParaRPr>
        </a:p>
      </dgm:t>
    </dgm:pt>
    <dgm:pt modelId="{834D49DE-4B69-4097-9586-FA7EBB31F55C}" type="parTrans" cxnId="{A5037A1F-A62A-4442-92E0-7D78379288CC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088C397E-1851-4009-B60A-768C0F01174C}" type="sibTrans" cxnId="{A5037A1F-A62A-4442-92E0-7D78379288CC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49374141-5BA4-4A2B-B2F1-10310F93A681}">
      <dgm:prSet phldrT="[Текст]" custT="1"/>
      <dgm:spPr/>
      <dgm:t>
        <a:bodyPr/>
        <a:lstStyle/>
        <a:p>
          <a:r>
            <a:rPr lang="ru-RU" sz="1400" dirty="0" smtClean="0">
              <a:latin typeface="Calibri Light" pitchFamily="34" charset="0"/>
            </a:rPr>
            <a:t>Чем опасен избыточный углекислый газ в атмосфере и как лучше ликвидировать разливы нефти в океане? </a:t>
          </a:r>
          <a:endParaRPr lang="ru-RU" sz="1400" dirty="0">
            <a:latin typeface="Calibri Light" pitchFamily="34" charset="0"/>
            <a:cs typeface="Calibri Light" pitchFamily="34" charset="0"/>
          </a:endParaRPr>
        </a:p>
      </dgm:t>
    </dgm:pt>
    <dgm:pt modelId="{078AB781-FE43-480C-8112-B05492CCC450}" type="parTrans" cxnId="{269FE7E0-0E20-4D4F-9723-7C43CF07245B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518170C2-20ED-4563-A035-357E81804B2E}" type="sibTrans" cxnId="{269FE7E0-0E20-4D4F-9723-7C43CF07245B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898A9675-3432-4ED0-8439-739D253E2469}">
      <dgm:prSet phldrT="[Текст]" custT="1"/>
      <dgm:spPr/>
      <dgm:t>
        <a:bodyPr/>
        <a:lstStyle/>
        <a:p>
          <a:r>
            <a:rPr lang="ru-RU" sz="1400" b="0" dirty="0" smtClean="0">
              <a:latin typeface="Calibri Light" pitchFamily="34" charset="0"/>
            </a:rPr>
            <a:t>Каковы экологически безопасные способы производства энергии?</a:t>
          </a:r>
          <a:endParaRPr lang="ru-RU" sz="1400" b="0" dirty="0">
            <a:latin typeface="Calibri Light" pitchFamily="34" charset="0"/>
            <a:cs typeface="Calibri Light" pitchFamily="34" charset="0"/>
          </a:endParaRPr>
        </a:p>
      </dgm:t>
    </dgm:pt>
    <dgm:pt modelId="{8F1EBFC0-53B9-4828-AB2C-035A2A812561}" type="parTrans" cxnId="{0A48633D-D726-4CE7-8BA6-B46640493DFA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A9C61C00-80EB-4FF1-B2F5-5B4D1834A86A}" type="sibTrans" cxnId="{0A48633D-D726-4CE7-8BA6-B46640493DFA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CE6D1C82-8534-4B4F-A34B-C5DB8586D858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Вопросы</a:t>
          </a:r>
          <a:endParaRPr lang="ru-RU" sz="1800" dirty="0">
            <a:solidFill>
              <a:schemeClr val="bg1"/>
            </a:solidFill>
            <a:latin typeface="Calibri Light" pitchFamily="34" charset="0"/>
            <a:cs typeface="Calibri Light" pitchFamily="34" charset="0"/>
          </a:endParaRPr>
        </a:p>
      </dgm:t>
    </dgm:pt>
    <dgm:pt modelId="{229EA1DA-D835-44DE-B8BA-1936AB4EFE35}" type="parTrans" cxnId="{04E154DE-0E50-433F-A839-453157427543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9DF99DC5-5A70-4A11-BCF7-25D1AF4E1D90}" type="sibTrans" cxnId="{04E154DE-0E50-433F-A839-453157427543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96266A38-7D4C-4523-A0D5-51464A9FF183}">
      <dgm:prSet phldrT="[Текст]" custScaleX="368502" custRadScaleRad="182563" custRadScaleInc="-12550"/>
      <dgm:spPr/>
      <dgm:t>
        <a:bodyPr/>
        <a:lstStyle/>
        <a:p>
          <a:endParaRPr lang="ru-RU"/>
        </a:p>
      </dgm:t>
    </dgm:pt>
    <dgm:pt modelId="{A713295C-EE6F-4D44-827A-6CE0729F6A3C}" type="parTrans" cxnId="{84763D94-8BE2-4283-8EE8-B6A8D4EC8F19}">
      <dgm:prSet/>
      <dgm:spPr/>
      <dgm:t>
        <a:bodyPr/>
        <a:lstStyle/>
        <a:p>
          <a:endParaRPr lang="ru-RU"/>
        </a:p>
      </dgm:t>
    </dgm:pt>
    <dgm:pt modelId="{7011B63E-E7F9-45D8-A846-CD488FBFBC64}" type="sibTrans" cxnId="{84763D94-8BE2-4283-8EE8-B6A8D4EC8F19}">
      <dgm:prSet/>
      <dgm:spPr/>
      <dgm:t>
        <a:bodyPr/>
        <a:lstStyle/>
        <a:p>
          <a:endParaRPr lang="ru-RU"/>
        </a:p>
      </dgm:t>
    </dgm:pt>
    <dgm:pt modelId="{87D0FA48-7740-4123-B56D-1663A87518B1}">
      <dgm:prSet custScaleX="381715" custRadScaleRad="132127" custRadScaleInc="-43926"/>
      <dgm:spPr/>
      <dgm:t>
        <a:bodyPr/>
        <a:lstStyle/>
        <a:p>
          <a:endParaRPr lang="ru-RU"/>
        </a:p>
      </dgm:t>
    </dgm:pt>
    <dgm:pt modelId="{F6E16C07-ADA3-4BD3-BC96-CA8E7E0782EA}" type="parTrans" cxnId="{E4359F65-93CF-4E6F-8D2A-CBA292007C9E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4C9D08A7-02F9-43C5-9B15-9E2181D124D3}" type="sibTrans" cxnId="{E4359F65-93CF-4E6F-8D2A-CBA292007C9E}">
      <dgm:prSet/>
      <dgm:spPr/>
      <dgm:t>
        <a:bodyPr/>
        <a:lstStyle/>
        <a:p>
          <a:endParaRPr lang="ru-RU"/>
        </a:p>
      </dgm:t>
    </dgm:pt>
    <dgm:pt modelId="{53C9D9B2-3692-4AE4-A81C-4A0BA97010C4}">
      <dgm:prSet custScaleX="381715" custRadScaleRad="132127" custRadScaleInc="-43926"/>
      <dgm:spPr/>
      <dgm:t>
        <a:bodyPr/>
        <a:lstStyle/>
        <a:p>
          <a:endParaRPr lang="ru-RU"/>
        </a:p>
      </dgm:t>
    </dgm:pt>
    <dgm:pt modelId="{7E60B9D8-8C00-46BE-A3E9-B653D15D9650}" type="parTrans" cxnId="{74D285E0-C886-44F8-8A20-F68B19798F99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1266F82A-6742-4CD7-B69D-C243814531E2}" type="sibTrans" cxnId="{74D285E0-C886-44F8-8A20-F68B19798F99}">
      <dgm:prSet/>
      <dgm:spPr/>
      <dgm:t>
        <a:bodyPr/>
        <a:lstStyle/>
        <a:p>
          <a:endParaRPr lang="ru-RU"/>
        </a:p>
      </dgm:t>
    </dgm:pt>
    <dgm:pt modelId="{F511A04E-1CF4-418B-83D0-8AAFA2D991B4}" type="pres">
      <dgm:prSet presAssocID="{72F59BA4-F1E7-4670-9417-2FB7E4E829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584E9F-A320-4C66-852D-BBCAABB17FB4}" type="pres">
      <dgm:prSet presAssocID="{CE6D1C82-8534-4B4F-A34B-C5DB8586D858}" presName="singleCycle" presStyleCnt="0"/>
      <dgm:spPr/>
      <dgm:t>
        <a:bodyPr/>
        <a:lstStyle/>
        <a:p>
          <a:endParaRPr lang="ru-RU"/>
        </a:p>
      </dgm:t>
    </dgm:pt>
    <dgm:pt modelId="{197D7628-AA34-47A5-9327-5EC2AC441EC9}" type="pres">
      <dgm:prSet presAssocID="{CE6D1C82-8534-4B4F-A34B-C5DB8586D858}" presName="singleCenter" presStyleLbl="node1" presStyleIdx="0" presStyleCnt="6" custScaleX="16099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7B77DCC-FD9F-4B4E-A742-9C311C6DFACF}" type="pres">
      <dgm:prSet presAssocID="{F5DD371C-D754-4012-83D3-CED2E4AA21FA}" presName="Name56" presStyleLbl="parChTrans1D2" presStyleIdx="0" presStyleCnt="5"/>
      <dgm:spPr/>
      <dgm:t>
        <a:bodyPr/>
        <a:lstStyle/>
        <a:p>
          <a:endParaRPr lang="ru-RU"/>
        </a:p>
      </dgm:t>
    </dgm:pt>
    <dgm:pt modelId="{8AF63975-8605-42FB-9CB6-FCB1CC97BC5E}" type="pres">
      <dgm:prSet presAssocID="{99A0EC7D-FE1C-478A-B4E8-F5E6A7408AD2}" presName="text0" presStyleLbl="node1" presStyleIdx="1" presStyleCnt="6" custScaleX="426284" custRadScaleRad="130488" custRadScaleInc="129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9570A-7DB0-47D7-AA8C-784166E7D8C9}" type="pres">
      <dgm:prSet presAssocID="{A6D98F60-12FD-4FD1-AB32-23F26E243354}" presName="Name56" presStyleLbl="parChTrans1D2" presStyleIdx="1" presStyleCnt="5"/>
      <dgm:spPr/>
      <dgm:t>
        <a:bodyPr/>
        <a:lstStyle/>
        <a:p>
          <a:endParaRPr lang="ru-RU"/>
        </a:p>
      </dgm:t>
    </dgm:pt>
    <dgm:pt modelId="{5AD537D6-D23D-4576-9F90-A154D1D69922}" type="pres">
      <dgm:prSet presAssocID="{7AC71111-2125-4A04-BFD8-226881AC171B}" presName="text0" presStyleLbl="node1" presStyleIdx="2" presStyleCnt="6" custScaleX="374318" custRadScaleRad="159877" custRadScaleInc="4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87BFD-9182-4D7B-9792-7E05B14091ED}" type="pres">
      <dgm:prSet presAssocID="{834D49DE-4B69-4097-9586-FA7EBB31F55C}" presName="Name56" presStyleLbl="parChTrans1D2" presStyleIdx="2" presStyleCnt="5"/>
      <dgm:spPr/>
      <dgm:t>
        <a:bodyPr/>
        <a:lstStyle/>
        <a:p>
          <a:endParaRPr lang="ru-RU"/>
        </a:p>
      </dgm:t>
    </dgm:pt>
    <dgm:pt modelId="{DC1FABD7-42E5-47E5-972D-DD68B7E37230}" type="pres">
      <dgm:prSet presAssocID="{16459983-963D-487C-B47F-5509964D2AE3}" presName="text0" presStyleLbl="node1" presStyleIdx="3" presStyleCnt="6" custScaleX="381715" custRadScaleRad="103796" custRadScaleInc="20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6FC0E-5026-4EC8-96F5-8E70124243E4}" type="pres">
      <dgm:prSet presAssocID="{078AB781-FE43-480C-8112-B05492CCC450}" presName="Name56" presStyleLbl="parChTrans1D2" presStyleIdx="3" presStyleCnt="5"/>
      <dgm:spPr/>
      <dgm:t>
        <a:bodyPr/>
        <a:lstStyle/>
        <a:p>
          <a:endParaRPr lang="ru-RU"/>
        </a:p>
      </dgm:t>
    </dgm:pt>
    <dgm:pt modelId="{E89B4B8C-E3C6-4F0F-B6AE-0CD493793818}" type="pres">
      <dgm:prSet presAssocID="{49374141-5BA4-4A2B-B2F1-10310F93A681}" presName="text0" presStyleLbl="node1" presStyleIdx="4" presStyleCnt="6" custScaleX="280564" custScaleY="153232" custRadScaleRad="149019" custRadScaleInc="10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A219B-87C5-4C3A-8FDA-ED8E91907A31}" type="pres">
      <dgm:prSet presAssocID="{8F1EBFC0-53B9-4828-AB2C-035A2A812561}" presName="Name56" presStyleLbl="parChTrans1D2" presStyleIdx="4" presStyleCnt="5"/>
      <dgm:spPr/>
      <dgm:t>
        <a:bodyPr/>
        <a:lstStyle/>
        <a:p>
          <a:endParaRPr lang="ru-RU"/>
        </a:p>
      </dgm:t>
    </dgm:pt>
    <dgm:pt modelId="{F9C3A56F-7F46-47ED-AC41-FAA639850974}" type="pres">
      <dgm:prSet presAssocID="{898A9675-3432-4ED0-8439-739D253E2469}" presName="text0" presStyleLbl="node1" presStyleIdx="5" presStyleCnt="6" custScaleX="368502" custScaleY="162202" custRadScaleRad="171103" custRadScaleInc="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752A2-35E7-48B3-9FF7-F5EEDBD5FA76}" srcId="{CE6D1C82-8534-4B4F-A34B-C5DB8586D858}" destId="{99A0EC7D-FE1C-478A-B4E8-F5E6A7408AD2}" srcOrd="0" destOrd="0" parTransId="{F5DD371C-D754-4012-83D3-CED2E4AA21FA}" sibTransId="{35CBD433-5FC5-4037-860E-4E1EDAD5243B}"/>
    <dgm:cxn modelId="{43C5AC5B-2E4E-1946-8670-3F9F1102E2E9}" type="presOf" srcId="{CE6D1C82-8534-4B4F-A34B-C5DB8586D858}" destId="{197D7628-AA34-47A5-9327-5EC2AC441EC9}" srcOrd="0" destOrd="0" presId="urn:microsoft.com/office/officeart/2008/layout/RadialCluster"/>
    <dgm:cxn modelId="{74D285E0-C886-44F8-8A20-F68B19798F99}" srcId="{72F59BA4-F1E7-4670-9417-2FB7E4E82909}" destId="{53C9D9B2-3692-4AE4-A81C-4A0BA97010C4}" srcOrd="3" destOrd="0" parTransId="{7E60B9D8-8C00-46BE-A3E9-B653D15D9650}" sibTransId="{1266F82A-6742-4CD7-B69D-C243814531E2}"/>
    <dgm:cxn modelId="{E02DF2ED-2F1A-804A-B70B-BEDB11C25F9A}" type="presOf" srcId="{F5DD371C-D754-4012-83D3-CED2E4AA21FA}" destId="{77B77DCC-FD9F-4B4E-A742-9C311C6DFACF}" srcOrd="0" destOrd="0" presId="urn:microsoft.com/office/officeart/2008/layout/RadialCluster"/>
    <dgm:cxn modelId="{84763D94-8BE2-4283-8EE8-B6A8D4EC8F19}" srcId="{72F59BA4-F1E7-4670-9417-2FB7E4E82909}" destId="{96266A38-7D4C-4523-A0D5-51464A9FF183}" srcOrd="1" destOrd="0" parTransId="{A713295C-EE6F-4D44-827A-6CE0729F6A3C}" sibTransId="{7011B63E-E7F9-45D8-A846-CD488FBFBC64}"/>
    <dgm:cxn modelId="{6C70C818-9C60-844C-B73D-94598740AFA3}" type="presOf" srcId="{16459983-963D-487C-B47F-5509964D2AE3}" destId="{DC1FABD7-42E5-47E5-972D-DD68B7E37230}" srcOrd="0" destOrd="0" presId="urn:microsoft.com/office/officeart/2008/layout/RadialCluster"/>
    <dgm:cxn modelId="{1FD6209D-92C3-A949-94C3-AFFA44F17E6F}" type="presOf" srcId="{99A0EC7D-FE1C-478A-B4E8-F5E6A7408AD2}" destId="{8AF63975-8605-42FB-9CB6-FCB1CC97BC5E}" srcOrd="0" destOrd="0" presId="urn:microsoft.com/office/officeart/2008/layout/RadialCluster"/>
    <dgm:cxn modelId="{A3427121-E88B-0647-AC96-0FAF7E8A120D}" type="presOf" srcId="{8F1EBFC0-53B9-4828-AB2C-035A2A812561}" destId="{6C6A219B-87C5-4C3A-8FDA-ED8E91907A31}" srcOrd="0" destOrd="0" presId="urn:microsoft.com/office/officeart/2008/layout/RadialCluster"/>
    <dgm:cxn modelId="{269FE7E0-0E20-4D4F-9723-7C43CF07245B}" srcId="{CE6D1C82-8534-4B4F-A34B-C5DB8586D858}" destId="{49374141-5BA4-4A2B-B2F1-10310F93A681}" srcOrd="3" destOrd="0" parTransId="{078AB781-FE43-480C-8112-B05492CCC450}" sibTransId="{518170C2-20ED-4563-A035-357E81804B2E}"/>
    <dgm:cxn modelId="{270810E4-42EA-814F-9B83-010E10092A0B}" type="presOf" srcId="{898A9675-3432-4ED0-8439-739D253E2469}" destId="{F9C3A56F-7F46-47ED-AC41-FAA639850974}" srcOrd="0" destOrd="0" presId="urn:microsoft.com/office/officeart/2008/layout/RadialCluster"/>
    <dgm:cxn modelId="{B5FB3ED0-0DF9-7347-8E56-F6A85BB527C8}" type="presOf" srcId="{A6D98F60-12FD-4FD1-AB32-23F26E243354}" destId="{E2E9570A-7DB0-47D7-AA8C-784166E7D8C9}" srcOrd="0" destOrd="0" presId="urn:microsoft.com/office/officeart/2008/layout/RadialCluster"/>
    <dgm:cxn modelId="{2E18A908-6476-EB4B-A9B1-7659B0FEB6E2}" type="presOf" srcId="{49374141-5BA4-4A2B-B2F1-10310F93A681}" destId="{E89B4B8C-E3C6-4F0F-B6AE-0CD493793818}" srcOrd="0" destOrd="0" presId="urn:microsoft.com/office/officeart/2008/layout/RadialCluster"/>
    <dgm:cxn modelId="{78505DF6-DF57-4BF0-9089-FE19F88245E1}" srcId="{CE6D1C82-8534-4B4F-A34B-C5DB8586D858}" destId="{7AC71111-2125-4A04-BFD8-226881AC171B}" srcOrd="1" destOrd="0" parTransId="{A6D98F60-12FD-4FD1-AB32-23F26E243354}" sibTransId="{C7B5ECBE-9E97-45BE-BD67-5F9D89576EEA}"/>
    <dgm:cxn modelId="{65412DA4-F822-6B45-861C-0886B71AF190}" type="presOf" srcId="{078AB781-FE43-480C-8112-B05492CCC450}" destId="{2E26FC0E-5026-4EC8-96F5-8E70124243E4}" srcOrd="0" destOrd="0" presId="urn:microsoft.com/office/officeart/2008/layout/RadialCluster"/>
    <dgm:cxn modelId="{EDE00257-0F8A-264C-A424-0858CC1EF00A}" type="presOf" srcId="{834D49DE-4B69-4097-9586-FA7EBB31F55C}" destId="{99487BFD-9182-4D7B-9792-7E05B14091ED}" srcOrd="0" destOrd="0" presId="urn:microsoft.com/office/officeart/2008/layout/RadialCluster"/>
    <dgm:cxn modelId="{04E154DE-0E50-433F-A839-453157427543}" srcId="{72F59BA4-F1E7-4670-9417-2FB7E4E82909}" destId="{CE6D1C82-8534-4B4F-A34B-C5DB8586D858}" srcOrd="0" destOrd="0" parTransId="{229EA1DA-D835-44DE-B8BA-1936AB4EFE35}" sibTransId="{9DF99DC5-5A70-4A11-BCF7-25D1AF4E1D90}"/>
    <dgm:cxn modelId="{CE0DE406-68DF-E544-AFCC-F86C8B52749A}" type="presOf" srcId="{7AC71111-2125-4A04-BFD8-226881AC171B}" destId="{5AD537D6-D23D-4576-9F90-A154D1D69922}" srcOrd="0" destOrd="0" presId="urn:microsoft.com/office/officeart/2008/layout/RadialCluster"/>
    <dgm:cxn modelId="{E4359F65-93CF-4E6F-8D2A-CBA292007C9E}" srcId="{72F59BA4-F1E7-4670-9417-2FB7E4E82909}" destId="{87D0FA48-7740-4123-B56D-1663A87518B1}" srcOrd="2" destOrd="0" parTransId="{F6E16C07-ADA3-4BD3-BC96-CA8E7E0782EA}" sibTransId="{4C9D08A7-02F9-43C5-9B15-9E2181D124D3}"/>
    <dgm:cxn modelId="{0A48633D-D726-4CE7-8BA6-B46640493DFA}" srcId="{CE6D1C82-8534-4B4F-A34B-C5DB8586D858}" destId="{898A9675-3432-4ED0-8439-739D253E2469}" srcOrd="4" destOrd="0" parTransId="{8F1EBFC0-53B9-4828-AB2C-035A2A812561}" sibTransId="{A9C61C00-80EB-4FF1-B2F5-5B4D1834A86A}"/>
    <dgm:cxn modelId="{A5037A1F-A62A-4442-92E0-7D78379288CC}" srcId="{CE6D1C82-8534-4B4F-A34B-C5DB8586D858}" destId="{16459983-963D-487C-B47F-5509964D2AE3}" srcOrd="2" destOrd="0" parTransId="{834D49DE-4B69-4097-9586-FA7EBB31F55C}" sibTransId="{088C397E-1851-4009-B60A-768C0F01174C}"/>
    <dgm:cxn modelId="{7715D5CD-D2C1-AD49-A2D0-9F0CC53AC5E7}" type="presOf" srcId="{72F59BA4-F1E7-4670-9417-2FB7E4E82909}" destId="{F511A04E-1CF4-418B-83D0-8AAFA2D991B4}" srcOrd="0" destOrd="0" presId="urn:microsoft.com/office/officeart/2008/layout/RadialCluster"/>
    <dgm:cxn modelId="{99DDA40A-9F91-0A40-993A-87DBE6922A74}" type="presParOf" srcId="{F511A04E-1CF4-418B-83D0-8AAFA2D991B4}" destId="{0D584E9F-A320-4C66-852D-BBCAABB17FB4}" srcOrd="0" destOrd="0" presId="urn:microsoft.com/office/officeart/2008/layout/RadialCluster"/>
    <dgm:cxn modelId="{5A224539-39E2-BA4F-A747-60C6A1F95D50}" type="presParOf" srcId="{0D584E9F-A320-4C66-852D-BBCAABB17FB4}" destId="{197D7628-AA34-47A5-9327-5EC2AC441EC9}" srcOrd="0" destOrd="0" presId="urn:microsoft.com/office/officeart/2008/layout/RadialCluster"/>
    <dgm:cxn modelId="{906EE32E-6C57-B149-8BCF-72A0DD8EF25E}" type="presParOf" srcId="{0D584E9F-A320-4C66-852D-BBCAABB17FB4}" destId="{77B77DCC-FD9F-4B4E-A742-9C311C6DFACF}" srcOrd="1" destOrd="0" presId="urn:microsoft.com/office/officeart/2008/layout/RadialCluster"/>
    <dgm:cxn modelId="{5625BDF8-2987-F841-AA72-76D965230FC8}" type="presParOf" srcId="{0D584E9F-A320-4C66-852D-BBCAABB17FB4}" destId="{8AF63975-8605-42FB-9CB6-FCB1CC97BC5E}" srcOrd="2" destOrd="0" presId="urn:microsoft.com/office/officeart/2008/layout/RadialCluster"/>
    <dgm:cxn modelId="{0C960317-4B3B-7942-BAC2-E38B466EA640}" type="presParOf" srcId="{0D584E9F-A320-4C66-852D-BBCAABB17FB4}" destId="{E2E9570A-7DB0-47D7-AA8C-784166E7D8C9}" srcOrd="3" destOrd="0" presId="urn:microsoft.com/office/officeart/2008/layout/RadialCluster"/>
    <dgm:cxn modelId="{A1E991F6-951C-C449-9CEA-3FD4EC316584}" type="presParOf" srcId="{0D584E9F-A320-4C66-852D-BBCAABB17FB4}" destId="{5AD537D6-D23D-4576-9F90-A154D1D69922}" srcOrd="4" destOrd="0" presId="urn:microsoft.com/office/officeart/2008/layout/RadialCluster"/>
    <dgm:cxn modelId="{28A7E9FC-60E6-CD41-AFBA-6B24111E8F4B}" type="presParOf" srcId="{0D584E9F-A320-4C66-852D-BBCAABB17FB4}" destId="{99487BFD-9182-4D7B-9792-7E05B14091ED}" srcOrd="5" destOrd="0" presId="urn:microsoft.com/office/officeart/2008/layout/RadialCluster"/>
    <dgm:cxn modelId="{D62139D5-981B-104C-87A0-6A6CD6CA4BCB}" type="presParOf" srcId="{0D584E9F-A320-4C66-852D-BBCAABB17FB4}" destId="{DC1FABD7-42E5-47E5-972D-DD68B7E37230}" srcOrd="6" destOrd="0" presId="urn:microsoft.com/office/officeart/2008/layout/RadialCluster"/>
    <dgm:cxn modelId="{2D688AEE-5989-B14C-953C-2AE651471BC6}" type="presParOf" srcId="{0D584E9F-A320-4C66-852D-BBCAABB17FB4}" destId="{2E26FC0E-5026-4EC8-96F5-8E70124243E4}" srcOrd="7" destOrd="0" presId="urn:microsoft.com/office/officeart/2008/layout/RadialCluster"/>
    <dgm:cxn modelId="{6EA1A7F3-9EDE-824C-8D87-C865FAD9CE48}" type="presParOf" srcId="{0D584E9F-A320-4C66-852D-BBCAABB17FB4}" destId="{E89B4B8C-E3C6-4F0F-B6AE-0CD493793818}" srcOrd="8" destOrd="0" presId="urn:microsoft.com/office/officeart/2008/layout/RadialCluster"/>
    <dgm:cxn modelId="{1A7AAA6F-DBA0-874D-9289-A38A1D0D5F59}" type="presParOf" srcId="{0D584E9F-A320-4C66-852D-BBCAABB17FB4}" destId="{6C6A219B-87C5-4C3A-8FDA-ED8E91907A31}" srcOrd="9" destOrd="0" presId="urn:microsoft.com/office/officeart/2008/layout/RadialCluster"/>
    <dgm:cxn modelId="{96376A7E-E53A-7149-97AF-4E9A17BC4DEC}" type="presParOf" srcId="{0D584E9F-A320-4C66-852D-BBCAABB17FB4}" destId="{F9C3A56F-7F46-47ED-AC41-FAA63985097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8B061-2FD9-48D3-AA0A-14AB718AE4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FC57F-BF3A-45E0-8564-CE5D762BE4BD}">
      <dgm:prSet phldrT="[Текст]"/>
      <dgm:spPr>
        <a:solidFill>
          <a:srgbClr val="CCFFCC"/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Реальная</a:t>
          </a:r>
          <a:r>
            <a:rPr lang="ru-RU" dirty="0" smtClean="0"/>
            <a:t> </a:t>
          </a:r>
          <a:r>
            <a:rPr lang="ru-RU" dirty="0" smtClean="0">
              <a:solidFill>
                <a:schemeClr val="tx2"/>
              </a:solidFill>
            </a:rPr>
            <a:t>ситуация.</a:t>
          </a:r>
          <a:r>
            <a:rPr lang="ru-RU" dirty="0" smtClean="0"/>
            <a:t> </a:t>
          </a:r>
          <a:r>
            <a:rPr lang="ru-RU" dirty="0" smtClean="0">
              <a:solidFill>
                <a:schemeClr val="tx2"/>
              </a:solidFill>
            </a:rPr>
            <a:t>Проблема</a:t>
          </a:r>
          <a:endParaRPr lang="ru-RU" dirty="0">
            <a:solidFill>
              <a:schemeClr val="tx2"/>
            </a:solidFill>
          </a:endParaRPr>
        </a:p>
      </dgm:t>
    </dgm:pt>
    <dgm:pt modelId="{D5080F0F-03EE-47AA-B070-28D44599CF2E}" type="parTrans" cxnId="{C6ABBD2E-79A4-48AD-9F16-CB3F8E39B9C4}">
      <dgm:prSet/>
      <dgm:spPr/>
      <dgm:t>
        <a:bodyPr/>
        <a:lstStyle/>
        <a:p>
          <a:endParaRPr lang="ru-RU"/>
        </a:p>
      </dgm:t>
    </dgm:pt>
    <dgm:pt modelId="{00BA8DB7-1366-43C8-8AAD-004FB595CE4B}" type="sibTrans" cxnId="{C6ABBD2E-79A4-48AD-9F16-CB3F8E39B9C4}">
      <dgm:prSet/>
      <dgm:spPr/>
      <dgm:t>
        <a:bodyPr/>
        <a:lstStyle/>
        <a:p>
          <a:endParaRPr lang="ru-RU"/>
        </a:p>
      </dgm:t>
    </dgm:pt>
    <dgm:pt modelId="{BFCC3673-52F7-4409-B3C5-C04ADA04E95A}">
      <dgm:prSet phldrT="[Текст]"/>
      <dgm:spPr>
        <a:solidFill>
          <a:srgbClr val="CCFFCC"/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Объяснять</a:t>
          </a:r>
          <a:r>
            <a:rPr lang="ru-RU" dirty="0" smtClean="0"/>
            <a:t> </a:t>
          </a:r>
          <a:endParaRPr lang="ru-RU" dirty="0"/>
        </a:p>
      </dgm:t>
    </dgm:pt>
    <dgm:pt modelId="{58395392-DB17-4190-95EC-E58A32526CCC}" type="parTrans" cxnId="{78657451-0C80-4082-A7F4-FB8FF2728A54}">
      <dgm:prSet/>
      <dgm:spPr/>
      <dgm:t>
        <a:bodyPr/>
        <a:lstStyle/>
        <a:p>
          <a:endParaRPr lang="ru-RU"/>
        </a:p>
      </dgm:t>
    </dgm:pt>
    <dgm:pt modelId="{933A592D-861F-409D-9FBA-DD43958F6FE4}" type="sibTrans" cxnId="{78657451-0C80-4082-A7F4-FB8FF2728A54}">
      <dgm:prSet/>
      <dgm:spPr/>
      <dgm:t>
        <a:bodyPr/>
        <a:lstStyle/>
        <a:p>
          <a:endParaRPr lang="ru-RU"/>
        </a:p>
      </dgm:t>
    </dgm:pt>
    <dgm:pt modelId="{D0C5AE70-DE41-457A-8304-3C2014E29F54}">
      <dgm:prSet phldrT="[Текст]"/>
      <dgm:spPr>
        <a:solidFill>
          <a:srgbClr val="CCFFCC"/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Исследовать</a:t>
          </a:r>
          <a:r>
            <a:rPr lang="ru-RU" dirty="0" smtClean="0"/>
            <a:t> </a:t>
          </a:r>
          <a:endParaRPr lang="ru-RU" dirty="0"/>
        </a:p>
      </dgm:t>
    </dgm:pt>
    <dgm:pt modelId="{55581248-6A7B-466F-853A-6DCE89D371D2}" type="parTrans" cxnId="{0F62619B-EEB2-46BC-A7F4-50EA72A2C8C4}">
      <dgm:prSet/>
      <dgm:spPr/>
      <dgm:t>
        <a:bodyPr/>
        <a:lstStyle/>
        <a:p>
          <a:endParaRPr lang="ru-RU"/>
        </a:p>
      </dgm:t>
    </dgm:pt>
    <dgm:pt modelId="{1AEDB948-4BC4-4288-98AF-FFBCD431640E}" type="sibTrans" cxnId="{0F62619B-EEB2-46BC-A7F4-50EA72A2C8C4}">
      <dgm:prSet/>
      <dgm:spPr/>
      <dgm:t>
        <a:bodyPr/>
        <a:lstStyle/>
        <a:p>
          <a:endParaRPr lang="ru-RU"/>
        </a:p>
      </dgm:t>
    </dgm:pt>
    <dgm:pt modelId="{381BC8F6-DC5C-4292-BC15-7179FE251E4D}">
      <dgm:prSet phldrT="[Текст]"/>
      <dgm:spPr>
        <a:solidFill>
          <a:srgbClr val="CCFFCC"/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Проанализировать данные и сделать вывод</a:t>
          </a:r>
          <a:endParaRPr lang="ru-RU" dirty="0">
            <a:solidFill>
              <a:schemeClr val="tx2"/>
            </a:solidFill>
          </a:endParaRPr>
        </a:p>
      </dgm:t>
    </dgm:pt>
    <dgm:pt modelId="{48F99455-BA49-4217-AAB8-C3D2FE647598}" type="parTrans" cxnId="{4DC35D8E-FAA3-49A4-9E08-74A33C231472}">
      <dgm:prSet/>
      <dgm:spPr/>
      <dgm:t>
        <a:bodyPr/>
        <a:lstStyle/>
        <a:p>
          <a:endParaRPr lang="ru-RU"/>
        </a:p>
      </dgm:t>
    </dgm:pt>
    <dgm:pt modelId="{DD8B2D52-3DC2-466B-83AC-B470CEB6377B}" type="sibTrans" cxnId="{4DC35D8E-FAA3-49A4-9E08-74A33C231472}">
      <dgm:prSet/>
      <dgm:spPr/>
      <dgm:t>
        <a:bodyPr/>
        <a:lstStyle/>
        <a:p>
          <a:endParaRPr lang="ru-RU"/>
        </a:p>
      </dgm:t>
    </dgm:pt>
    <dgm:pt modelId="{6DB3F4B3-94F0-486D-BAE7-5CAFAE0990D2}" type="pres">
      <dgm:prSet presAssocID="{93B8B061-2FD9-48D3-AA0A-14AB718AE4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566F0-1EAB-4025-8213-116BDEBBB7E7}" type="pres">
      <dgm:prSet presAssocID="{991FC57F-BF3A-45E0-8564-CE5D762BE4BD}" presName="root1" presStyleCnt="0"/>
      <dgm:spPr/>
    </dgm:pt>
    <dgm:pt modelId="{F765F740-7FCF-414E-BEEA-51953992D1DC}" type="pres">
      <dgm:prSet presAssocID="{991FC57F-BF3A-45E0-8564-CE5D762BE4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80116-DA64-444E-BF08-2FEA0B1EEFBC}" type="pres">
      <dgm:prSet presAssocID="{991FC57F-BF3A-45E0-8564-CE5D762BE4BD}" presName="level2hierChild" presStyleCnt="0"/>
      <dgm:spPr/>
    </dgm:pt>
    <dgm:pt modelId="{F753903F-3905-459A-A23F-7176724B05F1}" type="pres">
      <dgm:prSet presAssocID="{58395392-DB17-4190-95EC-E58A32526CC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DC2751E-4513-4C47-B077-0385B422057D}" type="pres">
      <dgm:prSet presAssocID="{58395392-DB17-4190-95EC-E58A32526CC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B3D39D9-7C62-40DD-AF9F-069C5730D67A}" type="pres">
      <dgm:prSet presAssocID="{BFCC3673-52F7-4409-B3C5-C04ADA04E95A}" presName="root2" presStyleCnt="0"/>
      <dgm:spPr/>
    </dgm:pt>
    <dgm:pt modelId="{44F5B58D-C78A-4998-8E7B-DE31F4421FBE}" type="pres">
      <dgm:prSet presAssocID="{BFCC3673-52F7-4409-B3C5-C04ADA04E95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5146-42B2-4B3C-B23C-4DEF7CD93883}" type="pres">
      <dgm:prSet presAssocID="{BFCC3673-52F7-4409-B3C5-C04ADA04E95A}" presName="level3hierChild" presStyleCnt="0"/>
      <dgm:spPr/>
    </dgm:pt>
    <dgm:pt modelId="{28AF32DC-75DC-4C14-97AA-A596E7C32381}" type="pres">
      <dgm:prSet presAssocID="{55581248-6A7B-466F-853A-6DCE89D371D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0B79E25-3C54-4118-A9A7-8816B445515E}" type="pres">
      <dgm:prSet presAssocID="{55581248-6A7B-466F-853A-6DCE89D371D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03F0347-4FB0-4F41-A07B-33AE53FB1020}" type="pres">
      <dgm:prSet presAssocID="{D0C5AE70-DE41-457A-8304-3C2014E29F54}" presName="root2" presStyleCnt="0"/>
      <dgm:spPr/>
    </dgm:pt>
    <dgm:pt modelId="{9A92051E-3147-4504-AFBB-12842DDAEA75}" type="pres">
      <dgm:prSet presAssocID="{D0C5AE70-DE41-457A-8304-3C2014E29F5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C33F43-32FD-48DC-A7EA-DB4A80BC69BC}" type="pres">
      <dgm:prSet presAssocID="{D0C5AE70-DE41-457A-8304-3C2014E29F54}" presName="level3hierChild" presStyleCnt="0"/>
      <dgm:spPr/>
    </dgm:pt>
    <dgm:pt modelId="{B9C273E6-C9DB-40AF-B913-F5660C91DD3C}" type="pres">
      <dgm:prSet presAssocID="{48F99455-BA49-4217-AAB8-C3D2FE64759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BEC6D5D-CF6E-4D4C-90BC-1DC31D315A8F}" type="pres">
      <dgm:prSet presAssocID="{48F99455-BA49-4217-AAB8-C3D2FE6475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11E1CD2-B593-48BD-8CFB-C9635FD1289A}" type="pres">
      <dgm:prSet presAssocID="{381BC8F6-DC5C-4292-BC15-7179FE251E4D}" presName="root2" presStyleCnt="0"/>
      <dgm:spPr/>
    </dgm:pt>
    <dgm:pt modelId="{8EB4DB38-610F-4029-9284-EA51814FCAD1}" type="pres">
      <dgm:prSet presAssocID="{381BC8F6-DC5C-4292-BC15-7179FE251E4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6235E1-4B3C-4B68-B077-D6FF0FF4A87D}" type="pres">
      <dgm:prSet presAssocID="{381BC8F6-DC5C-4292-BC15-7179FE251E4D}" presName="level3hierChild" presStyleCnt="0"/>
      <dgm:spPr/>
    </dgm:pt>
  </dgm:ptLst>
  <dgm:cxnLst>
    <dgm:cxn modelId="{5F92ECC1-6181-7143-8CED-6A610A76A80C}" type="presOf" srcId="{48F99455-BA49-4217-AAB8-C3D2FE647598}" destId="{B9C273E6-C9DB-40AF-B913-F5660C91DD3C}" srcOrd="0" destOrd="0" presId="urn:microsoft.com/office/officeart/2008/layout/HorizontalMultiLevelHierarchy"/>
    <dgm:cxn modelId="{08D315DB-FB6C-7343-B99A-561D487AA4E2}" type="presOf" srcId="{58395392-DB17-4190-95EC-E58A32526CCC}" destId="{CDC2751E-4513-4C47-B077-0385B422057D}" srcOrd="1" destOrd="0" presId="urn:microsoft.com/office/officeart/2008/layout/HorizontalMultiLevelHierarchy"/>
    <dgm:cxn modelId="{C86F38CD-C169-2744-9F59-1BCB621D95EC}" type="presOf" srcId="{48F99455-BA49-4217-AAB8-C3D2FE647598}" destId="{FBEC6D5D-CF6E-4D4C-90BC-1DC31D315A8F}" srcOrd="1" destOrd="0" presId="urn:microsoft.com/office/officeart/2008/layout/HorizontalMultiLevelHierarchy"/>
    <dgm:cxn modelId="{A6DD7801-8CFA-D84B-B4A2-2848000AC723}" type="presOf" srcId="{55581248-6A7B-466F-853A-6DCE89D371D2}" destId="{50B79E25-3C54-4118-A9A7-8816B445515E}" srcOrd="1" destOrd="0" presId="urn:microsoft.com/office/officeart/2008/layout/HorizontalMultiLevelHierarchy"/>
    <dgm:cxn modelId="{A45555EB-7856-5544-A874-6FECBBBDE40A}" type="presOf" srcId="{991FC57F-BF3A-45E0-8564-CE5D762BE4BD}" destId="{F765F740-7FCF-414E-BEEA-51953992D1DC}" srcOrd="0" destOrd="0" presId="urn:microsoft.com/office/officeart/2008/layout/HorizontalMultiLevelHierarchy"/>
    <dgm:cxn modelId="{FD5E61D0-41A7-8A4A-B321-5DF4D337668E}" type="presOf" srcId="{93B8B061-2FD9-48D3-AA0A-14AB718AE475}" destId="{6DB3F4B3-94F0-486D-BAE7-5CAFAE0990D2}" srcOrd="0" destOrd="0" presId="urn:microsoft.com/office/officeart/2008/layout/HorizontalMultiLevelHierarchy"/>
    <dgm:cxn modelId="{EDE75834-5E30-454E-BE5D-7B49090029F5}" type="presOf" srcId="{55581248-6A7B-466F-853A-6DCE89D371D2}" destId="{28AF32DC-75DC-4C14-97AA-A596E7C32381}" srcOrd="0" destOrd="0" presId="urn:microsoft.com/office/officeart/2008/layout/HorizontalMultiLevelHierarchy"/>
    <dgm:cxn modelId="{E3678842-39BD-4A4E-8F1E-FB18D7D42DF6}" type="presOf" srcId="{58395392-DB17-4190-95EC-E58A32526CCC}" destId="{F753903F-3905-459A-A23F-7176724B05F1}" srcOrd="0" destOrd="0" presId="urn:microsoft.com/office/officeart/2008/layout/HorizontalMultiLevelHierarchy"/>
    <dgm:cxn modelId="{485E8340-15C7-7B46-9AF9-9F601E5D0EFB}" type="presOf" srcId="{381BC8F6-DC5C-4292-BC15-7179FE251E4D}" destId="{8EB4DB38-610F-4029-9284-EA51814FCAD1}" srcOrd="0" destOrd="0" presId="urn:microsoft.com/office/officeart/2008/layout/HorizontalMultiLevelHierarchy"/>
    <dgm:cxn modelId="{E77C53AF-052F-B540-BFC2-EBB5C61D0A7B}" type="presOf" srcId="{BFCC3673-52F7-4409-B3C5-C04ADA04E95A}" destId="{44F5B58D-C78A-4998-8E7B-DE31F4421FBE}" srcOrd="0" destOrd="0" presId="urn:microsoft.com/office/officeart/2008/layout/HorizontalMultiLevelHierarchy"/>
    <dgm:cxn modelId="{4A3F12DB-C40D-F244-927F-D4315C82629D}" type="presOf" srcId="{D0C5AE70-DE41-457A-8304-3C2014E29F54}" destId="{9A92051E-3147-4504-AFBB-12842DDAEA75}" srcOrd="0" destOrd="0" presId="urn:microsoft.com/office/officeart/2008/layout/HorizontalMultiLevelHierarchy"/>
    <dgm:cxn modelId="{78657451-0C80-4082-A7F4-FB8FF2728A54}" srcId="{991FC57F-BF3A-45E0-8564-CE5D762BE4BD}" destId="{BFCC3673-52F7-4409-B3C5-C04ADA04E95A}" srcOrd="0" destOrd="0" parTransId="{58395392-DB17-4190-95EC-E58A32526CCC}" sibTransId="{933A592D-861F-409D-9FBA-DD43958F6FE4}"/>
    <dgm:cxn modelId="{C6ABBD2E-79A4-48AD-9F16-CB3F8E39B9C4}" srcId="{93B8B061-2FD9-48D3-AA0A-14AB718AE475}" destId="{991FC57F-BF3A-45E0-8564-CE5D762BE4BD}" srcOrd="0" destOrd="0" parTransId="{D5080F0F-03EE-47AA-B070-28D44599CF2E}" sibTransId="{00BA8DB7-1366-43C8-8AAD-004FB595CE4B}"/>
    <dgm:cxn modelId="{4DC35D8E-FAA3-49A4-9E08-74A33C231472}" srcId="{991FC57F-BF3A-45E0-8564-CE5D762BE4BD}" destId="{381BC8F6-DC5C-4292-BC15-7179FE251E4D}" srcOrd="2" destOrd="0" parTransId="{48F99455-BA49-4217-AAB8-C3D2FE647598}" sibTransId="{DD8B2D52-3DC2-466B-83AC-B470CEB6377B}"/>
    <dgm:cxn modelId="{0F62619B-EEB2-46BC-A7F4-50EA72A2C8C4}" srcId="{991FC57F-BF3A-45E0-8564-CE5D762BE4BD}" destId="{D0C5AE70-DE41-457A-8304-3C2014E29F54}" srcOrd="1" destOrd="0" parTransId="{55581248-6A7B-466F-853A-6DCE89D371D2}" sibTransId="{1AEDB948-4BC4-4288-98AF-FFBCD431640E}"/>
    <dgm:cxn modelId="{C293BC45-AB81-5642-BD7E-30119375864E}" type="presParOf" srcId="{6DB3F4B3-94F0-486D-BAE7-5CAFAE0990D2}" destId="{2AB566F0-1EAB-4025-8213-116BDEBBB7E7}" srcOrd="0" destOrd="0" presId="urn:microsoft.com/office/officeart/2008/layout/HorizontalMultiLevelHierarchy"/>
    <dgm:cxn modelId="{FE41CBD0-10BA-FB4F-8700-B5034C9436C5}" type="presParOf" srcId="{2AB566F0-1EAB-4025-8213-116BDEBBB7E7}" destId="{F765F740-7FCF-414E-BEEA-51953992D1DC}" srcOrd="0" destOrd="0" presId="urn:microsoft.com/office/officeart/2008/layout/HorizontalMultiLevelHierarchy"/>
    <dgm:cxn modelId="{FB582C28-4F96-6B4B-BAD5-D02AE0B366F2}" type="presParOf" srcId="{2AB566F0-1EAB-4025-8213-116BDEBBB7E7}" destId="{0F880116-DA64-444E-BF08-2FEA0B1EEFBC}" srcOrd="1" destOrd="0" presId="urn:microsoft.com/office/officeart/2008/layout/HorizontalMultiLevelHierarchy"/>
    <dgm:cxn modelId="{35E13A5F-BAC5-714C-B544-FD22FE48F6C4}" type="presParOf" srcId="{0F880116-DA64-444E-BF08-2FEA0B1EEFBC}" destId="{F753903F-3905-459A-A23F-7176724B05F1}" srcOrd="0" destOrd="0" presId="urn:microsoft.com/office/officeart/2008/layout/HorizontalMultiLevelHierarchy"/>
    <dgm:cxn modelId="{F5B55750-5149-3344-9EB3-9113969E3171}" type="presParOf" srcId="{F753903F-3905-459A-A23F-7176724B05F1}" destId="{CDC2751E-4513-4C47-B077-0385B422057D}" srcOrd="0" destOrd="0" presId="urn:microsoft.com/office/officeart/2008/layout/HorizontalMultiLevelHierarchy"/>
    <dgm:cxn modelId="{C67764C3-4DAC-1B43-A48D-9F645267758B}" type="presParOf" srcId="{0F880116-DA64-444E-BF08-2FEA0B1EEFBC}" destId="{0B3D39D9-7C62-40DD-AF9F-069C5730D67A}" srcOrd="1" destOrd="0" presId="urn:microsoft.com/office/officeart/2008/layout/HorizontalMultiLevelHierarchy"/>
    <dgm:cxn modelId="{C997275F-349E-254A-9194-BA87AEC31F7D}" type="presParOf" srcId="{0B3D39D9-7C62-40DD-AF9F-069C5730D67A}" destId="{44F5B58D-C78A-4998-8E7B-DE31F4421FBE}" srcOrd="0" destOrd="0" presId="urn:microsoft.com/office/officeart/2008/layout/HorizontalMultiLevelHierarchy"/>
    <dgm:cxn modelId="{947239ED-1EDE-2445-9A9F-17C03642053E}" type="presParOf" srcId="{0B3D39D9-7C62-40DD-AF9F-069C5730D67A}" destId="{246B5146-42B2-4B3C-B23C-4DEF7CD93883}" srcOrd="1" destOrd="0" presId="urn:microsoft.com/office/officeart/2008/layout/HorizontalMultiLevelHierarchy"/>
    <dgm:cxn modelId="{DB6E2999-0077-E144-B4C6-8F55DB115402}" type="presParOf" srcId="{0F880116-DA64-444E-BF08-2FEA0B1EEFBC}" destId="{28AF32DC-75DC-4C14-97AA-A596E7C32381}" srcOrd="2" destOrd="0" presId="urn:microsoft.com/office/officeart/2008/layout/HorizontalMultiLevelHierarchy"/>
    <dgm:cxn modelId="{A286AE74-3138-BD4A-B769-DF59261C51AE}" type="presParOf" srcId="{28AF32DC-75DC-4C14-97AA-A596E7C32381}" destId="{50B79E25-3C54-4118-A9A7-8816B445515E}" srcOrd="0" destOrd="0" presId="urn:microsoft.com/office/officeart/2008/layout/HorizontalMultiLevelHierarchy"/>
    <dgm:cxn modelId="{E4111E8A-2156-CB45-B193-A175AB3382FA}" type="presParOf" srcId="{0F880116-DA64-444E-BF08-2FEA0B1EEFBC}" destId="{D03F0347-4FB0-4F41-A07B-33AE53FB1020}" srcOrd="3" destOrd="0" presId="urn:microsoft.com/office/officeart/2008/layout/HorizontalMultiLevelHierarchy"/>
    <dgm:cxn modelId="{BAFE96BA-83B9-B84B-B76F-88789249BC29}" type="presParOf" srcId="{D03F0347-4FB0-4F41-A07B-33AE53FB1020}" destId="{9A92051E-3147-4504-AFBB-12842DDAEA75}" srcOrd="0" destOrd="0" presId="urn:microsoft.com/office/officeart/2008/layout/HorizontalMultiLevelHierarchy"/>
    <dgm:cxn modelId="{8896F9B1-EEB0-0A4E-8684-348E592A7F18}" type="presParOf" srcId="{D03F0347-4FB0-4F41-A07B-33AE53FB1020}" destId="{E3C33F43-32FD-48DC-A7EA-DB4A80BC69BC}" srcOrd="1" destOrd="0" presId="urn:microsoft.com/office/officeart/2008/layout/HorizontalMultiLevelHierarchy"/>
    <dgm:cxn modelId="{23C9D6B8-9738-C448-9884-4308D0C32943}" type="presParOf" srcId="{0F880116-DA64-444E-BF08-2FEA0B1EEFBC}" destId="{B9C273E6-C9DB-40AF-B913-F5660C91DD3C}" srcOrd="4" destOrd="0" presId="urn:microsoft.com/office/officeart/2008/layout/HorizontalMultiLevelHierarchy"/>
    <dgm:cxn modelId="{E712D2CC-D976-9C4D-856F-32D2AF6B3C0B}" type="presParOf" srcId="{B9C273E6-C9DB-40AF-B913-F5660C91DD3C}" destId="{FBEC6D5D-CF6E-4D4C-90BC-1DC31D315A8F}" srcOrd="0" destOrd="0" presId="urn:microsoft.com/office/officeart/2008/layout/HorizontalMultiLevelHierarchy"/>
    <dgm:cxn modelId="{EFD3754C-D6CA-ED49-B06F-1525995F126B}" type="presParOf" srcId="{0F880116-DA64-444E-BF08-2FEA0B1EEFBC}" destId="{B11E1CD2-B593-48BD-8CFB-C9635FD1289A}" srcOrd="5" destOrd="0" presId="urn:microsoft.com/office/officeart/2008/layout/HorizontalMultiLevelHierarchy"/>
    <dgm:cxn modelId="{9AAFF07F-33A3-7B46-AB42-AAB07B89FD2C}" type="presParOf" srcId="{B11E1CD2-B593-48BD-8CFB-C9635FD1289A}" destId="{8EB4DB38-610F-4029-9284-EA51814FCAD1}" srcOrd="0" destOrd="0" presId="urn:microsoft.com/office/officeart/2008/layout/HorizontalMultiLevelHierarchy"/>
    <dgm:cxn modelId="{3703D5DA-5BD6-6142-AB2B-0D5ADD884D6F}" type="presParOf" srcId="{B11E1CD2-B593-48BD-8CFB-C9635FD1289A}" destId="{6C6235E1-4B3C-4B68-B077-D6FF0FF4A8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76BE-D692-4E07-81AE-A02447C277D5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DBC72-2A7F-40EF-A8C7-BD8F3A461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437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6"/>
          <p:cNvCxnSpPr>
            <a:stCxn id="10" idx="1"/>
          </p:cNvCxnSpPr>
          <p:nvPr userDrawn="1"/>
        </p:nvCxnSpPr>
        <p:spPr>
          <a:xfrm flipV="1">
            <a:off x="0" y="-8467"/>
            <a:ext cx="2692400" cy="6301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/>
          <p:cNvCxnSpPr/>
          <p:nvPr userDrawn="1"/>
        </p:nvCxnSpPr>
        <p:spPr>
          <a:xfrm flipH="1">
            <a:off x="-11150" y="0"/>
            <a:ext cx="1382751" cy="382902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8"/>
          <p:cNvSpPr/>
          <p:nvPr userDrawn="1"/>
        </p:nvSpPr>
        <p:spPr>
          <a:xfrm flipH="1" flipV="1">
            <a:off x="-7858" y="-8467"/>
            <a:ext cx="1117310" cy="4934387"/>
          </a:xfrm>
          <a:custGeom>
            <a:avLst/>
            <a:gdLst>
              <a:gd name="connsiteX0" fmla="*/ 2247099 w 2269442"/>
              <a:gd name="connsiteY0" fmla="*/ 0 h 6866466"/>
              <a:gd name="connsiteX1" fmla="*/ 0 w 2269442"/>
              <a:gd name="connsiteY1" fmla="*/ 6858000 h 6866466"/>
              <a:gd name="connsiteX2" fmla="*/ 2269067 w 2269442"/>
              <a:gd name="connsiteY2" fmla="*/ 6866466 h 6866466"/>
              <a:gd name="connsiteX3" fmla="*/ 2260600 w 2269442"/>
              <a:gd name="connsiteY3" fmla="*/ 8466 h 6866466"/>
              <a:gd name="connsiteX4" fmla="*/ 2247099 w 2269442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42" h="6866466">
                <a:moveTo>
                  <a:pt x="2247099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24709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0"/>
          <p:cNvSpPr/>
          <p:nvPr userDrawn="1"/>
        </p:nvSpPr>
        <p:spPr>
          <a:xfrm rot="10800000">
            <a:off x="-7672" y="0"/>
            <a:ext cx="2513565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33"/>
            <a:ext cx="1575204" cy="1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1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1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6"/>
          <p:cNvCxnSpPr>
            <a:stCxn id="10" idx="1"/>
          </p:cNvCxnSpPr>
          <p:nvPr userDrawn="1"/>
        </p:nvCxnSpPr>
        <p:spPr>
          <a:xfrm flipV="1">
            <a:off x="0" y="-8467"/>
            <a:ext cx="2692400" cy="6301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/>
          <p:cNvCxnSpPr/>
          <p:nvPr userDrawn="1"/>
        </p:nvCxnSpPr>
        <p:spPr>
          <a:xfrm flipH="1">
            <a:off x="-11150" y="0"/>
            <a:ext cx="1382751" cy="382902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9306" y="-8468"/>
            <a:ext cx="9170644" cy="6874935"/>
            <a:chOff x="-9306" y="-8468"/>
            <a:chExt cx="917064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129867" y="4175605"/>
              <a:ext cx="3023438" cy="26908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 rot="10800000" flipH="1" flipV="1">
              <a:off x="-9306" y="-8468"/>
              <a:ext cx="745905" cy="4631268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Freeform 18"/>
          <p:cNvSpPr/>
          <p:nvPr userDrawn="1"/>
        </p:nvSpPr>
        <p:spPr>
          <a:xfrm flipH="1" flipV="1">
            <a:off x="-7858" y="-8467"/>
            <a:ext cx="1117310" cy="4934387"/>
          </a:xfrm>
          <a:custGeom>
            <a:avLst/>
            <a:gdLst>
              <a:gd name="connsiteX0" fmla="*/ 2247099 w 2269442"/>
              <a:gd name="connsiteY0" fmla="*/ 0 h 6866466"/>
              <a:gd name="connsiteX1" fmla="*/ 0 w 2269442"/>
              <a:gd name="connsiteY1" fmla="*/ 6858000 h 6866466"/>
              <a:gd name="connsiteX2" fmla="*/ 2269067 w 2269442"/>
              <a:gd name="connsiteY2" fmla="*/ 6866466 h 6866466"/>
              <a:gd name="connsiteX3" fmla="*/ 2260600 w 2269442"/>
              <a:gd name="connsiteY3" fmla="*/ 8466 h 6866466"/>
              <a:gd name="connsiteX4" fmla="*/ 2247099 w 2269442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42" h="6866466">
                <a:moveTo>
                  <a:pt x="2247099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24709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0"/>
          <p:cNvSpPr/>
          <p:nvPr userDrawn="1"/>
        </p:nvSpPr>
        <p:spPr>
          <a:xfrm rot="10800000">
            <a:off x="-7672" y="0"/>
            <a:ext cx="2513565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33"/>
            <a:ext cx="1575204" cy="1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3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7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1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DDF080-5E8C-48AD-84E5-6C08B304C14E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3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68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ohin\Desktop\&#1057;&#1077;&#1084;&#1080;&#1085;&#1072;&#1088;%20PISA-2018\&#1077;&#1089;&#1090;&#1077;&#1089;&#1090;&#1074;&#1077;&#1085;&#1085;&#1086;&#1085;&#1072;&#1091;&#1095;&#1085;&#1072;&#1103;%20&#1075;&#1088;&#1072;&#1084;&#1086;&#1090;&#1085;&#1086;&#1089;&#1090;&#1100;\Macintosh%20HD:Users:Kohin:Desktop:&#1057;&#1077;&#1084;&#1080;&#1085;&#1072;&#1088;%20PISA-2018:&#1077;&#1089;&#1090;&#1077;&#1089;&#1090;&#1074;&#1077;&#1085;&#1085;&#1086;&#1085;&#1072;&#1091;&#1095;&#1085;&#1072;&#1103;%20&#1075;&#1088;&#1072;&#1084;&#1086;&#1090;&#1085;&#1086;&#1089;&#1090;&#1100;:&#1084;&#1086;&#1076;&#1077;&#1083;&#1100;_&#1079;&#1072;&#1076;&#1072;&#1085;&#1080;&#1080;&#774;_&#1087;&#1086;_&#1045;&#1053;&#1043;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mailto:%20timsspirls@bc.edu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timss2015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nteroko@mail.ru" TargetMode="External"/><Relationship Id="rId5" Type="http://schemas.openxmlformats.org/officeDocument/2006/relationships/hyperlink" Target="http://centeroko.ru/" TargetMode="External"/><Relationship Id="rId4" Type="http://schemas.openxmlformats.org/officeDocument/2006/relationships/hyperlink" Target="http://www.oecd.org/edu/pisa" TargetMode="External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xs.u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1752600"/>
            <a:ext cx="7162800" cy="1669143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rgbClr val="C00000"/>
                </a:solidFill>
              </a:rPr>
              <a:t>Мониторинг </a:t>
            </a:r>
            <a:r>
              <a:rPr lang="ru-RU" sz="4400" b="1" dirty="0" smtClean="0">
                <a:solidFill>
                  <a:srgbClr val="C00000"/>
                </a:solidFill>
              </a:rPr>
              <a:t>формирования естественнонаучной </a:t>
            </a:r>
            <a:r>
              <a:rPr lang="ru-RU" sz="4400" b="1" dirty="0" smtClean="0">
                <a:solidFill>
                  <a:srgbClr val="C00000"/>
                </a:solidFill>
              </a:rPr>
              <a:t>грамотности  </a:t>
            </a:r>
            <a:r>
              <a:rPr lang="ru-RU" dirty="0"/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62742" y="3996646"/>
            <a:ext cx="6913563" cy="1096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Подготовка к исследованию </a:t>
            </a:r>
            <a:r>
              <a:rPr lang="en-US" sz="2400" dirty="0" smtClean="0"/>
              <a:t>PISA 2021-2024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86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654" y="633046"/>
            <a:ext cx="8229600" cy="104335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222268"/>
                </a:solidFill>
                <a:latin typeface="Arial" charset="0"/>
              </a:rPr>
              <a:t>Основные </a:t>
            </a:r>
            <a:r>
              <a:rPr lang="ru-RU" sz="3200" dirty="0" smtClean="0">
                <a:solidFill>
                  <a:srgbClr val="222268"/>
                </a:solidFill>
                <a:latin typeface="Arial" charset="0"/>
              </a:rPr>
              <a:t>компетенции </a:t>
            </a:r>
            <a:r>
              <a:rPr lang="ru-RU" sz="3200" dirty="0">
                <a:solidFill>
                  <a:srgbClr val="222268"/>
                </a:solidFill>
                <a:latin typeface="Arial" charset="0"/>
              </a:rPr>
              <a:t>естественнонаучной грамотности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05564"/>
              </p:ext>
            </p:extLst>
          </p:nvPr>
        </p:nvGraphicFramePr>
        <p:xfrm>
          <a:off x="838201" y="1943100"/>
          <a:ext cx="77724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12457"/>
            <a:ext cx="8547100" cy="158368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Основное требование к заданиям по оцениванию и формированию естественнонаучной грамотности 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8" y="2369457"/>
            <a:ext cx="8229600" cy="265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Эти задания нацелены </a:t>
            </a:r>
            <a:r>
              <a:rPr lang="ru-RU" sz="2800" dirty="0"/>
              <a:t>на </a:t>
            </a:r>
            <a:r>
              <a:rPr lang="ru-RU" sz="2800" dirty="0" smtClean="0"/>
              <a:t>проверку </a:t>
            </a:r>
            <a:r>
              <a:rPr lang="ru-RU" sz="2800" dirty="0"/>
              <a:t>умений, </a:t>
            </a:r>
            <a:r>
              <a:rPr lang="ru-RU" sz="2800" dirty="0" smtClean="0"/>
              <a:t>характеризующих естественнонаучную грамотность, но </a:t>
            </a:r>
            <a:r>
              <a:rPr lang="ru-RU" sz="2800" dirty="0"/>
              <a:t>при этом </a:t>
            </a:r>
            <a:r>
              <a:rPr lang="ru-RU" sz="2800" dirty="0" smtClean="0"/>
              <a:t>должны основываться </a:t>
            </a:r>
            <a:r>
              <a:rPr lang="ru-RU" sz="2800" b="1" dirty="0"/>
              <a:t>на ситуациях, которые можно назвать жизненными, реальными или просто интересными ребятам</a:t>
            </a:r>
            <a:r>
              <a:rPr lang="ru-RU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3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85101" cy="1121229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Модель заданий по оцениванию естественнонаучной грамотности</a:t>
            </a: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0400"/>
            <a:ext cx="8382168" cy="398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Задания, </a:t>
            </a:r>
            <a:r>
              <a:rPr lang="ru-RU" sz="2400" dirty="0"/>
              <a:t>как правило, основаны на проблемном материале, включающем текст, графики, таблицы и связанные с ними вопросы. В свою очередь, каждый из вопросов в </a:t>
            </a:r>
            <a:r>
              <a:rPr lang="ru-RU" sz="2400" dirty="0" smtClean="0"/>
              <a:t>составе </a:t>
            </a:r>
            <a:r>
              <a:rPr lang="ru-RU" sz="2400" dirty="0"/>
              <a:t>этих заданий классифицируется по следующим категориям: </a:t>
            </a:r>
          </a:p>
          <a:p>
            <a:pPr lvl="0"/>
            <a:r>
              <a:rPr lang="ru-RU" sz="2400" dirty="0"/>
              <a:t>умение, на оценивание которого направлен вопрос;</a:t>
            </a:r>
          </a:p>
          <a:p>
            <a:pPr lvl="0"/>
            <a:r>
              <a:rPr lang="ru-RU" sz="2400" dirty="0"/>
              <a:t>тип естественнонаучного знания, затрагиваемый в вопросе;</a:t>
            </a:r>
          </a:p>
          <a:p>
            <a:pPr lvl="0"/>
            <a:r>
              <a:rPr lang="ru-RU" sz="2400" dirty="0" smtClean="0"/>
              <a:t>контекст;</a:t>
            </a:r>
            <a:endParaRPr lang="ru-RU" sz="2400" dirty="0"/>
          </a:p>
          <a:p>
            <a:pPr lvl="0"/>
            <a:r>
              <a:rPr lang="ru-RU" sz="2400" dirty="0"/>
              <a:t>познавательный уровень (или степень трудности) вопроса.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468086"/>
            <a:ext cx="7785101" cy="12192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Модель заданий по оцениванию естественнонаучной грамотности</a:t>
            </a:r>
            <a:endParaRPr lang="en-US" sz="3600" i="1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808975"/>
              </p:ext>
            </p:extLst>
          </p:nvPr>
        </p:nvGraphicFramePr>
        <p:xfrm>
          <a:off x="-4763" y="2062163"/>
          <a:ext cx="8555038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5524500" imgH="2247900" progId="Word.Document.12">
                  <p:link updateAutomatic="1"/>
                </p:oleObj>
              </mc:Choice>
              <mc:Fallback>
                <p:oleObj name="Document" r:id="rId3" imgW="5524500" imgH="2247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763" y="2062163"/>
                        <a:ext cx="8555038" cy="348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3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92814"/>
            <a:ext cx="8229600" cy="76273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ТИПЫ НАУЧНОГО ЗНАНИЯ</a:t>
            </a:r>
            <a:br>
              <a:rPr lang="ru-RU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315201" cy="3880773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Содержательное знание</a:t>
            </a:r>
            <a:r>
              <a:rPr lang="ru-RU" sz="2400" dirty="0"/>
              <a:t>, знание научного содержания, относящегося к физическим системам (физика и химия), живым системам (биология) и наукам о Земле и Вселенной (география, геология, астрономия). </a:t>
            </a:r>
          </a:p>
          <a:p>
            <a:pPr lvl="0"/>
            <a:r>
              <a:rPr lang="ru-RU" sz="2400" b="1" dirty="0"/>
              <a:t>Процедурное знание</a:t>
            </a:r>
            <a:r>
              <a:rPr lang="ru-RU" sz="2400" dirty="0"/>
              <a:t>, знание разнообразных методов, используемых для получения научного знания, а также стандартных исследовательских процедур.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4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0" y="800003"/>
            <a:ext cx="8229600" cy="5842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КОНТЕКСТЫ</a:t>
            </a:r>
            <a:br>
              <a:rPr lang="ru-RU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31" y="1092151"/>
            <a:ext cx="8590158" cy="4767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Контекст – тематическая </a:t>
            </a:r>
            <a:r>
              <a:rPr lang="ru-RU" sz="2000" dirty="0"/>
              <a:t>область, к которой относится описанная в вопросе (задании) проблемная ситуация. </a:t>
            </a:r>
            <a:r>
              <a:rPr lang="ru-RU" sz="2000" dirty="0" smtClean="0"/>
              <a:t>Контексты в </a:t>
            </a:r>
            <a:r>
              <a:rPr lang="en-US" sz="2000" dirty="0" smtClean="0"/>
              <a:t>PISA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0"/>
            <a:r>
              <a:rPr lang="ru-RU" sz="2000" dirty="0" smtClean="0"/>
              <a:t>здоровье</a:t>
            </a:r>
            <a:r>
              <a:rPr lang="ru-RU" sz="2000" dirty="0"/>
              <a:t>; </a:t>
            </a:r>
          </a:p>
          <a:p>
            <a:pPr lvl="0"/>
            <a:r>
              <a:rPr lang="ru-RU" sz="2000" dirty="0"/>
              <a:t>природные ресурсы; </a:t>
            </a:r>
          </a:p>
          <a:p>
            <a:pPr lvl="0"/>
            <a:r>
              <a:rPr lang="ru-RU" sz="2000" dirty="0"/>
              <a:t>окружающая среда; </a:t>
            </a:r>
          </a:p>
          <a:p>
            <a:pPr lvl="0"/>
            <a:r>
              <a:rPr lang="ru-RU" sz="2000" dirty="0"/>
              <a:t>опасности и риски; </a:t>
            </a:r>
          </a:p>
          <a:p>
            <a:pPr lvl="0"/>
            <a:r>
              <a:rPr lang="ru-RU" sz="2000" dirty="0"/>
              <a:t>связь науки и технологий.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этом каждая из ситуаций может рассматриваться на одном из трех уровней: </a:t>
            </a:r>
            <a:r>
              <a:rPr lang="ru-RU" sz="2000" i="1" dirty="0"/>
              <a:t>личностном</a:t>
            </a:r>
            <a:r>
              <a:rPr lang="ru-RU" sz="2000" dirty="0"/>
              <a:t> (связанном с самим учащимся, его семьей, друзьями), </a:t>
            </a:r>
            <a:r>
              <a:rPr lang="ru-RU" sz="2000" i="1" dirty="0"/>
              <a:t>местном</a:t>
            </a:r>
            <a:r>
              <a:rPr lang="en-US" sz="2000" i="1" dirty="0"/>
              <a:t>/</a:t>
            </a:r>
            <a:r>
              <a:rPr lang="ru-RU" sz="2000" i="1" dirty="0"/>
              <a:t>национальном</a:t>
            </a:r>
            <a:r>
              <a:rPr lang="ru-RU" sz="2000" dirty="0"/>
              <a:t> или </a:t>
            </a:r>
            <a:r>
              <a:rPr lang="ru-RU" sz="2000" i="1" dirty="0"/>
              <a:t>глобальном</a:t>
            </a:r>
            <a:r>
              <a:rPr lang="ru-RU" sz="2000" dirty="0"/>
              <a:t> (в котором рассматриваются явления, происходящие в различных уголках мира).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047"/>
            <a:ext cx="8229600" cy="5964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ПОЗНАВАТЕЛЬНЫЕ УРОВНИ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3047"/>
            <a:ext cx="8437589" cy="5615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Трудность любого вопроса – это сочетание его собственной интеллектуальной сложности (т.е. сложности требуемых мыслительных процедур) и объема знаний и умений, необходимых для выполнения задания. Выделяются следующие познавательные уровни: </a:t>
            </a:r>
            <a:endParaRPr lang="en-US" dirty="0" smtClean="0"/>
          </a:p>
          <a:p>
            <a:pPr lvl="0"/>
            <a:r>
              <a:rPr lang="ru-RU" b="1" dirty="0" smtClean="0"/>
              <a:t>Низкий</a:t>
            </a:r>
            <a:r>
              <a:rPr lang="en-GB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Выполнять </a:t>
            </a:r>
            <a:r>
              <a:rPr lang="ru-RU" dirty="0"/>
              <a:t>одношаговую процедуру, например, распознавать факты, термины, принципы или понятия, или найти единственную точку, содержащую информацию, на графике или в таблице. </a:t>
            </a:r>
          </a:p>
          <a:p>
            <a:pPr lvl="0"/>
            <a:r>
              <a:rPr lang="ru-RU" b="1" dirty="0"/>
              <a:t>Средний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Использовать и применять понятийное знание для описания или объяснение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графиков.</a:t>
            </a:r>
          </a:p>
          <a:p>
            <a:pPr lvl="0"/>
            <a:r>
              <a:rPr lang="ru-RU" b="1" dirty="0"/>
              <a:t>Высокий</a:t>
            </a:r>
            <a:r>
              <a:rPr lang="en-GB" b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414"/>
            <a:ext cx="8229600" cy="762737"/>
          </a:xfrm>
        </p:spPr>
        <p:txBody>
          <a:bodyPr>
            <a:normAutofit fontScale="90000"/>
          </a:bodyPr>
          <a:lstStyle/>
          <a:p>
            <a:pPr algn="l"/>
            <a:r>
              <a:rPr lang="ru-RU" sz="1385" dirty="0"/>
              <a:t>В этом задании рассматривается явление, которое называется синдром гибели пчелиных семей. Вводные материалы включают короткий текст, описывающий это явление, и график, представляющий результаты исследования, в котором изучалась связь между использованием инсектицида </a:t>
            </a:r>
            <a:r>
              <a:rPr lang="ru-RU" sz="1385" dirty="0" err="1"/>
              <a:t>имидаклоприд</a:t>
            </a:r>
            <a:r>
              <a:rPr lang="ru-RU" sz="1385" dirty="0"/>
              <a:t> и гибелью пчелиных семей. </a:t>
            </a:r>
            <a:endParaRPr lang="en-US" sz="1385" dirty="0"/>
          </a:p>
        </p:txBody>
      </p:sp>
      <p:pic>
        <p:nvPicPr>
          <p:cNvPr id="4" name="Рисунок 1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0683" b="10683"/>
          <a:stretch/>
        </p:blipFill>
        <p:spPr bwMode="auto">
          <a:xfrm>
            <a:off x="101600" y="1765300"/>
            <a:ext cx="89535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33047"/>
            <a:ext cx="8382168" cy="1230345"/>
          </a:xfrm>
        </p:spPr>
        <p:txBody>
          <a:bodyPr>
            <a:noAutofit/>
          </a:bodyPr>
          <a:lstStyle/>
          <a:p>
            <a:pPr algn="l"/>
            <a:r>
              <a:rPr lang="ru-RU" sz="1847" dirty="0"/>
              <a:t>Для правильного ответа на этот вопрос, учащиеся должны дать объяснение, в котором говорится о том, что цветы не смогут образовывать семена без опыления. Умение, которое требуется для ответа на этот вопрос относится к группе «научное объяснение явлений», а именно, учащимся надо вспомнить и применить соответствующие естественнонаучные знания.</a:t>
            </a:r>
            <a:br>
              <a:rPr lang="ru-RU" sz="1847" dirty="0"/>
            </a:br>
            <a:endParaRPr lang="en-US" sz="184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05100"/>
            <a:ext cx="8382168" cy="3657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Компетенция</a:t>
            </a:r>
            <a:r>
              <a:rPr lang="ru-RU" i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Научное объяснение явлений 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Содержательное знание: живые системы 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 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 открытым ответом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15012"/>
            <a:ext cx="8356598" cy="961387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539" dirty="0"/>
              <a:t>Учащимся предлагается выбрать один из трех вариантов в каждом выпадающем меню:</a:t>
            </a:r>
            <a:br>
              <a:rPr lang="ru-RU" sz="1539" dirty="0"/>
            </a:br>
            <a:r>
              <a:rPr lang="ru-RU" sz="1539" dirty="0"/>
              <a:t>гибель пчелиных семей;</a:t>
            </a:r>
            <a:br>
              <a:rPr lang="ru-RU" sz="1539" dirty="0"/>
            </a:br>
            <a:r>
              <a:rPr lang="ru-RU" sz="1539" dirty="0"/>
              <a:t>концентрация </a:t>
            </a:r>
            <a:r>
              <a:rPr lang="ru-RU" sz="1539" dirty="0" err="1"/>
              <a:t>имидаклоприда</a:t>
            </a:r>
            <a:r>
              <a:rPr lang="ru-RU" sz="1539" dirty="0"/>
              <a:t> в пище;</a:t>
            </a:r>
            <a:br>
              <a:rPr lang="ru-RU" sz="1539" dirty="0"/>
            </a:br>
            <a:r>
              <a:rPr lang="ru-RU" sz="1539" dirty="0"/>
              <a:t>невосприимчивость пчёл к </a:t>
            </a:r>
            <a:r>
              <a:rPr lang="ru-RU" sz="1539" dirty="0" err="1"/>
              <a:t>имидаклоприду</a:t>
            </a:r>
            <a:r>
              <a:rPr lang="ru-RU" sz="1539" dirty="0"/>
              <a:t>.</a:t>
            </a:r>
            <a:br>
              <a:rPr lang="ru-RU" sz="1539" dirty="0"/>
            </a:br>
            <a:r>
              <a:rPr lang="ru-RU" sz="1539" dirty="0"/>
              <a:t> </a:t>
            </a:r>
            <a:endParaRPr lang="en-US" sz="1539" dirty="0"/>
          </a:p>
        </p:txBody>
      </p:sp>
      <p:pic>
        <p:nvPicPr>
          <p:cNvPr id="3" name="Рисунок 4"/>
          <p:cNvPicPr/>
          <p:nvPr/>
        </p:nvPicPr>
        <p:blipFill rotWithShape="1">
          <a:blip r:embed="rId2" cstate="print"/>
          <a:srcRect l="19274" t="10082" r="20636" b="9703"/>
          <a:stretch/>
        </p:blipFill>
        <p:spPr bwMode="auto">
          <a:xfrm>
            <a:off x="850900" y="1801800"/>
            <a:ext cx="7772400" cy="46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3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1308" y="272980"/>
            <a:ext cx="8352692" cy="1245597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такое естественнонаучная грамотность?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5925" y="1850570"/>
            <a:ext cx="8738940" cy="4272681"/>
          </a:xfrm>
        </p:spPr>
        <p:txBody>
          <a:bodyPr>
            <a:noAutofit/>
          </a:bodyPr>
          <a:lstStyle/>
          <a:p>
            <a:pPr marL="0" indent="0" defTabSz="892358">
              <a:lnSpc>
                <a:spcPct val="90000"/>
              </a:lnSpc>
              <a:spcBef>
                <a:spcPts val="1200"/>
              </a:spcBef>
              <a:buNone/>
              <a:defRPr sz="4100"/>
            </a:pP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Естественнонаучная грамотность 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– это способность человека занимать </a:t>
            </a: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активную гражданскую позицию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по вопросам, связанным с </a:t>
            </a:r>
            <a:r>
              <a:rPr lang="ru-RU" altLang="ru-RU" sz="20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применением достижений </a:t>
            </a:r>
            <a:r>
              <a:rPr lang="ru-RU" altLang="ru-RU" sz="2000" b="1" dirty="0" smtClean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естественных наук</a:t>
            </a:r>
            <a:r>
              <a:rPr lang="ru-RU" altLang="ru-RU" sz="20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 его </a:t>
            </a: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готовность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</a:t>
            </a: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интересоваться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естественнонаучными </a:t>
            </a: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идеями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. </a:t>
            </a:r>
            <a:endParaRPr lang="ru-RU" sz="2000" dirty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  <a:p>
            <a:pPr marL="0" indent="0" defTabSz="892358">
              <a:lnSpc>
                <a:spcPct val="90000"/>
              </a:lnSpc>
              <a:spcBef>
                <a:spcPts val="1200"/>
              </a:spcBef>
              <a:buNone/>
              <a:defRPr sz="4100"/>
            </a:pPr>
            <a:r>
              <a:rPr lang="ru-RU" altLang="ru-RU" sz="2000" b="1" dirty="0" smtClean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Естественнонаучно </a:t>
            </a: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грамотный человек 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стремится </a:t>
            </a: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участвовать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в аргументированном обсуждении проблем, относящихся к </a:t>
            </a:r>
            <a:r>
              <a:rPr lang="ru-RU" altLang="ru-RU" sz="20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естественным наукам и технологиям</a:t>
            </a: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что требует от </a:t>
            </a:r>
            <a:r>
              <a:rPr lang="ru-RU" altLang="ru-RU" sz="20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него следующих компетенций: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</a:t>
            </a:r>
            <a:r>
              <a:rPr lang="ru-RU" altLang="ru-RU" sz="20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аучно объяснять явления;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</a:t>
            </a:r>
            <a:r>
              <a:rPr lang="ru-RU" altLang="ru-RU" sz="20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онимать основные особенности естественнонаучного исследования;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altLang="ru-RU" sz="20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</a:t>
            </a:r>
            <a:r>
              <a:rPr lang="ru-RU" altLang="ru-RU" sz="20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нтерпретировать данные и использовать научные доказательства для получения выводов.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endParaRPr lang="ru-RU" altLang="ru-RU" sz="2400" dirty="0" smtClean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endParaRPr lang="ru-RU" altLang="ru-RU" sz="2400" dirty="0" smtClean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18643"/>
            <a:ext cx="8229600" cy="1261521"/>
          </a:xfrm>
        </p:spPr>
        <p:txBody>
          <a:bodyPr>
            <a:noAutofit/>
          </a:bodyPr>
          <a:lstStyle/>
          <a:p>
            <a:pPr algn="l"/>
            <a:r>
              <a:rPr lang="ru-RU" sz="1847" dirty="0"/>
              <a:t>Правильный ответ, состоит в том, что ученые изучали влияние </a:t>
            </a:r>
            <a:r>
              <a:rPr lang="ru-RU" sz="1847" i="1" dirty="0"/>
              <a:t>концентрации </a:t>
            </a:r>
            <a:r>
              <a:rPr lang="ru-RU" sz="1847" i="1" dirty="0" err="1"/>
              <a:t>имидаклоприда</a:t>
            </a:r>
            <a:r>
              <a:rPr lang="ru-RU" sz="1847" i="1" dirty="0"/>
              <a:t> в пище</a:t>
            </a:r>
            <a:r>
              <a:rPr lang="ru-RU" sz="1847" dirty="0"/>
              <a:t> на </a:t>
            </a:r>
            <a:r>
              <a:rPr lang="ru-RU" sz="1847" i="1" dirty="0"/>
              <a:t>гибель пчелиных семей,</a:t>
            </a:r>
            <a:r>
              <a:rPr lang="ru-RU" sz="1847" dirty="0"/>
              <a:t> и такой ответ указывает на то, что учащийся правильно идентифицирует независимые и зависимые переменные в данном эксперименте.</a:t>
            </a:r>
            <a:br>
              <a:rPr lang="ru-RU" sz="1847" dirty="0"/>
            </a:br>
            <a:endParaRPr lang="en-US" sz="184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425699"/>
            <a:ext cx="8229600" cy="364490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Группа </a:t>
            </a:r>
            <a:r>
              <a:rPr lang="ru-RU" b="1" i="1" dirty="0"/>
              <a:t>умений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Применение методов естественнонаучного исследования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Процедурное знание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 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Со сложным множественным выбором ответа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385" dirty="0"/>
              <a:t>Этот вопрос требует интерпретации графика с данными о взаимосвязи между концентрацией применяемого инсектицида и временем, через которое погибают пчелиные семьи. Таким образом, этот вопрос направлен на оценивание умения, относящегося к группе «интерпретация данных и использование научных доказательств для получения выводов». </a:t>
            </a:r>
            <a:endParaRPr lang="en-US" sz="1385" dirty="0"/>
          </a:p>
        </p:txBody>
      </p:sp>
      <p:pic>
        <p:nvPicPr>
          <p:cNvPr id="3" name="Рисунок 8"/>
          <p:cNvPicPr/>
          <p:nvPr/>
        </p:nvPicPr>
        <p:blipFill rotWithShape="1">
          <a:blip r:embed="rId2" cstate="print"/>
          <a:srcRect l="19325" t="10224" r="20521" b="9753"/>
          <a:stretch/>
        </p:blipFill>
        <p:spPr bwMode="auto">
          <a:xfrm>
            <a:off x="901700" y="1988073"/>
            <a:ext cx="7175499" cy="4577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9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13843"/>
            <a:ext cx="8493009" cy="1316941"/>
          </a:xfrm>
        </p:spPr>
        <p:txBody>
          <a:bodyPr>
            <a:noAutofit/>
          </a:bodyPr>
          <a:lstStyle/>
          <a:p>
            <a:pPr algn="l"/>
            <a:r>
              <a:rPr lang="ru-RU" sz="1847" dirty="0"/>
              <a:t>Правильный ответ – это первый вариант: «Семьи, подвергшиеся воздействию большего количества </a:t>
            </a:r>
            <a:r>
              <a:rPr lang="ru-RU" sz="1847" dirty="0" err="1"/>
              <a:t>имидаклоприда</a:t>
            </a:r>
            <a:r>
              <a:rPr lang="ru-RU" sz="1847" dirty="0"/>
              <a:t>, обычно гибнут быстрее». Этот вывод следует из анализа графика, показывающего, что в период с 14-й по 20-ю неделю проведения эксперимента процент гибели пчелиных семей выше при концентрации инсектицида 400 мг/кг в сравнении с 20 мг/кг. </a:t>
            </a:r>
            <a:endParaRPr lang="en-US" sz="184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166257"/>
            <a:ext cx="8229600" cy="36449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Группа </a:t>
            </a:r>
            <a:r>
              <a:rPr lang="ru-RU" b="1" i="1" dirty="0"/>
              <a:t>умений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Интерпретация данных и использование научных доказательств для получения выводов 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Процедурное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 простым множественным выбором ответа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2" y="200127"/>
            <a:ext cx="8229600" cy="5410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ИССЛЕДОВАНИЕ СКЛОНОВ ДОЛИНЫ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9399" y="1433866"/>
            <a:ext cx="3535389" cy="36577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Комментарий эксперта. </a:t>
            </a:r>
            <a:r>
              <a:rPr lang="ru-RU" i="1" dirty="0" smtClean="0"/>
              <a:t>Приведенное задание относится к среднему уровню сложности. Учащимся предлагается объяснить выбранную процедуру научного исследования, описанного в этом блоке заданий. Для этого им надо продемонстрировать понимание того, чем обосновано проведение двух независимых измерений изучаемого явления. Знание этого обоснования и оценивается с помощью данного вопроса, относящегося к компетенции «применение методов естественнонаучного исследования». Здесь принимались ответы, в которых назывались преимущества использования более чем одного измерительного инструмента на каждом склоне, например, учет разницы в условиях на одном и том же склоне, повышение точности измерений для каждого склона. Здравый смысл помог более чем 50% российских учащихся дать приемлемые ответы на этот несложный вопрос. Вместе с тем значительный процент учащихся, не давших подходящего объяснения, свидетельствует о том, что при изучении естественнонаучных предметов не уделяется достаточного внимания вопросам методологии научного исследования, методам повышения достоверности и точности получаемых данных. Затруднения многих наших учащихся связаны также с необходимостью дать развернутый и обоснованный письменный ответ.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376" y="796606"/>
            <a:ext cx="1356465" cy="41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55991" y="796606"/>
            <a:ext cx="1349643" cy="415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376" y="5544194"/>
            <a:ext cx="4821573" cy="994371"/>
          </a:xfrm>
          <a:prstGeom prst="rect">
            <a:avLst/>
          </a:prstGeom>
          <a:noFill/>
        </p:spPr>
        <p:txBody>
          <a:bodyPr wrap="square" lIns="70355" tIns="35177" rIns="70355" bIns="35177" rtlCol="0">
            <a:spAutoFit/>
          </a:bodyPr>
          <a:lstStyle/>
          <a:p>
            <a:pPr>
              <a:lnSpc>
                <a:spcPts val="924"/>
              </a:lnSpc>
            </a:pPr>
            <a:r>
              <a:rPr lang="ru-RU" sz="1077" b="1" i="1" dirty="0"/>
              <a:t>Содержание: </a:t>
            </a:r>
            <a:r>
              <a:rPr lang="ru-RU" sz="1077" dirty="0"/>
              <a:t>Земля и космические системы</a:t>
            </a:r>
          </a:p>
          <a:p>
            <a:pPr>
              <a:lnSpc>
                <a:spcPts val="924"/>
              </a:lnSpc>
            </a:pPr>
            <a:r>
              <a:rPr lang="ru-RU" sz="1077" b="1" i="1" dirty="0"/>
              <a:t>Компетенция: </a:t>
            </a:r>
            <a:r>
              <a:rPr lang="ru-RU" sz="1077" dirty="0"/>
              <a:t>Применение методов естественнонаучного исследования</a:t>
            </a:r>
          </a:p>
          <a:p>
            <a:pPr>
              <a:lnSpc>
                <a:spcPts val="924"/>
              </a:lnSpc>
            </a:pPr>
            <a:r>
              <a:rPr lang="ru-RU" sz="1077" b="1" i="1" dirty="0"/>
              <a:t>Контекст</a:t>
            </a:r>
            <a:r>
              <a:rPr lang="ru-RU" sz="1077" b="1" dirty="0"/>
              <a:t>: </a:t>
            </a:r>
            <a:r>
              <a:rPr lang="ru-RU" sz="1077" dirty="0"/>
              <a:t>Местный/национальный</a:t>
            </a:r>
          </a:p>
          <a:p>
            <a:pPr>
              <a:lnSpc>
                <a:spcPts val="924"/>
              </a:lnSpc>
            </a:pPr>
            <a:r>
              <a:rPr lang="ru-RU" sz="1077" b="1" i="1" dirty="0"/>
              <a:t>Область применения: </a:t>
            </a:r>
            <a:r>
              <a:rPr lang="ru-RU" sz="1077" dirty="0"/>
              <a:t>Природные ресурсы</a:t>
            </a:r>
          </a:p>
          <a:p>
            <a:pPr>
              <a:lnSpc>
                <a:spcPts val="924"/>
              </a:lnSpc>
            </a:pPr>
            <a:r>
              <a:rPr lang="ru-RU" sz="1077" b="1" i="1" dirty="0"/>
              <a:t>Уровень сложности: </a:t>
            </a:r>
            <a:r>
              <a:rPr lang="ru-RU" sz="1077" dirty="0"/>
              <a:t>3 уровень</a:t>
            </a:r>
          </a:p>
          <a:p>
            <a:pPr>
              <a:lnSpc>
                <a:spcPts val="924"/>
              </a:lnSpc>
            </a:pPr>
            <a:r>
              <a:rPr lang="ru-RU" sz="1077" b="1" i="1" dirty="0"/>
              <a:t>Результат России: </a:t>
            </a:r>
            <a:r>
              <a:rPr lang="ru-RU" sz="1077" dirty="0"/>
              <a:t>54%</a:t>
            </a:r>
          </a:p>
          <a:p>
            <a:pPr>
              <a:lnSpc>
                <a:spcPts val="924"/>
              </a:lnSpc>
            </a:pPr>
            <a:r>
              <a:rPr lang="ru-RU" sz="1077" b="1" i="1" dirty="0"/>
              <a:t>Средний международный результат: </a:t>
            </a:r>
            <a:r>
              <a:rPr lang="ru-RU" sz="1077" dirty="0"/>
              <a:t>48%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33" y="1433866"/>
            <a:ext cx="5076589" cy="37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8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b="1" dirty="0" smtClean="0"/>
              <a:t>Основные задачи национального мониторинга ЕНГ </a:t>
            </a:r>
            <a:r>
              <a:rPr lang="en-US" altLang="en-US" sz="3600" b="1" dirty="0" smtClean="0"/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800" dirty="0" smtClean="0"/>
              <a:t>Задача 1:</a:t>
            </a:r>
          </a:p>
          <a:p>
            <a:pPr>
              <a:buFontTx/>
              <a:buNone/>
            </a:pPr>
            <a:r>
              <a:rPr lang="ru-RU" altLang="en-US" sz="2800" dirty="0" smtClean="0"/>
              <a:t>Разработка КИМ для систематического мониторинга ЕНГ во всех классах основной школы.</a:t>
            </a:r>
          </a:p>
          <a:p>
            <a:pPr>
              <a:buFontTx/>
              <a:buNone/>
            </a:pPr>
            <a:endParaRPr lang="ru-RU" altLang="en-US" sz="2800" dirty="0" smtClean="0"/>
          </a:p>
          <a:p>
            <a:r>
              <a:rPr lang="ru-RU" altLang="en-US" sz="2800" dirty="0" smtClean="0"/>
              <a:t>Задача 2:</a:t>
            </a:r>
          </a:p>
          <a:p>
            <a:pPr>
              <a:buFontTx/>
              <a:buNone/>
            </a:pPr>
            <a:r>
              <a:rPr lang="ru-RU" altLang="en-US" sz="2800" dirty="0" smtClean="0"/>
              <a:t>Создание первичного банка учебных заданий для формирования и диагностики ЕНГ </a:t>
            </a:r>
            <a:endParaRPr lang="en-GB" altLang="en-US" sz="28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69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52525"/>
          </a:xfrm>
        </p:spPr>
        <p:txBody>
          <a:bodyPr/>
          <a:lstStyle/>
          <a:p>
            <a:r>
              <a:rPr lang="ru-RU" altLang="en-US" sz="3600" b="1" smtClean="0"/>
              <a:t>1 этап</a:t>
            </a:r>
            <a:endParaRPr lang="en-US" altLang="en-US" sz="3600" b="1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392613"/>
          </a:xfrm>
        </p:spPr>
        <p:txBody>
          <a:bodyPr/>
          <a:lstStyle/>
          <a:p>
            <a:r>
              <a:rPr lang="ru-RU" altLang="en-US" smtClean="0"/>
              <a:t>Описание общих подходов к разработке измерительных материалов (учебных заданий) для диагностики ЕНГ в 5 и 7 классах.  </a:t>
            </a:r>
          </a:p>
          <a:p>
            <a:r>
              <a:rPr lang="ru-RU" altLang="en-US" smtClean="0"/>
              <a:t>Разработка учебных заданий для 5 и 7 классов.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smtClean="0"/>
              <a:t>Основные проблемы разработки КИМ для 5 и 7 классов</a:t>
            </a:r>
            <a:endParaRPr lang="en-US" altLang="en-US" sz="3200" b="1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ru-RU" altLang="en-US" sz="2800" smtClean="0"/>
              <a:t>Адаптация концепции ЕНГ и модели заданий </a:t>
            </a:r>
            <a:r>
              <a:rPr lang="en-US" altLang="en-US" sz="2800" smtClean="0"/>
              <a:t>PISA</a:t>
            </a:r>
            <a:r>
              <a:rPr lang="ru-RU" altLang="en-US" sz="2800" smtClean="0"/>
              <a:t> к условиям использования в 5 и 7 классах</a:t>
            </a:r>
            <a:r>
              <a:rPr lang="en-US" altLang="en-US" sz="2800" smtClean="0"/>
              <a:t>.</a:t>
            </a:r>
            <a:endParaRPr lang="ru-RU" altLang="en-US" sz="2800" smtClean="0"/>
          </a:p>
          <a:p>
            <a:r>
              <a:rPr lang="ru-RU" altLang="en-US" sz="2800" smtClean="0"/>
              <a:t>Определение содержательной базы (знания, умения, опыт) для разработки КИМ: соотношение школьной и внешкольной составляющих.    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0851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503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Меняется ли понимание ЕНГ применительно к 5 классу?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915" y="1845734"/>
            <a:ext cx="4299856" cy="4023360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ru-RU" altLang="en-US" dirty="0"/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</a:t>
            </a:r>
          </a:p>
          <a:p>
            <a:pPr marL="0" indent="0"/>
            <a:r>
              <a:rPr lang="ru-RU" altLang="en-US" b="1" dirty="0"/>
              <a:t> научно объяснять явления;</a:t>
            </a:r>
            <a:endParaRPr lang="ru-RU" altLang="en-US" dirty="0"/>
          </a:p>
          <a:p>
            <a:pPr marL="0" indent="0"/>
            <a:r>
              <a:rPr lang="ru-RU" altLang="en-US" b="1" dirty="0"/>
              <a:t> понимать основные особенности  естественнонаучного исследования;       </a:t>
            </a:r>
            <a:endParaRPr lang="ru-RU" altLang="en-US" dirty="0"/>
          </a:p>
          <a:p>
            <a:pPr marL="0" indent="0"/>
            <a:r>
              <a:rPr lang="ru-RU" altLang="en-US" b="1" dirty="0"/>
              <a:t> интерпретировать данные и использовать научные доказательства для получения выводов.</a:t>
            </a:r>
            <a:endParaRPr lang="ru-RU" altLang="en-US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286" y="1845736"/>
            <a:ext cx="3250474" cy="4023359"/>
          </a:xfrm>
        </p:spPr>
        <p:txBody>
          <a:bodyPr>
            <a:normAutofit fontScale="85000" lnSpcReduction="20000"/>
          </a:bodyPr>
          <a:lstStyle/>
          <a:p>
            <a:endParaRPr lang="ru-RU" altLang="en-US" dirty="0" smtClean="0"/>
          </a:p>
          <a:p>
            <a:endParaRPr lang="ru-RU" altLang="en-US" dirty="0"/>
          </a:p>
          <a:p>
            <a:r>
              <a:rPr lang="ru-RU" altLang="en-US" dirty="0" smtClean="0">
                <a:solidFill>
                  <a:srgbClr val="C00000"/>
                </a:solidFill>
              </a:rPr>
              <a:t>Применительно </a:t>
            </a:r>
            <a:r>
              <a:rPr lang="ru-RU" altLang="en-US" dirty="0">
                <a:solidFill>
                  <a:srgbClr val="C00000"/>
                </a:solidFill>
              </a:rPr>
              <a:t>к младшему подростковому возрасту понимание ЕНГ в меньшей степени адресуется к гражданской позиции, но зато в большей степени – к природной любознательности и исследовательским склонностям учащихся этой возрастной группы.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88" y="1767060"/>
            <a:ext cx="7543800" cy="17272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Самая трудная проблема: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На какое содержание опираться при разработке заданий для 5 класса?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358" y="250371"/>
            <a:ext cx="7495443" cy="15608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Динамика результатов российских учащихся за период с 1995 по 2015 годы</a:t>
            </a:r>
            <a:endParaRPr lang="ru-RU" sz="3600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99656" y="5424134"/>
            <a:ext cx="2069452" cy="637263"/>
          </a:xfrm>
          <a:prstGeom prst="rect">
            <a:avLst/>
          </a:prstGeom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174324" y="1378447"/>
            <a:ext cx="786252" cy="778138"/>
            <a:chOff x="8845" y="281"/>
            <a:chExt cx="816" cy="685"/>
          </a:xfrm>
        </p:grpSpPr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0376" tIns="35188" rIns="70376" bIns="35188" numCol="1" anchor="t" anchorCtr="0" compatLnSpc="1">
              <a:prstTxWarp prst="textNoShape">
                <a:avLst/>
              </a:prstTxWarp>
            </a:bodyPr>
            <a:lstStyle/>
            <a:p>
              <a:endParaRPr lang="ru-RU" sz="1385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143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4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30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1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2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3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5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6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7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8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39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0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1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  <p:sp>
            <p:nvSpPr>
              <p:cNvPr id="142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0376" tIns="35188" rIns="70376" bIns="3518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85"/>
              </a:p>
            </p:txBody>
          </p:sp>
        </p:grp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8903" y="574"/>
              <a:ext cx="748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70376" tIns="35188" rIns="70376" bIns="35188" numCol="1" anchor="t" anchorCtr="0" compatLnSpc="1">
              <a:prstTxWarp prst="textNoShape">
                <a:avLst/>
              </a:prstTxWarp>
            </a:bodyPr>
            <a:lstStyle/>
            <a:p>
              <a:endParaRPr lang="ru-RU" sz="1385"/>
            </a:p>
          </p:txBody>
        </p: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371" y="5534974"/>
            <a:ext cx="1356465" cy="41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1"/>
          <p:cNvPicPr/>
          <p:nvPr/>
        </p:nvPicPr>
        <p:blipFill>
          <a:blip r:embed="rId4" cstate="print"/>
          <a:srcRect r="97995"/>
          <a:stretch>
            <a:fillRect/>
          </a:stretch>
        </p:blipFill>
        <p:spPr bwMode="auto">
          <a:xfrm>
            <a:off x="914255" y="2597694"/>
            <a:ext cx="388649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5" name="Рисунок 2"/>
          <p:cNvPicPr/>
          <p:nvPr/>
        </p:nvPicPr>
        <p:blipFill>
          <a:blip r:embed="rId4" cstate="print"/>
          <a:srcRect l="19588" r="71068"/>
          <a:stretch>
            <a:fillRect/>
          </a:stretch>
        </p:blipFill>
        <p:spPr bwMode="auto">
          <a:xfrm>
            <a:off x="1302198" y="2597694"/>
            <a:ext cx="1404334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6" name="Рисунок 3"/>
          <p:cNvPicPr/>
          <p:nvPr/>
        </p:nvPicPr>
        <p:blipFill>
          <a:blip r:embed="rId4" cstate="print"/>
          <a:srcRect l="39615" r="49286"/>
          <a:stretch>
            <a:fillRect/>
          </a:stretch>
        </p:blipFill>
        <p:spPr bwMode="auto">
          <a:xfrm>
            <a:off x="2687707" y="2597694"/>
            <a:ext cx="1496350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7" name="Рисунок 4"/>
          <p:cNvPicPr/>
          <p:nvPr/>
        </p:nvPicPr>
        <p:blipFill>
          <a:blip r:embed="rId4" cstate="print"/>
          <a:srcRect l="90363"/>
          <a:stretch>
            <a:fillRect/>
          </a:stretch>
        </p:blipFill>
        <p:spPr bwMode="auto">
          <a:xfrm>
            <a:off x="4184057" y="2597694"/>
            <a:ext cx="1607191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8" name="Рисунок 5"/>
          <p:cNvPicPr/>
          <p:nvPr/>
        </p:nvPicPr>
        <p:blipFill>
          <a:blip r:embed="rId4" cstate="print"/>
          <a:srcRect l="60185" r="30644"/>
          <a:stretch>
            <a:fillRect/>
          </a:stretch>
        </p:blipFill>
        <p:spPr bwMode="auto">
          <a:xfrm>
            <a:off x="5791249" y="2597694"/>
            <a:ext cx="1718032" cy="21059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343" y="424543"/>
            <a:ext cx="6146800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Естественнонаучная грамотность!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035801" cy="3880773"/>
          </a:xfrm>
        </p:spPr>
        <p:txBody>
          <a:bodyPr/>
          <a:lstStyle/>
          <a:p>
            <a:pPr lvl="0"/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Основная цель школьного естественнонаучного образования в большинстве стран</a:t>
            </a:r>
          </a:p>
          <a:p>
            <a:pPr lvl="0"/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Это не синоним естественнонаучных знаний и умений. Это знания и умения – в действии!</a:t>
            </a:r>
          </a:p>
          <a:p>
            <a:pPr lvl="0"/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И не просто в действии,</a:t>
            </a:r>
            <a:br>
              <a:rPr lang="ru-RU" sz="2400" b="1" dirty="0">
                <a:latin typeface="Calibri Light" pitchFamily="34" charset="0"/>
                <a:cs typeface="Calibri Light" pitchFamily="34" charset="0"/>
              </a:rPr>
            </a:br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а в действии применительно</a:t>
            </a:r>
            <a:br>
              <a:rPr lang="ru-RU" sz="2400" b="1" dirty="0">
                <a:latin typeface="Calibri Light" pitchFamily="34" charset="0"/>
                <a:cs typeface="Calibri Light" pitchFamily="34" charset="0"/>
              </a:rPr>
            </a:br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к реальным задачам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9664"/>
            <a:ext cx="8229600" cy="9165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них спрашивают то, чему их не учат.         И они отвечают!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58599"/>
            <a:ext cx="4135662" cy="4019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В программе «Окружающий мир» нет примерно 40%</a:t>
            </a:r>
            <a:r>
              <a:rPr lang="en-US" dirty="0" smtClean="0"/>
              <a:t> </a:t>
            </a:r>
            <a:r>
              <a:rPr lang="ru-RU" dirty="0" smtClean="0"/>
              <a:t>того, что есть в тестах </a:t>
            </a:r>
            <a:r>
              <a:rPr lang="en-US" dirty="0" smtClean="0"/>
              <a:t>TIMSS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практически нет физики и химии;</a:t>
            </a:r>
          </a:p>
          <a:p>
            <a:r>
              <a:rPr lang="ru-RU" dirty="0"/>
              <a:t>н</a:t>
            </a:r>
            <a:r>
              <a:rPr lang="ru-RU" dirty="0" smtClean="0"/>
              <a:t>е рассматриваются вопросы размножения и наследственности.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Объем российской программы (около 50 часов в 4 классе) примерно вдвое меньше, чем в Сингапуре, Корее и Японии, и втрое меньше, чем в Португалии.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26204" y="2098911"/>
            <a:ext cx="3325222" cy="31035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6" name="Oval 5"/>
          <p:cNvSpPr/>
          <p:nvPr/>
        </p:nvSpPr>
        <p:spPr>
          <a:xfrm>
            <a:off x="5237045" y="2577207"/>
            <a:ext cx="2570200" cy="232253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7" name="TextBox 6"/>
          <p:cNvSpPr txBox="1"/>
          <p:nvPr/>
        </p:nvSpPr>
        <p:spPr>
          <a:xfrm>
            <a:off x="5603088" y="3245120"/>
            <a:ext cx="1966797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55"/>
              <a:t>Программа «Окружающий мир»</a:t>
            </a:r>
            <a:endParaRPr lang="en-US" sz="2155" dirty="0"/>
          </a:p>
        </p:txBody>
      </p:sp>
      <p:sp>
        <p:nvSpPr>
          <p:cNvPr id="10" name="TextBox 9"/>
          <p:cNvSpPr txBox="1"/>
          <p:nvPr/>
        </p:nvSpPr>
        <p:spPr>
          <a:xfrm>
            <a:off x="6896570" y="2115580"/>
            <a:ext cx="1799339" cy="471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63" dirty="0"/>
              <a:t>Тесты </a:t>
            </a:r>
            <a:r>
              <a:rPr lang="en-US" sz="2463" dirty="0"/>
              <a:t>TIMSS</a:t>
            </a:r>
          </a:p>
        </p:txBody>
      </p:sp>
    </p:spTree>
    <p:extLst>
      <p:ext uri="{BB962C8B-B14F-4D97-AF65-F5344CB8AC3E}">
        <p14:creationId xmlns:p14="http://schemas.microsoft.com/office/powerpoint/2010/main" val="5411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ru-RU" altLang="en-US" sz="2000" b="1" smtClean="0"/>
              <a:t>Из требований </a:t>
            </a:r>
            <a:r>
              <a:rPr lang="en-US" altLang="en-US" sz="2000" b="1" smtClean="0"/>
              <a:t>TIMSS </a:t>
            </a:r>
            <a:r>
              <a:rPr lang="ru-RU" altLang="en-US" sz="2000" b="1" smtClean="0"/>
              <a:t>по естествознанию к учащимся 4 класса</a:t>
            </a:r>
            <a:endParaRPr lang="en-US" altLang="en-US" sz="2000" b="1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5761037"/>
          </a:xfrm>
        </p:spPr>
        <p:txBody>
          <a:bodyPr>
            <a:normAutofit lnSpcReduction="10000"/>
          </a:bodyPr>
          <a:lstStyle/>
          <a:p>
            <a:r>
              <a:rPr lang="ru-RU" altLang="en-US" sz="1400" dirty="0" smtClean="0"/>
              <a:t>Сравнивать и классифицировать объекты и материалы по их физическим свойствам (вес/масса, объем, агрегатное состояние вещества, способность проводить тепло или электричество, плавает или тонет в воде).</a:t>
            </a:r>
            <a:endParaRPr lang="en-GB" altLang="en-US" sz="1400" dirty="0" smtClean="0"/>
          </a:p>
          <a:p>
            <a:r>
              <a:rPr lang="ru-RU" altLang="en-US" sz="1400" dirty="0" smtClean="0"/>
              <a:t>Знать свойства металлов (электропроводность, теплопроводность) и связывать эти свойства с использованием металлов. </a:t>
            </a:r>
            <a:endParaRPr lang="en-GB" altLang="en-US" sz="1400" dirty="0" smtClean="0"/>
          </a:p>
          <a:p>
            <a:r>
              <a:rPr lang="ru-RU" altLang="en-US" sz="1400" dirty="0" smtClean="0"/>
              <a:t>Приводить примеры смесей и объяснять, как их можно разделять физическими методами (используя просеивание, фильтрование, испарение или магнитное притяжение).</a:t>
            </a:r>
            <a:endParaRPr lang="en-GB" altLang="en-US" sz="1400" dirty="0" smtClean="0"/>
          </a:p>
          <a:p>
            <a:r>
              <a:rPr lang="ru-RU" altLang="en-US" sz="1400" dirty="0" smtClean="0"/>
              <a:t>Знать способы увеличения скорости растворения вещества в данном количестве воды (повышение температуры, перемешивание, увеличение площади поверхности) и сравнивать концентрации двух растворов с разным количеством растворителя или растворяемого вещества. </a:t>
            </a:r>
            <a:endParaRPr lang="en-GB" altLang="en-US" sz="1400" dirty="0" smtClean="0"/>
          </a:p>
          <a:p>
            <a:r>
              <a:rPr lang="ru-RU" altLang="en-US" sz="1400" dirty="0" smtClean="0"/>
              <a:t>Узнавать наблюдаемые превращения веществ, в результате которых образуются новые вещества с другими свойствами (гниение, горение, ржавление, варка). </a:t>
            </a:r>
            <a:endParaRPr lang="en-GB" altLang="en-US" sz="1400" dirty="0" smtClean="0"/>
          </a:p>
          <a:p>
            <a:r>
              <a:rPr lang="ru-RU" altLang="en-US" sz="1400" dirty="0" smtClean="0"/>
              <a:t>Соотносить знакомые физические явления (образование тени, отражение, радуга) со свойствами света.</a:t>
            </a:r>
            <a:endParaRPr lang="en-GB" altLang="en-US" sz="1400" dirty="0" smtClean="0"/>
          </a:p>
          <a:p>
            <a:r>
              <a:rPr lang="ru-RU" altLang="en-US" sz="1400" dirty="0" smtClean="0"/>
              <a:t>Знать, что колеблющиеся объекты могут создавать звук. </a:t>
            </a:r>
            <a:endParaRPr lang="en-GB" altLang="en-US" sz="1400" dirty="0" smtClean="0"/>
          </a:p>
          <a:p>
            <a:r>
              <a:rPr lang="ru-RU" altLang="en-US" sz="1400" dirty="0" smtClean="0"/>
              <a:t>Знать, что магниты имеют северный и южный полюсы и что одноименные полюсы отталкиваются, а разноименные притягиваются.</a:t>
            </a:r>
            <a:endParaRPr lang="en-GB" altLang="en-US" sz="1400" dirty="0" smtClean="0"/>
          </a:p>
          <a:p>
            <a:r>
              <a:rPr lang="ru-RU" altLang="en-US" sz="1400" dirty="0" smtClean="0"/>
              <a:t>Знать, что электрическая энергия в электрической цепи может быть преобразована в другие формы энергии, например, свет и звук. </a:t>
            </a:r>
            <a:endParaRPr lang="en-GB" altLang="en-US" sz="1400" dirty="0" smtClean="0"/>
          </a:p>
          <a:p>
            <a:r>
              <a:rPr lang="ru-RU" altLang="en-US" sz="1400" dirty="0" smtClean="0"/>
              <a:t>Объяснять, что для работы простых электрических систем, например, ручного фонарика, необходима замкнутая электрическая цепь. </a:t>
            </a:r>
            <a:endParaRPr lang="en-GB" altLang="en-US" sz="1400" dirty="0" smtClean="0"/>
          </a:p>
          <a:p>
            <a:r>
              <a:rPr lang="ru-RU" altLang="en-US" sz="1400" dirty="0" smtClean="0"/>
              <a:t>Знать, что действие сил (толкает, тащит) может изменять движение объекта, и сравнивать действие сил разной величины, когда они направлены в одном и том же или противоположных направлениях.</a:t>
            </a:r>
            <a:endParaRPr lang="en-GB" altLang="en-US" sz="1400" dirty="0" smtClean="0"/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593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дополнительной информации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5" y="4759089"/>
            <a:ext cx="3948539" cy="1226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4344" y="1489290"/>
            <a:ext cx="6207082" cy="720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55" tIns="276984" rIns="70355" bIns="35177" rtlCol="0" anchor="ctr"/>
          <a:lstStyle/>
          <a:p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Международный координационный центр исследования </a:t>
            </a:r>
            <a:r>
              <a:rPr lang="en-US" sz="1154" dirty="0">
                <a:solidFill>
                  <a:schemeClr val="tx2">
                    <a:lumMod val="50000"/>
                  </a:schemeClr>
                </a:solidFill>
              </a:rPr>
              <a:t>TIMSS 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1154" u="sng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2"/>
              </a:rPr>
              <a:t>://timss2015.</a:t>
            </a:r>
            <a:r>
              <a:rPr lang="en-US" sz="1154" u="sng" dirty="0">
                <a:solidFill>
                  <a:schemeClr val="tx2">
                    <a:lumMod val="50000"/>
                  </a:schemeClr>
                </a:solidFill>
                <a:hlinkClick r:id="rId2"/>
              </a:rPr>
              <a:t>org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ru-RU" sz="1154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тел.: +1-617-552-1600 – </a:t>
            </a:r>
            <a:r>
              <a:rPr lang="en-US" sz="1154" dirty="0">
                <a:solidFill>
                  <a:schemeClr val="tx2">
                    <a:lumMod val="50000"/>
                  </a:schemeClr>
                </a:solidFill>
              </a:rPr>
              <a:t>Ina V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154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154" dirty="0">
                <a:solidFill>
                  <a:schemeClr val="tx2">
                    <a:lumMod val="50000"/>
                  </a:schemeClr>
                </a:solidFill>
              </a:rPr>
              <a:t>Mullis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154" dirty="0">
                <a:solidFill>
                  <a:schemeClr val="tx2">
                    <a:lumMod val="50000"/>
                  </a:schemeClr>
                </a:solidFill>
              </a:rPr>
              <a:t>Michael O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154" dirty="0">
                <a:solidFill>
                  <a:schemeClr val="tx2">
                    <a:lumMod val="50000"/>
                  </a:schemeClr>
                </a:solidFill>
              </a:rPr>
              <a:t>Martin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 – международные координаторы (электронная почта –</a:t>
            </a:r>
            <a:r>
              <a:rPr lang="en-AU" sz="1154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 </a:t>
            </a:r>
            <a:r>
              <a:rPr lang="en-US" sz="1154" u="sng" dirty="0" err="1">
                <a:solidFill>
                  <a:schemeClr val="tx2">
                    <a:lumMod val="50000"/>
                  </a:schemeClr>
                </a:solidFill>
                <a:hlinkClick r:id="rId3"/>
              </a:rPr>
              <a:t>timss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@</a:t>
            </a:r>
            <a:r>
              <a:rPr lang="en-US" sz="1154" u="sng" dirty="0" err="1">
                <a:solidFill>
                  <a:schemeClr val="tx2">
                    <a:lumMod val="50000"/>
                  </a:schemeClr>
                </a:solidFill>
                <a:hlinkClick r:id="rId3"/>
              </a:rPr>
              <a:t>bc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1154" u="sng" dirty="0" err="1">
                <a:solidFill>
                  <a:schemeClr val="tx2">
                    <a:lumMod val="50000"/>
                  </a:schemeClr>
                </a:solidFill>
                <a:hlinkClick r:id="rId3"/>
              </a:rPr>
              <a:t>edu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154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44344" y="2265175"/>
            <a:ext cx="6207082" cy="5403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55" tIns="27699" rIns="70355" bIns="35177" rtlCol="0" anchor="ctr"/>
          <a:lstStyle/>
          <a:p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Организация Экономического Сотрудничества и Развития (ОЭСР) (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</a:rPr>
              <a:t>Organization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, OECD) – 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  <a:hlinkClick r:id="rId4"/>
              </a:rPr>
              <a:t>www.oecd.org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  <a:hlinkClick r:id="rId4"/>
              </a:rPr>
              <a:t>/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  <a:hlinkClick r:id="rId4"/>
              </a:rPr>
              <a:t>edu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  <a:hlinkClick r:id="rId4"/>
              </a:rPr>
              <a:t>/</a:t>
            </a:r>
            <a:r>
              <a:rPr lang="ru-RU" sz="1154" dirty="0" err="1">
                <a:solidFill>
                  <a:schemeClr val="tx2">
                    <a:lumMod val="50000"/>
                  </a:schemeClr>
                </a:solidFill>
                <a:hlinkClick r:id="rId4"/>
              </a:rPr>
              <a:t>pisa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897" y="3761522"/>
            <a:ext cx="3768585" cy="1330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55" tIns="276984" rIns="70355" bIns="35177" rtlCol="0" anchor="ctr"/>
          <a:lstStyle/>
          <a:p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Центр оценки качества образования ИСРО РАО – </a:t>
            </a:r>
            <a:r>
              <a:rPr lang="en-US" sz="1154" u="sng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1154" u="sng" dirty="0" err="1">
                <a:solidFill>
                  <a:schemeClr val="tx2">
                    <a:lumMod val="50000"/>
                  </a:schemeClr>
                </a:solidFill>
                <a:hlinkClick r:id="rId5"/>
              </a:rPr>
              <a:t>centeroko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5"/>
              </a:rPr>
              <a:t>.</a:t>
            </a:r>
            <a:r>
              <a:rPr lang="en-US" sz="1154" u="sng" dirty="0" err="1">
                <a:solidFill>
                  <a:schemeClr val="tx2">
                    <a:lumMod val="50000"/>
                  </a:schemeClr>
                </a:solidFill>
                <a:hlinkClick r:id="rId5"/>
              </a:rPr>
              <a:t>ru</a:t>
            </a:r>
            <a:r>
              <a:rPr lang="en-AU" sz="1154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154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тел.: +7-495-621-76-36 – Ковалева Галина Сергеевна – национальный координатор России (электронная почта – </a:t>
            </a:r>
            <a:r>
              <a:rPr lang="en-US" sz="1154" u="sng" dirty="0" err="1">
                <a:solidFill>
                  <a:schemeClr val="tx2">
                    <a:lumMod val="50000"/>
                  </a:schemeClr>
                </a:solidFill>
                <a:hlinkClick r:id="rId6"/>
              </a:rPr>
              <a:t>centeroko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6"/>
              </a:rPr>
              <a:t>@</a:t>
            </a:r>
            <a:r>
              <a:rPr lang="en-US" sz="1154" u="sng" dirty="0">
                <a:solidFill>
                  <a:schemeClr val="tx2">
                    <a:lumMod val="50000"/>
                  </a:schemeClr>
                </a:solidFill>
                <a:hlinkClick r:id="rId6"/>
              </a:rPr>
              <a:t>mail</a:t>
            </a:r>
            <a:r>
              <a:rPr lang="ru-RU" sz="1154" u="sng" dirty="0">
                <a:solidFill>
                  <a:schemeClr val="tx2">
                    <a:lumMod val="50000"/>
                  </a:schemeClr>
                </a:solidFill>
                <a:hlinkClick r:id="rId6"/>
              </a:rPr>
              <a:t>.</a:t>
            </a:r>
            <a:r>
              <a:rPr lang="en-US" sz="1154" u="sng" dirty="0" err="1">
                <a:solidFill>
                  <a:schemeClr val="tx2">
                    <a:lumMod val="50000"/>
                  </a:schemeClr>
                </a:solidFill>
                <a:hlinkClick r:id="rId6"/>
              </a:rPr>
              <a:t>ru</a:t>
            </a:r>
            <a:r>
              <a:rPr lang="ru-RU" sz="1154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154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centeroko.ru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50318" y="2874800"/>
            <a:ext cx="4267369" cy="315896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153" y="1433866"/>
            <a:ext cx="554204" cy="7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1738" y="2320595"/>
            <a:ext cx="1356465" cy="415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1254" y="2281941"/>
            <a:ext cx="4987834" cy="1233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>
                <a:solidFill>
                  <a:srgbClr val="7030A0"/>
                </a:solidFill>
              </a:rPr>
              <a:t>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5187" y="5823781"/>
            <a:ext cx="225222" cy="211341"/>
          </a:xfrm>
          <a:prstGeom prst="rect">
            <a:avLst/>
          </a:prstGeom>
          <a:noFill/>
        </p:spPr>
        <p:txBody>
          <a:bodyPr vert="horz" lIns="61765" tIns="30882" rIns="61765" bIns="30882" rtlCol="0" anchor="ctr"/>
          <a:lstStyle/>
          <a:p>
            <a:fld id="{3794D34D-6F29-4C4A-96B0-9B0417D6C66B}" type="slidenum">
              <a:rPr lang="ru-RU" smtClean="0"/>
              <a:pPr/>
              <a:t>33</a:t>
            </a:fld>
            <a:endParaRPr lang="ru-RU" smtClean="0"/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 b="9707"/>
          <a:stretch/>
        </p:blipFill>
        <p:spPr>
          <a:xfrm>
            <a:off x="0" y="0"/>
            <a:ext cx="791308" cy="63304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3638" y="4953584"/>
            <a:ext cx="4987834" cy="123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Александр </a:t>
            </a:r>
            <a:r>
              <a:rPr lang="ru-RU" dirty="0" err="1" smtClean="0">
                <a:solidFill>
                  <a:srgbClr val="7030A0"/>
                </a:solidFill>
              </a:rPr>
              <a:t>Пентин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pentin@mail.ru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760199"/>
            <a:ext cx="8229600" cy="893051"/>
          </a:xfrm>
        </p:spPr>
        <p:txBody>
          <a:bodyPr>
            <a:noAutofit/>
          </a:bodyPr>
          <a:lstStyle/>
          <a:p>
            <a:r>
              <a:rPr lang="ru-RU" sz="2771" i="1" dirty="0">
                <a:solidFill>
                  <a:srgbClr val="7030A0"/>
                </a:solidFill>
              </a:rPr>
              <a:t>В чем разница между традиционным подходом и естественнонаучной грамотностью? </a:t>
            </a:r>
            <a:endParaRPr lang="en-US" sz="277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2098911"/>
            <a:ext cx="3394331" cy="3768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Традиционный вопрос</a:t>
            </a:r>
          </a:p>
          <a:p>
            <a:endParaRPr lang="ru-RU" dirty="0" smtClean="0"/>
          </a:p>
          <a:p>
            <a:r>
              <a:rPr lang="ru-RU" sz="2155" dirty="0"/>
              <a:t>Из каких элементов состоит клетка?</a:t>
            </a:r>
          </a:p>
          <a:p>
            <a:endParaRPr lang="ru-RU" sz="2155" dirty="0"/>
          </a:p>
          <a:p>
            <a:r>
              <a:rPr lang="ru-RU" sz="2155" dirty="0"/>
              <a:t>Сформулируйте 1-й закон Ньютона </a:t>
            </a:r>
          </a:p>
          <a:p>
            <a:endParaRPr lang="ru-RU" sz="2155" dirty="0"/>
          </a:p>
          <a:p>
            <a:r>
              <a:rPr lang="ru-RU" sz="2155" dirty="0"/>
              <a:t>Напишите формулу, устанавливающую связь между скоростью, периодом и длиной звуковой волны. </a:t>
            </a:r>
            <a:endParaRPr lang="en-US" sz="2155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4057" y="2098911"/>
            <a:ext cx="4821573" cy="3768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Вопрос по естественнонаучной грамотности</a:t>
            </a:r>
          </a:p>
          <a:p>
            <a:r>
              <a:rPr lang="ru-RU" sz="2155" dirty="0"/>
              <a:t>На какой элемент клетки воздействуют ученые, чтобы изменить наследуемые признаки организма?</a:t>
            </a:r>
          </a:p>
          <a:p>
            <a:endParaRPr lang="ru-RU" sz="2155" dirty="0"/>
          </a:p>
          <a:p>
            <a:r>
              <a:rPr lang="ru-RU" sz="2155" dirty="0"/>
              <a:t>Почему надо обязательно пристегиваться в автомобиле? </a:t>
            </a:r>
          </a:p>
          <a:p>
            <a:endParaRPr lang="ru-RU" sz="2155" dirty="0"/>
          </a:p>
          <a:p>
            <a:r>
              <a:rPr lang="ru-RU" sz="2155" dirty="0"/>
              <a:t>Как и через какое время мы можем узнать о землетрясении, произошедшем за тысячи километров? </a:t>
            </a:r>
            <a:endParaRPr lang="en-US" sz="2155" dirty="0"/>
          </a:p>
        </p:txBody>
      </p:sp>
    </p:spTree>
    <p:extLst>
      <p:ext uri="{BB962C8B-B14F-4D97-AF65-F5344CB8AC3E}">
        <p14:creationId xmlns:p14="http://schemas.microsoft.com/office/powerpoint/2010/main" val="10780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0200"/>
            <a:ext cx="7467601" cy="1600200"/>
          </a:xfrm>
        </p:spPr>
        <p:txBody>
          <a:bodyPr>
            <a:noAutofit/>
          </a:bodyPr>
          <a:lstStyle/>
          <a:p>
            <a:r>
              <a:rPr lang="ru-RU" sz="1800" b="1" dirty="0"/>
              <a:t>ТАШКЕНТ, 14 </a:t>
            </a:r>
            <a:r>
              <a:rPr lang="ru-RU" sz="1800" b="1" dirty="0" err="1"/>
              <a:t>фев</a:t>
            </a:r>
            <a:r>
              <a:rPr lang="ru-RU" sz="1800" b="1" dirty="0"/>
              <a:t> – РИА Новости</a:t>
            </a:r>
            <a:r>
              <a:rPr lang="ru-RU" sz="1800" dirty="0"/>
              <a:t>. Житель одного из сел Ферганской области на востоке Узбекистана во время ремонта дома обнаружил скелет животного, похожего на динозавра, сообщает в четверг газета парламента и правительства страны </a:t>
            </a:r>
            <a:r>
              <a:rPr lang="ru-RU" sz="1800" u="sng" dirty="0">
                <a:hlinkClick r:id="rId2"/>
              </a:rPr>
              <a:t>"Народное слово"</a:t>
            </a:r>
            <a:r>
              <a:rPr lang="ru-RU" sz="1800" dirty="0"/>
              <a:t>.</a:t>
            </a:r>
            <a:r>
              <a:rPr lang="en-GB" sz="1800" dirty="0"/>
              <a:t/>
            </a:r>
            <a:br>
              <a:rPr lang="en-GB" sz="1800" dirty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2468761"/>
            <a:ext cx="3703638" cy="277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3355" y="1846263"/>
            <a:ext cx="2883489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5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57" y="729963"/>
            <a:ext cx="8583791" cy="81755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Модель</a:t>
            </a:r>
            <a:r>
              <a:rPr lang="ru-RU" sz="3200" dirty="0"/>
              <a:t> </a:t>
            </a:r>
            <a:r>
              <a:rPr lang="ru-RU" sz="3200" dirty="0" smtClean="0"/>
              <a:t>естественнонаучной грамотности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376" y="154986"/>
            <a:ext cx="1356465" cy="51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55991" y="154986"/>
            <a:ext cx="1349643" cy="516907"/>
          </a:xfrm>
          <a:prstGeom prst="rect">
            <a:avLst/>
          </a:prstGeom>
        </p:spPr>
      </p:pic>
      <p:grpSp>
        <p:nvGrpSpPr>
          <p:cNvPr id="3" name="Группа 18"/>
          <p:cNvGrpSpPr/>
          <p:nvPr/>
        </p:nvGrpSpPr>
        <p:grpSpPr>
          <a:xfrm>
            <a:off x="1967246" y="2808647"/>
            <a:ext cx="1022245" cy="493875"/>
            <a:chOff x="0" y="0"/>
            <a:chExt cx="1328208" cy="515939"/>
          </a:xfrm>
        </p:grpSpPr>
        <p:sp>
          <p:nvSpPr>
            <p:cNvPr id="23" name="Bent Arrow 6"/>
            <p:cNvSpPr/>
            <p:nvPr/>
          </p:nvSpPr>
          <p:spPr>
            <a:xfrm rot="5400000">
              <a:off x="406134" y="-406134"/>
              <a:ext cx="515939" cy="1328208"/>
            </a:xfrm>
            <a:custGeom>
              <a:avLst/>
              <a:gdLst>
                <a:gd name="connsiteX0" fmla="*/ 0 w 721782"/>
                <a:gd name="connsiteY0" fmla="*/ 1299634 h 1299634"/>
                <a:gd name="connsiteX1" fmla="*/ 0 w 721782"/>
                <a:gd name="connsiteY1" fmla="*/ 705621 h 1299634"/>
                <a:gd name="connsiteX2" fmla="*/ 605972 w 721782"/>
                <a:gd name="connsiteY2" fmla="*/ 99649 h 1299634"/>
                <a:gd name="connsiteX3" fmla="*/ 605972 w 721782"/>
                <a:gd name="connsiteY3" fmla="*/ 99649 h 1299634"/>
                <a:gd name="connsiteX4" fmla="*/ 605972 w 721782"/>
                <a:gd name="connsiteY4" fmla="*/ 0 h 1299634"/>
                <a:gd name="connsiteX5" fmla="*/ 721782 w 721782"/>
                <a:gd name="connsiteY5" fmla="*/ 99649 h 1299634"/>
                <a:gd name="connsiteX6" fmla="*/ 605972 w 721782"/>
                <a:gd name="connsiteY6" fmla="*/ 199298 h 1299634"/>
                <a:gd name="connsiteX7" fmla="*/ 605972 w 721782"/>
                <a:gd name="connsiteY7" fmla="*/ 99649 h 1299634"/>
                <a:gd name="connsiteX8" fmla="*/ 605972 w 721782"/>
                <a:gd name="connsiteY8" fmla="*/ 99649 h 1299634"/>
                <a:gd name="connsiteX9" fmla="*/ 0 w 721782"/>
                <a:gd name="connsiteY9" fmla="*/ 705621 h 1299634"/>
                <a:gd name="connsiteX10" fmla="*/ 0 w 721782"/>
                <a:gd name="connsiteY10" fmla="*/ 1299634 h 1299634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5972 w 721782"/>
                <a:gd name="connsiteY6" fmla="*/ 99649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8357 w 721782"/>
                <a:gd name="connsiteY6" fmla="*/ 2018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1199985">
                  <a:moveTo>
                    <a:pt x="0" y="1199985"/>
                  </a:moveTo>
                  <a:lnTo>
                    <a:pt x="0" y="605972"/>
                  </a:lnTo>
                  <a:cubicBezTo>
                    <a:pt x="0" y="271303"/>
                    <a:pt x="271303" y="0"/>
                    <a:pt x="605972" y="0"/>
                  </a:cubicBezTo>
                  <a:lnTo>
                    <a:pt x="605972" y="0"/>
                  </a:lnTo>
                  <a:lnTo>
                    <a:pt x="605972" y="363"/>
                  </a:lnTo>
                  <a:lnTo>
                    <a:pt x="721782" y="0"/>
                  </a:lnTo>
                  <a:lnTo>
                    <a:pt x="608357" y="2018"/>
                  </a:lnTo>
                  <a:lnTo>
                    <a:pt x="605972" y="0"/>
                  </a:lnTo>
                  <a:lnTo>
                    <a:pt x="605972" y="0"/>
                  </a:lnTo>
                  <a:cubicBezTo>
                    <a:pt x="271303" y="0"/>
                    <a:pt x="0" y="271303"/>
                    <a:pt x="0" y="605972"/>
                  </a:cubicBezTo>
                  <a:lnTo>
                    <a:pt x="0" y="119998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19"/>
          <p:cNvGrpSpPr/>
          <p:nvPr/>
        </p:nvGrpSpPr>
        <p:grpSpPr>
          <a:xfrm>
            <a:off x="4184062" y="3429004"/>
            <a:ext cx="3440403" cy="493875"/>
            <a:chOff x="0" y="0"/>
            <a:chExt cx="4470135" cy="515939"/>
          </a:xfrm>
        </p:grpSpPr>
        <p:sp>
          <p:nvSpPr>
            <p:cNvPr id="21" name="Bent Arrow 5"/>
            <p:cNvSpPr/>
            <p:nvPr/>
          </p:nvSpPr>
          <p:spPr>
            <a:xfrm rot="5400000">
              <a:off x="1996943" y="-1973130"/>
              <a:ext cx="500062" cy="4446323"/>
            </a:xfrm>
            <a:custGeom>
              <a:avLst/>
              <a:gdLst>
                <a:gd name="connsiteX0" fmla="*/ 0 w 721782"/>
                <a:gd name="connsiteY0" fmla="*/ 3668184 h 3668184"/>
                <a:gd name="connsiteX1" fmla="*/ 0 w 721782"/>
                <a:gd name="connsiteY1" fmla="*/ 705621 h 3668184"/>
                <a:gd name="connsiteX2" fmla="*/ 605972 w 721782"/>
                <a:gd name="connsiteY2" fmla="*/ 99649 h 3668184"/>
                <a:gd name="connsiteX3" fmla="*/ 605972 w 721782"/>
                <a:gd name="connsiteY3" fmla="*/ 99649 h 3668184"/>
                <a:gd name="connsiteX4" fmla="*/ 605972 w 721782"/>
                <a:gd name="connsiteY4" fmla="*/ 0 h 3668184"/>
                <a:gd name="connsiteX5" fmla="*/ 721782 w 721782"/>
                <a:gd name="connsiteY5" fmla="*/ 99649 h 3668184"/>
                <a:gd name="connsiteX6" fmla="*/ 605972 w 721782"/>
                <a:gd name="connsiteY6" fmla="*/ 199298 h 3668184"/>
                <a:gd name="connsiteX7" fmla="*/ 605972 w 721782"/>
                <a:gd name="connsiteY7" fmla="*/ 99649 h 3668184"/>
                <a:gd name="connsiteX8" fmla="*/ 605972 w 721782"/>
                <a:gd name="connsiteY8" fmla="*/ 99649 h 3668184"/>
                <a:gd name="connsiteX9" fmla="*/ 0 w 721782"/>
                <a:gd name="connsiteY9" fmla="*/ 705621 h 3668184"/>
                <a:gd name="connsiteX10" fmla="*/ 0 w 721782"/>
                <a:gd name="connsiteY10" fmla="*/ 3668184 h 3668184"/>
                <a:gd name="connsiteX0" fmla="*/ 0 w 721782"/>
                <a:gd name="connsiteY0" fmla="*/ 3668184 h 3668184"/>
                <a:gd name="connsiteX1" fmla="*/ 0 w 721782"/>
                <a:gd name="connsiteY1" fmla="*/ 705621 h 3668184"/>
                <a:gd name="connsiteX2" fmla="*/ 605972 w 721782"/>
                <a:gd name="connsiteY2" fmla="*/ 99649 h 3668184"/>
                <a:gd name="connsiteX3" fmla="*/ 605972 w 721782"/>
                <a:gd name="connsiteY3" fmla="*/ 99649 h 3668184"/>
                <a:gd name="connsiteX4" fmla="*/ 605972 w 721782"/>
                <a:gd name="connsiteY4" fmla="*/ 0 h 3668184"/>
                <a:gd name="connsiteX5" fmla="*/ 721782 w 721782"/>
                <a:gd name="connsiteY5" fmla="*/ 99649 h 3668184"/>
                <a:gd name="connsiteX6" fmla="*/ 603591 w 721782"/>
                <a:gd name="connsiteY6" fmla="*/ 101667 h 3668184"/>
                <a:gd name="connsiteX7" fmla="*/ 605972 w 721782"/>
                <a:gd name="connsiteY7" fmla="*/ 99649 h 3668184"/>
                <a:gd name="connsiteX8" fmla="*/ 605972 w 721782"/>
                <a:gd name="connsiteY8" fmla="*/ 99649 h 3668184"/>
                <a:gd name="connsiteX9" fmla="*/ 0 w 721782"/>
                <a:gd name="connsiteY9" fmla="*/ 705621 h 3668184"/>
                <a:gd name="connsiteX10" fmla="*/ 0 w 721782"/>
                <a:gd name="connsiteY10" fmla="*/ 3668184 h 3668184"/>
                <a:gd name="connsiteX0" fmla="*/ 0 w 721782"/>
                <a:gd name="connsiteY0" fmla="*/ 3570552 h 3570552"/>
                <a:gd name="connsiteX1" fmla="*/ 0 w 721782"/>
                <a:gd name="connsiteY1" fmla="*/ 607989 h 3570552"/>
                <a:gd name="connsiteX2" fmla="*/ 605972 w 721782"/>
                <a:gd name="connsiteY2" fmla="*/ 2017 h 3570552"/>
                <a:gd name="connsiteX3" fmla="*/ 605972 w 721782"/>
                <a:gd name="connsiteY3" fmla="*/ 2017 h 3570552"/>
                <a:gd name="connsiteX4" fmla="*/ 603591 w 721782"/>
                <a:gd name="connsiteY4" fmla="*/ 0 h 3570552"/>
                <a:gd name="connsiteX5" fmla="*/ 721782 w 721782"/>
                <a:gd name="connsiteY5" fmla="*/ 2017 h 3570552"/>
                <a:gd name="connsiteX6" fmla="*/ 603591 w 721782"/>
                <a:gd name="connsiteY6" fmla="*/ 4035 h 3570552"/>
                <a:gd name="connsiteX7" fmla="*/ 605972 w 721782"/>
                <a:gd name="connsiteY7" fmla="*/ 2017 h 3570552"/>
                <a:gd name="connsiteX8" fmla="*/ 605972 w 721782"/>
                <a:gd name="connsiteY8" fmla="*/ 2017 h 3570552"/>
                <a:gd name="connsiteX9" fmla="*/ 0 w 721782"/>
                <a:gd name="connsiteY9" fmla="*/ 607989 h 3570552"/>
                <a:gd name="connsiteX10" fmla="*/ 0 w 721782"/>
                <a:gd name="connsiteY10" fmla="*/ 3570552 h 35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3570552">
                  <a:moveTo>
                    <a:pt x="0" y="3570552"/>
                  </a:moveTo>
                  <a:lnTo>
                    <a:pt x="0" y="607989"/>
                  </a:lnTo>
                  <a:cubicBezTo>
                    <a:pt x="0" y="273320"/>
                    <a:pt x="271303" y="2017"/>
                    <a:pt x="605972" y="2017"/>
                  </a:cubicBezTo>
                  <a:lnTo>
                    <a:pt x="605972" y="2017"/>
                  </a:lnTo>
                  <a:lnTo>
                    <a:pt x="603591" y="0"/>
                  </a:lnTo>
                  <a:lnTo>
                    <a:pt x="721782" y="2017"/>
                  </a:lnTo>
                  <a:lnTo>
                    <a:pt x="603591" y="4035"/>
                  </a:lnTo>
                  <a:lnTo>
                    <a:pt x="605972" y="2017"/>
                  </a:lnTo>
                  <a:lnTo>
                    <a:pt x="605972" y="2017"/>
                  </a:lnTo>
                  <a:cubicBezTo>
                    <a:pt x="271303" y="2017"/>
                    <a:pt x="0" y="273320"/>
                    <a:pt x="0" y="607989"/>
                  </a:cubicBezTo>
                  <a:lnTo>
                    <a:pt x="0" y="357055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Bent Arrow 6"/>
            <p:cNvSpPr/>
            <p:nvPr/>
          </p:nvSpPr>
          <p:spPr>
            <a:xfrm rot="5400000">
              <a:off x="406134" y="-406134"/>
              <a:ext cx="515939" cy="1328208"/>
            </a:xfrm>
            <a:custGeom>
              <a:avLst/>
              <a:gdLst>
                <a:gd name="connsiteX0" fmla="*/ 0 w 721782"/>
                <a:gd name="connsiteY0" fmla="*/ 1299634 h 1299634"/>
                <a:gd name="connsiteX1" fmla="*/ 0 w 721782"/>
                <a:gd name="connsiteY1" fmla="*/ 705621 h 1299634"/>
                <a:gd name="connsiteX2" fmla="*/ 605972 w 721782"/>
                <a:gd name="connsiteY2" fmla="*/ 99649 h 1299634"/>
                <a:gd name="connsiteX3" fmla="*/ 605972 w 721782"/>
                <a:gd name="connsiteY3" fmla="*/ 99649 h 1299634"/>
                <a:gd name="connsiteX4" fmla="*/ 605972 w 721782"/>
                <a:gd name="connsiteY4" fmla="*/ 0 h 1299634"/>
                <a:gd name="connsiteX5" fmla="*/ 721782 w 721782"/>
                <a:gd name="connsiteY5" fmla="*/ 99649 h 1299634"/>
                <a:gd name="connsiteX6" fmla="*/ 605972 w 721782"/>
                <a:gd name="connsiteY6" fmla="*/ 199298 h 1299634"/>
                <a:gd name="connsiteX7" fmla="*/ 605972 w 721782"/>
                <a:gd name="connsiteY7" fmla="*/ 99649 h 1299634"/>
                <a:gd name="connsiteX8" fmla="*/ 605972 w 721782"/>
                <a:gd name="connsiteY8" fmla="*/ 99649 h 1299634"/>
                <a:gd name="connsiteX9" fmla="*/ 0 w 721782"/>
                <a:gd name="connsiteY9" fmla="*/ 705621 h 1299634"/>
                <a:gd name="connsiteX10" fmla="*/ 0 w 721782"/>
                <a:gd name="connsiteY10" fmla="*/ 1299634 h 1299634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5972 w 721782"/>
                <a:gd name="connsiteY6" fmla="*/ 99649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8357 w 721782"/>
                <a:gd name="connsiteY6" fmla="*/ 2018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1199985">
                  <a:moveTo>
                    <a:pt x="0" y="1199985"/>
                  </a:moveTo>
                  <a:lnTo>
                    <a:pt x="0" y="605972"/>
                  </a:lnTo>
                  <a:cubicBezTo>
                    <a:pt x="0" y="271303"/>
                    <a:pt x="271303" y="0"/>
                    <a:pt x="605972" y="0"/>
                  </a:cubicBezTo>
                  <a:lnTo>
                    <a:pt x="605972" y="0"/>
                  </a:lnTo>
                  <a:lnTo>
                    <a:pt x="605972" y="363"/>
                  </a:lnTo>
                  <a:lnTo>
                    <a:pt x="721782" y="0"/>
                  </a:lnTo>
                  <a:lnTo>
                    <a:pt x="608357" y="2018"/>
                  </a:lnTo>
                  <a:lnTo>
                    <a:pt x="605972" y="0"/>
                  </a:lnTo>
                  <a:lnTo>
                    <a:pt x="605972" y="0"/>
                  </a:lnTo>
                  <a:cubicBezTo>
                    <a:pt x="271303" y="0"/>
                    <a:pt x="0" y="271303"/>
                    <a:pt x="0" y="605972"/>
                  </a:cubicBezTo>
                  <a:lnTo>
                    <a:pt x="0" y="119998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60052" y="1912576"/>
            <a:ext cx="8423897" cy="4342499"/>
            <a:chOff x="1215" y="1635"/>
            <a:chExt cx="9855" cy="4140"/>
          </a:xfrm>
        </p:grpSpPr>
        <p:sp>
          <p:nvSpPr>
            <p:cNvPr id="27661" name="AutoShape 13"/>
            <p:cNvSpPr>
              <a:spLocks noChangeArrowheads="1"/>
            </p:cNvSpPr>
            <p:nvPr/>
          </p:nvSpPr>
          <p:spPr bwMode="auto">
            <a:xfrm>
              <a:off x="1215" y="1635"/>
              <a:ext cx="9855" cy="414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3137"/>
              </a:srgbClr>
            </a:solidFill>
            <a:ln w="9525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1302" y="1701"/>
              <a:ext cx="9573" cy="3940"/>
              <a:chOff x="1302" y="792"/>
              <a:chExt cx="9573" cy="3940"/>
            </a:xfrm>
          </p:grpSpPr>
          <p:sp>
            <p:nvSpPr>
              <p:cNvPr id="27651" name="AutoShape 3"/>
              <p:cNvSpPr>
                <a:spLocks noChangeArrowheads="1"/>
              </p:cNvSpPr>
              <p:nvPr/>
            </p:nvSpPr>
            <p:spPr bwMode="auto">
              <a:xfrm>
                <a:off x="1302" y="1267"/>
                <a:ext cx="1853" cy="2052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en-US" sz="2000" b="1" dirty="0" err="1">
                    <a:latin typeface="Calibri" pitchFamily="34" charset="0"/>
                    <a:cs typeface="Arial" pitchFamily="34" charset="0"/>
                  </a:rPr>
                  <a:t>Контексты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2" name="AutoShape 4"/>
              <p:cNvSpPr>
                <a:spLocks noChangeArrowheads="1"/>
              </p:cNvSpPr>
              <p:nvPr/>
            </p:nvSpPr>
            <p:spPr bwMode="auto">
              <a:xfrm>
                <a:off x="1379" y="1798"/>
                <a:ext cx="1731" cy="1421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1300" dirty="0">
                    <a:latin typeface="Calibri" pitchFamily="34" charset="0"/>
                    <a:cs typeface="Arial" pitchFamily="34" charset="0"/>
                  </a:rPr>
                  <a:t>Личные, местные/национальные и глобальные проблемы, как современные, так и исторические, которые требуют понимания вопросов науки и технологий.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3" name="AutoShape 5"/>
              <p:cNvSpPr>
                <a:spLocks noChangeArrowheads="1"/>
              </p:cNvSpPr>
              <p:nvPr/>
            </p:nvSpPr>
            <p:spPr bwMode="auto">
              <a:xfrm>
                <a:off x="3298" y="1738"/>
                <a:ext cx="2426" cy="197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Ко</a:t>
                </a:r>
                <a:r>
                  <a:rPr lang="ru-RU" sz="2000" b="1" dirty="0" err="1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мпетенции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3391" y="2285"/>
                <a:ext cx="2277" cy="1332"/>
              </a:xfrm>
              <a:prstGeom prst="roundRect">
                <a:avLst>
                  <a:gd name="adj" fmla="val 16667"/>
                </a:avLst>
              </a:prstGeom>
              <a:solidFill>
                <a:srgbClr val="4E6128"/>
              </a:solidFill>
              <a:ln w="9525">
                <a:solidFill>
                  <a:srgbClr val="4E6128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1300" dirty="0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Способность научно объяснять явления, применять методы естественнонаучного исследования, интерпретировать данные и использовать научные доказательства для получения выводов.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5" name="AutoShape 7"/>
              <p:cNvSpPr>
                <a:spLocks noChangeArrowheads="1"/>
              </p:cNvSpPr>
              <p:nvPr/>
            </p:nvSpPr>
            <p:spPr bwMode="auto">
              <a:xfrm>
                <a:off x="5814" y="2467"/>
                <a:ext cx="2304" cy="2187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2000" b="1" dirty="0">
                    <a:latin typeface="Calibri" pitchFamily="34" charset="0"/>
                    <a:cs typeface="Arial" pitchFamily="34" charset="0"/>
                  </a:rPr>
                  <a:t>Отношение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6" name="AutoShape 8"/>
              <p:cNvSpPr>
                <a:spLocks noChangeArrowheads="1"/>
              </p:cNvSpPr>
              <p:nvPr/>
            </p:nvSpPr>
            <p:spPr bwMode="auto">
              <a:xfrm>
                <a:off x="5871" y="2958"/>
                <a:ext cx="2190" cy="1628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1300" dirty="0">
                    <a:latin typeface="Calibri" pitchFamily="34" charset="0"/>
                    <a:cs typeface="Arial" pitchFamily="34" charset="0"/>
                  </a:rPr>
                  <a:t>Отношение к науке, которое характеризуется интересом к науке и технологиям, пониманием ценности научного изучения вопросов</a:t>
                </a:r>
                <a:r>
                  <a:rPr lang="ru-RU" sz="1300" dirty="0">
                    <a:latin typeface="Times New Roman" pitchFamily="18" charset="0"/>
                    <a:cs typeface="Arial" pitchFamily="34" charset="0"/>
                  </a:rPr>
                  <a:t>,</a:t>
                </a:r>
                <a:r>
                  <a:rPr lang="ru-RU" sz="1300" dirty="0">
                    <a:latin typeface="Calibri" pitchFamily="34" charset="0"/>
                    <a:cs typeface="Arial" pitchFamily="34" charset="0"/>
                  </a:rPr>
                  <a:t> там, где это необходимо, и осведомленностью о проблемах окружающей среды, а также осознанием важности их решения.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7" name="AutoShape 9"/>
              <p:cNvSpPr>
                <a:spLocks noChangeArrowheads="1"/>
              </p:cNvSpPr>
              <p:nvPr/>
            </p:nvSpPr>
            <p:spPr bwMode="auto">
              <a:xfrm>
                <a:off x="8291" y="2456"/>
                <a:ext cx="2584" cy="2276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2000" b="1" dirty="0">
                    <a:latin typeface="Calibri" pitchFamily="34" charset="0"/>
                    <a:cs typeface="Arial" pitchFamily="34" charset="0"/>
                  </a:rPr>
                  <a:t>Знания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8" name="AutoShape 10"/>
              <p:cNvSpPr>
                <a:spLocks noChangeArrowheads="1"/>
              </p:cNvSpPr>
              <p:nvPr/>
            </p:nvSpPr>
            <p:spPr bwMode="auto">
              <a:xfrm>
                <a:off x="8351" y="2947"/>
                <a:ext cx="2456" cy="1707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1300" dirty="0">
                    <a:latin typeface="Calibri" pitchFamily="34" charset="0"/>
                    <a:cs typeface="Arial" pitchFamily="34" charset="0"/>
                  </a:rPr>
                  <a:t>Понимание основных фактов, идей и теорий, образующих фундамент научного знания. Такое знание включает в себя знание о природе и технологиях (знание содержания), знание о методах получения научных знаний (знание процедур), понимание обоснованности этих процедур и их использования (методологическое знание).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>
                <a:off x="3030" y="792"/>
                <a:ext cx="3129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1300" b="1" dirty="0">
                    <a:latin typeface="Calibri" pitchFamily="34" charset="0"/>
                    <a:cs typeface="Arial" pitchFamily="34" charset="0"/>
                  </a:rPr>
                  <a:t>От учащихся требуется продемонстрировать компетенции в определенном контексте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>
                <a:off x="6207" y="1383"/>
                <a:ext cx="2739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768039" fontAlgn="base">
                  <a:spcBef>
                    <a:spcPct val="0"/>
                  </a:spcBef>
                  <a:spcAft>
                    <a:spcPts val="840"/>
                  </a:spcAft>
                </a:pPr>
                <a:r>
                  <a:rPr lang="ru-RU" sz="1300" b="1" dirty="0">
                    <a:latin typeface="Calibri" pitchFamily="34" charset="0"/>
                    <a:cs typeface="Arial" pitchFamily="34" charset="0"/>
                  </a:rPr>
                  <a:t>Знания и отношение определяют результаты учащихся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31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4366" y="727709"/>
            <a:ext cx="8229600" cy="884497"/>
          </a:xfrm>
        </p:spPr>
        <p:txBody>
          <a:bodyPr>
            <a:noAutofit/>
          </a:bodyPr>
          <a:lstStyle/>
          <a:p>
            <a:r>
              <a:rPr lang="ru-RU" sz="3600" dirty="0"/>
              <a:t>Почему естественнонаучная грамотность – это гражданская характеристика? </a:t>
            </a:r>
            <a:endParaRPr lang="uk-UA" sz="3600" dirty="0"/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47343"/>
              </p:ext>
            </p:extLst>
          </p:nvPr>
        </p:nvGraphicFramePr>
        <p:xfrm>
          <a:off x="374848" y="2452552"/>
          <a:ext cx="8229600" cy="380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1705859"/>
            <a:ext cx="8072494" cy="653041"/>
          </a:xfrm>
          <a:prstGeom prst="rect">
            <a:avLst/>
          </a:prstGeom>
        </p:spPr>
        <p:txBody>
          <a:bodyPr wrap="square" lIns="83735" tIns="41867" rIns="83735" bIns="41867">
            <a:spAutoFit/>
          </a:bodyPr>
          <a:lstStyle/>
          <a:p>
            <a:pPr algn="ctr"/>
            <a:r>
              <a:rPr lang="ru-RU" sz="1847" dirty="0">
                <a:latin typeface="Calibri Light" pitchFamily="34" charset="0"/>
              </a:rPr>
              <a:t>В качестве примера, вот какие вопросы предлагается исследовать школьникам в ряде заданий </a:t>
            </a:r>
            <a:r>
              <a:rPr lang="en-US" sz="1847" dirty="0">
                <a:latin typeface="Calibri Light" pitchFamily="34" charset="0"/>
              </a:rPr>
              <a:t>PISA</a:t>
            </a:r>
            <a:r>
              <a:rPr lang="ru-RU" sz="1847" dirty="0">
                <a:latin typeface="Calibri Light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6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2" y="89289"/>
            <a:ext cx="8229600" cy="7073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РАЦИОНАЛЬНОЕ РЫБОВОДСТВО</a:t>
            </a:r>
            <a:endParaRPr lang="ru-RU" sz="1847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0783" y="1433867"/>
            <a:ext cx="3824006" cy="475214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Комментарий эксперта. </a:t>
            </a:r>
            <a:r>
              <a:rPr lang="ru-RU" i="1" dirty="0" smtClean="0"/>
              <a:t>Приведенное задание из блока «Рациональное рыболовство» оказалось самым сложным для российских учащихся из всех заданий </a:t>
            </a:r>
            <a:r>
              <a:rPr lang="en-US" i="1" dirty="0" smtClean="0"/>
              <a:t>PISA</a:t>
            </a:r>
            <a:r>
              <a:rPr lang="ru-RU" i="1" dirty="0" smtClean="0"/>
              <a:t>-2015 по естественнонаучной грамотности (уровень 6). В этом вопросе учащимся предлагается продемонстрировать понимание того, что такое система, и какую роль играют разные организмы в данной системе. Для того чтобы дать правильный ответ, учащийся должен понять цель рационального рыбного хозяйства, назначение каждого из трех резервуаров и то, какие организмы наиболее пригодны для выполнения тех или иных функций. Учащиеся должны полностью использовать информацию, которая содержится во введении и схеме, а также в ссылке под схемой. Дополнительным компонентом, который увеличивает сложность задания, является открытый характер задачи. Каждый из четырех организмов может быть помещен в каждый из трех резервуаров, причем нет ограничений на количество организмов в каждом резервуаре. Вследствие этого существует много способов сделать все неправильно. В этой специфике задания состоит одна из причин низкого результата российских учащихся и учащихся многих других стран. Другая, не менее существенная причина заключается в очень сложно устроенном условии задания. Учащемуся нужно прочитать этот состоящий из многих разнородных элементов текст и обращаться к соответствующей информации из текста при выполнении задания. Особую трудность для российских учащихся составляет здесь работа с такой формой представления информации, как схема установки, поскольку этот вид деятельности слабо представлен в нашей школе. Возможно, в учебниках физики или химии и имеется немало схем, но почти отсутствуют задания по работе с ними.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376" y="796606"/>
            <a:ext cx="1356465" cy="41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55991" y="796606"/>
            <a:ext cx="1349643" cy="415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794" y="5036195"/>
            <a:ext cx="4821573" cy="1199555"/>
          </a:xfrm>
          <a:prstGeom prst="rect">
            <a:avLst/>
          </a:prstGeom>
          <a:noFill/>
        </p:spPr>
        <p:txBody>
          <a:bodyPr wrap="square" lIns="70355" tIns="35177" rIns="70355" bIns="35177" rtlCol="0">
            <a:spAutoFit/>
          </a:bodyPr>
          <a:lstStyle/>
          <a:p>
            <a:pPr>
              <a:lnSpc>
                <a:spcPts val="1077"/>
              </a:lnSpc>
            </a:pPr>
            <a:r>
              <a:rPr lang="ru-RU" sz="1077" b="1" i="1" dirty="0"/>
              <a:t>Содержание:</a:t>
            </a:r>
            <a:r>
              <a:rPr lang="ru-RU" sz="1077" b="1" dirty="0"/>
              <a:t> </a:t>
            </a:r>
            <a:r>
              <a:rPr lang="ru-RU" sz="1077" dirty="0"/>
              <a:t>Живые системы</a:t>
            </a:r>
          </a:p>
          <a:p>
            <a:pPr>
              <a:lnSpc>
                <a:spcPts val="1077"/>
              </a:lnSpc>
            </a:pPr>
            <a:r>
              <a:rPr lang="ru-RU" sz="1077" b="1" i="1" dirty="0"/>
              <a:t>Компетенция:</a:t>
            </a:r>
            <a:r>
              <a:rPr lang="ru-RU" sz="1077" dirty="0"/>
              <a:t> Научное объяснение явлений</a:t>
            </a:r>
          </a:p>
          <a:p>
            <a:pPr>
              <a:lnSpc>
                <a:spcPts val="1077"/>
              </a:lnSpc>
            </a:pPr>
            <a:r>
              <a:rPr lang="ru-RU" sz="1077" b="1" i="1" dirty="0"/>
              <a:t>Контекст:</a:t>
            </a:r>
            <a:r>
              <a:rPr lang="ru-RU" sz="1077" dirty="0"/>
              <a:t> Местный/национальный</a:t>
            </a:r>
          </a:p>
          <a:p>
            <a:pPr>
              <a:lnSpc>
                <a:spcPts val="1077"/>
              </a:lnSpc>
            </a:pPr>
            <a:r>
              <a:rPr lang="ru-RU" sz="1077" b="1" i="1" dirty="0"/>
              <a:t>Область применения:</a:t>
            </a:r>
            <a:r>
              <a:rPr lang="ru-RU" sz="1077" dirty="0"/>
              <a:t> Природные ресурсы</a:t>
            </a:r>
          </a:p>
          <a:p>
            <a:pPr>
              <a:lnSpc>
                <a:spcPts val="1077"/>
              </a:lnSpc>
            </a:pPr>
            <a:r>
              <a:rPr lang="ru-RU" sz="1077" b="1" i="1" dirty="0"/>
              <a:t>Уровень сложности</a:t>
            </a:r>
            <a:r>
              <a:rPr lang="ru-RU" sz="1077" b="1" dirty="0"/>
              <a:t>:</a:t>
            </a:r>
            <a:r>
              <a:rPr lang="ru-RU" sz="1077" dirty="0"/>
              <a:t> 6 уровень</a:t>
            </a:r>
          </a:p>
          <a:p>
            <a:pPr>
              <a:lnSpc>
                <a:spcPts val="1077"/>
              </a:lnSpc>
            </a:pPr>
            <a:r>
              <a:rPr lang="ru-RU" sz="1077" b="1" i="1" dirty="0"/>
              <a:t>Результат России:</a:t>
            </a:r>
            <a:r>
              <a:rPr lang="ru-RU" sz="1077" i="1" dirty="0"/>
              <a:t> </a:t>
            </a:r>
            <a:r>
              <a:rPr lang="ru-RU" sz="1077" dirty="0"/>
              <a:t>6%</a:t>
            </a:r>
          </a:p>
          <a:p>
            <a:pPr>
              <a:lnSpc>
                <a:spcPts val="1077"/>
              </a:lnSpc>
            </a:pPr>
            <a:r>
              <a:rPr lang="ru-RU" sz="1077" b="1" i="1" dirty="0"/>
              <a:t>Средний международный результат:</a:t>
            </a:r>
            <a:r>
              <a:rPr lang="ru-RU" sz="1077" dirty="0"/>
              <a:t> </a:t>
            </a:r>
            <a:r>
              <a:rPr lang="en-US" sz="1077" dirty="0"/>
              <a:t>5</a:t>
            </a:r>
            <a:r>
              <a:rPr lang="ru-RU" sz="1077" dirty="0"/>
              <a:t>%</a:t>
            </a:r>
          </a:p>
          <a:p>
            <a:pPr>
              <a:lnSpc>
                <a:spcPts val="1077"/>
              </a:lnSpc>
            </a:pPr>
            <a:endParaRPr lang="ru-RU" sz="1077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15" y="1433867"/>
            <a:ext cx="4821573" cy="36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2" y="-5685475"/>
            <a:ext cx="4572000" cy="15629916"/>
          </a:xfrm>
          <a:prstGeom prst="rect">
            <a:avLst/>
          </a:prstGeom>
        </p:spPr>
        <p:txBody>
          <a:bodyPr lIns="70355" tIns="35177" rIns="70355" bIns="35177">
            <a:spAutoFit/>
          </a:bodyPr>
          <a:lstStyle/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6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3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2	</a:t>
            </a:r>
          </a:p>
          <a:p>
            <a:r>
              <a:rPr lang="en-US" sz="1385" dirty="0"/>
              <a:t>1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6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7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1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6	</a:t>
            </a:r>
          </a:p>
          <a:p>
            <a:r>
              <a:rPr lang="en-US" sz="1385" dirty="0"/>
              <a:t>3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	</a:t>
            </a:r>
          </a:p>
          <a:p>
            <a:r>
              <a:rPr lang="en-US" sz="1385" dirty="0"/>
              <a:t>18	</a:t>
            </a:r>
          </a:p>
          <a:p>
            <a:r>
              <a:rPr lang="en-US" sz="1385" dirty="0"/>
              <a:t>4	</a:t>
            </a:r>
          </a:p>
        </p:txBody>
      </p:sp>
    </p:spTree>
    <p:extLst>
      <p:ext uri="{BB962C8B-B14F-4D97-AF65-F5344CB8AC3E}">
        <p14:creationId xmlns:p14="http://schemas.microsoft.com/office/powerpoint/2010/main" val="12064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10533"/>
            <a:ext cx="8229600" cy="16090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Три основные компетенции, характеризующих естественнонаучную грамотность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70314"/>
            <a:ext cx="7442201" cy="40386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Объяснение </a:t>
            </a:r>
            <a:r>
              <a:rPr lang="ru-RU" sz="2400" dirty="0" smtClean="0"/>
              <a:t>естественнонаучных </a:t>
            </a:r>
            <a:r>
              <a:rPr lang="ru-RU" sz="2400" dirty="0"/>
              <a:t>явлений на основе имеющихся научных знаний, а также прогнозирование изменений.</a:t>
            </a:r>
          </a:p>
          <a:p>
            <a:pPr lvl="0"/>
            <a:r>
              <a:rPr lang="ru-RU" sz="2400" dirty="0"/>
              <a:t>Распознавание научных вопросов и </a:t>
            </a:r>
            <a:r>
              <a:rPr lang="ru-RU" sz="2400" dirty="0" smtClean="0"/>
              <a:t>понимание основных особенностей </a:t>
            </a:r>
            <a:r>
              <a:rPr lang="ru-RU" sz="2400" dirty="0"/>
              <a:t>естественнонаучного исследования.</a:t>
            </a:r>
          </a:p>
          <a:p>
            <a:r>
              <a:rPr lang="ru-RU" sz="2400" dirty="0"/>
              <a:t>Интерпретация данных и использование научных доказательств для получения выводов.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0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518</TotalTime>
  <Words>2403</Words>
  <Application>Microsoft Office PowerPoint</Application>
  <PresentationFormat>Экран (4:3)</PresentationFormat>
  <Paragraphs>264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Roboto Light</vt:lpstr>
      <vt:lpstr>Times New Roman</vt:lpstr>
      <vt:lpstr>Ретро</vt:lpstr>
      <vt:lpstr>\\localhost\Users\Kohin\Desktop\Семинар PISA-2018\естественнонаучная грамотность\Macintosh HD:Users:Kohin:Desktop:Семинар PISA-2018:естественнонаучная грамотность:модель_заданий_по_ЕНГ.docx!OLE_LINK1</vt:lpstr>
      <vt:lpstr>Мониторинг формирования естественнонаучной грамотности   </vt:lpstr>
      <vt:lpstr>Что такое естественнонаучная грамотность?</vt:lpstr>
      <vt:lpstr>Естественнонаучная грамотность!</vt:lpstr>
      <vt:lpstr>В чем разница между традиционным подходом и естественнонаучной грамотностью? </vt:lpstr>
      <vt:lpstr>ТАШКЕНТ, 14 фев – РИА Новости. Житель одного из сел Ферганской области на востоке Узбекистана во время ремонта дома обнаружил скелет животного, похожего на динозавра, сообщает в четверг газета парламента и правительства страны "Народное слово". </vt:lpstr>
      <vt:lpstr>Модель естественнонаучной грамотности</vt:lpstr>
      <vt:lpstr>Почему естественнонаучная грамотность – это гражданская характеристика? </vt:lpstr>
      <vt:lpstr>РАЦИОНАЛЬНОЕ РЫБОВОДСТВО</vt:lpstr>
      <vt:lpstr>Три основные компетенции, характеризующих естественнонаучную грамотность </vt:lpstr>
      <vt:lpstr>Основные компетенции естественнонаучной грамотности</vt:lpstr>
      <vt:lpstr>Основное требование к заданиям по оцениванию и формированию естественнонаучной грамотности </vt:lpstr>
      <vt:lpstr>Модель заданий по оцениванию естественнонаучной грамотности</vt:lpstr>
      <vt:lpstr>Модель заданий по оцениванию естественнонаучной грамотности</vt:lpstr>
      <vt:lpstr>ТИПЫ НАУЧНОГО ЗНАНИЯ </vt:lpstr>
      <vt:lpstr>КОНТЕКСТЫ </vt:lpstr>
      <vt:lpstr>ПОЗНАВАТЕЛЬНЫЕ УРОВНИ </vt:lpstr>
      <vt:lpstr>В этом задании рассматривается явление, которое называется синдром гибели пчелиных семей. Вводные материалы включают короткий текст, описывающий это явление, и график, представляющий результаты исследования, в котором изучалась связь между использованием инсектицида имидаклоприд и гибелью пчелиных семей. </vt:lpstr>
      <vt:lpstr>Для правильного ответа на этот вопрос, учащиеся должны дать объяснение, в котором говорится о том, что цветы не смогут образовывать семена без опыления. Умение, которое требуется для ответа на этот вопрос относится к группе «научное объяснение явлений», а именно, учащимся надо вспомнить и применить соответствующие естественнонаучные знания. </vt:lpstr>
      <vt:lpstr>Учащимся предлагается выбрать один из трех вариантов в каждом выпадающем меню: гибель пчелиных семей; концентрация имидаклоприда в пище; невосприимчивость пчёл к имидаклоприду.  </vt:lpstr>
      <vt:lpstr>Правильный ответ, состоит в том, что ученые изучали влияние концентрации имидаклоприда в пище на гибель пчелиных семей, и такой ответ указывает на то, что учащийся правильно идентифицирует независимые и зависимые переменные в данном эксперименте. </vt:lpstr>
      <vt:lpstr>Этот вопрос требует интерпретации графика с данными о взаимосвязи между концентрацией применяемого инсектицида и временем, через которое погибают пчелиные семьи. Таким образом, этот вопрос направлен на оценивание умения, относящегося к группе «интерпретация данных и использование научных доказательств для получения выводов». </vt:lpstr>
      <vt:lpstr>Правильный ответ – это первый вариант: «Семьи, подвергшиеся воздействию большего количества имидаклоприда, обычно гибнут быстрее». Этот вывод следует из анализа графика, показывающего, что в период с 14-й по 20-ю неделю проведения эксперимента процент гибели пчелиных семей выше при концентрации инсектицида 400 мг/кг в сравнении с 20 мг/кг. </vt:lpstr>
      <vt:lpstr>ИССЛЕДОВАНИЕ СКЛОНОВ ДОЛИНЫ</vt:lpstr>
      <vt:lpstr>Основные задачи национального мониторинга ЕНГ  </vt:lpstr>
      <vt:lpstr>1 этап</vt:lpstr>
      <vt:lpstr>Основные проблемы разработки КИМ для 5 и 7 классов</vt:lpstr>
      <vt:lpstr>Меняется ли понимание ЕНГ применительно к 5 классу?</vt:lpstr>
      <vt:lpstr>Самая трудная проблема:   На какое содержание опираться при разработке заданий для 5 класса?</vt:lpstr>
      <vt:lpstr>Динамика результатов российских учащихся за период с 1995 по 2015 годы</vt:lpstr>
      <vt:lpstr>У них спрашивают то, чему их не учат.         И они отвечают!</vt:lpstr>
      <vt:lpstr>Из требований TIMSS по естествознанию к учащимся 4 класса</vt:lpstr>
      <vt:lpstr>Для дополнительной информации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user1</cp:lastModifiedBy>
  <cp:revision>49</cp:revision>
  <dcterms:created xsi:type="dcterms:W3CDTF">2019-02-14T13:54:27Z</dcterms:created>
  <dcterms:modified xsi:type="dcterms:W3CDTF">2019-04-03T10:05:33Z</dcterms:modified>
</cp:coreProperties>
</file>