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0" r:id="rId4"/>
    <p:sldId id="268" r:id="rId5"/>
    <p:sldId id="263" r:id="rId6"/>
    <p:sldId id="264" r:id="rId7"/>
    <p:sldId id="282" r:id="rId8"/>
    <p:sldId id="283" r:id="rId9"/>
    <p:sldId id="284" r:id="rId10"/>
    <p:sldId id="285" r:id="rId11"/>
    <p:sldId id="272" r:id="rId12"/>
    <p:sldId id="286" r:id="rId13"/>
    <p:sldId id="281" r:id="rId14"/>
    <p:sldId id="273" r:id="rId15"/>
    <p:sldId id="287" r:id="rId16"/>
    <p:sldId id="267" r:id="rId17"/>
    <p:sldId id="265" r:id="rId18"/>
    <p:sldId id="271" r:id="rId19"/>
    <p:sldId id="275" r:id="rId20"/>
    <p:sldId id="288" r:id="rId21"/>
    <p:sldId id="278" r:id="rId22"/>
    <p:sldId id="25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
          <p15:clr>
            <a:srgbClr val="A4A3A4"/>
          </p15:clr>
        </p15:guide>
        <p15:guide id="2"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783"/>
    <a:srgbClr val="61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1" autoAdjust="0"/>
    <p:restoredTop sz="83849" autoAdjust="0"/>
  </p:normalViewPr>
  <p:slideViewPr>
    <p:cSldViewPr>
      <p:cViewPr varScale="1">
        <p:scale>
          <a:sx n="150" d="100"/>
          <a:sy n="150" d="100"/>
        </p:scale>
        <p:origin x="132" y="138"/>
      </p:cViewPr>
      <p:guideLst>
        <p:guide orient="horz" pos="123"/>
        <p:guide pos="564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IEA\Conferences\Moskau%202015\Moscow%202019%20data.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irk\AppData\Local\Temp\10_7_math-students-value-mathematics-grade-8.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IEA\Conferences\Moskau%202015\Moscow%202019%20data.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IEA\Conferences\Moskau%202015\Moscow%202019%20data.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D:\IEA\Conferences\Moskau%202015\Moscow%202019%20data.xls"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D:\IEA\Conferences\Moskau%202015\Moscow%202019%20data.xls"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2000" dirty="0"/>
              <a:t>Учащимся нравится изучение</a:t>
            </a:r>
            <a:r>
              <a:rPr lang="ru-RU" sz="2000" baseline="0" dirty="0"/>
              <a:t> естественных наук и их достижения</a:t>
            </a:r>
            <a:endParaRPr lang="en-US" sz="2000" dirty="0"/>
          </a:p>
        </c:rich>
      </c:tx>
      <c:layout>
        <c:manualLayout>
          <c:xMode val="edge"/>
          <c:yMode val="edge"/>
          <c:x val="0.1069338983702665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'science grade 4'!$E$10:$E$56</c:f>
              <c:numCache>
                <c:formatCode>0</c:formatCode>
                <c:ptCount val="47"/>
                <c:pt idx="0">
                  <c:v>82</c:v>
                </c:pt>
                <c:pt idx="1">
                  <c:v>81</c:v>
                </c:pt>
                <c:pt idx="2">
                  <c:v>74</c:v>
                </c:pt>
                <c:pt idx="3">
                  <c:v>74</c:v>
                </c:pt>
                <c:pt idx="4">
                  <c:v>71</c:v>
                </c:pt>
                <c:pt idx="5">
                  <c:v>67</c:v>
                </c:pt>
                <c:pt idx="6">
                  <c:v>66</c:v>
                </c:pt>
                <c:pt idx="7">
                  <c:v>66</c:v>
                </c:pt>
                <c:pt idx="8">
                  <c:v>66</c:v>
                </c:pt>
                <c:pt idx="9">
                  <c:v>66</c:v>
                </c:pt>
                <c:pt idx="10">
                  <c:v>64</c:v>
                </c:pt>
                <c:pt idx="11">
                  <c:v>62</c:v>
                </c:pt>
                <c:pt idx="12">
                  <c:v>61</c:v>
                </c:pt>
                <c:pt idx="13">
                  <c:v>60</c:v>
                </c:pt>
                <c:pt idx="14">
                  <c:v>60</c:v>
                </c:pt>
                <c:pt idx="15">
                  <c:v>59</c:v>
                </c:pt>
                <c:pt idx="16">
                  <c:v>58</c:v>
                </c:pt>
                <c:pt idx="17">
                  <c:v>58</c:v>
                </c:pt>
                <c:pt idx="18">
                  <c:v>58</c:v>
                </c:pt>
                <c:pt idx="19">
                  <c:v>58</c:v>
                </c:pt>
                <c:pt idx="20">
                  <c:v>58</c:v>
                </c:pt>
                <c:pt idx="21">
                  <c:v>57</c:v>
                </c:pt>
                <c:pt idx="22">
                  <c:v>57</c:v>
                </c:pt>
                <c:pt idx="23">
                  <c:v>56</c:v>
                </c:pt>
                <c:pt idx="24">
                  <c:v>56</c:v>
                </c:pt>
                <c:pt idx="25">
                  <c:v>55</c:v>
                </c:pt>
                <c:pt idx="26">
                  <c:v>54</c:v>
                </c:pt>
                <c:pt idx="27">
                  <c:v>53</c:v>
                </c:pt>
                <c:pt idx="28">
                  <c:v>53</c:v>
                </c:pt>
                <c:pt idx="29">
                  <c:v>52</c:v>
                </c:pt>
                <c:pt idx="30">
                  <c:v>50</c:v>
                </c:pt>
                <c:pt idx="31">
                  <c:v>50</c:v>
                </c:pt>
                <c:pt idx="32">
                  <c:v>50</c:v>
                </c:pt>
                <c:pt idx="33">
                  <c:v>49</c:v>
                </c:pt>
                <c:pt idx="34">
                  <c:v>48</c:v>
                </c:pt>
                <c:pt idx="35">
                  <c:v>47</c:v>
                </c:pt>
                <c:pt idx="36">
                  <c:v>46</c:v>
                </c:pt>
                <c:pt idx="37">
                  <c:v>46</c:v>
                </c:pt>
                <c:pt idx="38">
                  <c:v>46</c:v>
                </c:pt>
                <c:pt idx="39">
                  <c:v>45</c:v>
                </c:pt>
                <c:pt idx="40">
                  <c:v>45</c:v>
                </c:pt>
                <c:pt idx="41">
                  <c:v>44</c:v>
                </c:pt>
                <c:pt idx="42">
                  <c:v>44</c:v>
                </c:pt>
                <c:pt idx="43">
                  <c:v>44</c:v>
                </c:pt>
                <c:pt idx="44">
                  <c:v>43</c:v>
                </c:pt>
                <c:pt idx="45">
                  <c:v>42</c:v>
                </c:pt>
                <c:pt idx="46">
                  <c:v>38</c:v>
                </c:pt>
              </c:numCache>
            </c:numRef>
          </c:xVal>
          <c:yVal>
            <c:numRef>
              <c:f>'science grade 4'!$G$10:$G$56</c:f>
              <c:numCache>
                <c:formatCode>0</c:formatCode>
                <c:ptCount val="47"/>
                <c:pt idx="0">
                  <c:v>512</c:v>
                </c:pt>
                <c:pt idx="1">
                  <c:v>499</c:v>
                </c:pt>
                <c:pt idx="2">
                  <c:v>456</c:v>
                </c:pt>
                <c:pt idx="3">
                  <c:v>439</c:v>
                </c:pt>
                <c:pt idx="4">
                  <c:v>554</c:v>
                </c:pt>
                <c:pt idx="5">
                  <c:v>360</c:v>
                </c:pt>
                <c:pt idx="6">
                  <c:v>420</c:v>
                </c:pt>
                <c:pt idx="7">
                  <c:v>384</c:v>
                </c:pt>
                <c:pt idx="8">
                  <c:v>488</c:v>
                </c:pt>
                <c:pt idx="9">
                  <c:v>559</c:v>
                </c:pt>
                <c:pt idx="10">
                  <c:v>484</c:v>
                </c:pt>
                <c:pt idx="11">
                  <c:v>537</c:v>
                </c:pt>
                <c:pt idx="12">
                  <c:v>555</c:v>
                </c:pt>
                <c:pt idx="13">
                  <c:v>469</c:v>
                </c:pt>
                <c:pt idx="14">
                  <c:v>523</c:v>
                </c:pt>
                <c:pt idx="15">
                  <c:v>526</c:v>
                </c:pt>
                <c:pt idx="16">
                  <c:v>539</c:v>
                </c:pt>
                <c:pt idx="17">
                  <c:v>570</c:v>
                </c:pt>
                <c:pt idx="18">
                  <c:v>514</c:v>
                </c:pt>
                <c:pt idx="19">
                  <c:v>563</c:v>
                </c:pt>
                <c:pt idx="20">
                  <c:v>527</c:v>
                </c:pt>
                <c:pt idx="21">
                  <c:v>569</c:v>
                </c:pt>
                <c:pt idx="22">
                  <c:v>528</c:v>
                </c:pt>
                <c:pt idx="23">
                  <c:v>427</c:v>
                </c:pt>
                <c:pt idx="24">
                  <c:v>600</c:v>
                </c:pt>
                <c:pt idx="25">
                  <c:v>539</c:v>
                </c:pt>
                <c:pt idx="26">
                  <c:v>531</c:v>
                </c:pt>
                <c:pt idx="27">
                  <c:v>544</c:v>
                </c:pt>
                <c:pt idx="28">
                  <c:v>577</c:v>
                </c:pt>
                <c:pt idx="29">
                  <c:v>533</c:v>
                </c:pt>
                <c:pt idx="30">
                  <c:v>470</c:v>
                </c:pt>
                <c:pt idx="31">
                  <c:v>553</c:v>
                </c:pt>
                <c:pt idx="32">
                  <c:v>538</c:v>
                </c:pt>
                <c:pt idx="33">
                  <c:v>542</c:v>
                </c:pt>
                <c:pt idx="34">
                  <c:v>553</c:v>
                </c:pt>
                <c:pt idx="35">
                  <c:v>494</c:v>
                </c:pt>
                <c:pt idx="36">
                  <c:v>491</c:v>
                </c:pt>
                <c:pt idx="37">
                  <c:v>527</c:v>
                </c:pt>
                <c:pt idx="38">
                  <c:v>526</c:v>
                </c:pt>
                <c:pt idx="39">
                  <c:v>539</c:v>
                </c:pt>
                <c:pt idx="40">
                  <c:v>532</c:v>
                </c:pt>
                <c:pt idx="41">
                  <c:v>518</c:v>
                </c:pt>
                <c:pt idx="42">
                  <c:v>491</c:v>
                </c:pt>
                <c:pt idx="43">
                  <c:v>537</c:v>
                </c:pt>
                <c:pt idx="44">
                  <c:v>551</c:v>
                </c:pt>
                <c:pt idx="45">
                  <c:v>605</c:v>
                </c:pt>
                <c:pt idx="46">
                  <c:v>558</c:v>
                </c:pt>
              </c:numCache>
            </c:numRef>
          </c:yVal>
          <c:smooth val="0"/>
          <c:extLst>
            <c:ext xmlns:c16="http://schemas.microsoft.com/office/drawing/2014/chart" uri="{C3380CC4-5D6E-409C-BE32-E72D297353CC}">
              <c16:uniqueId val="{00000000-2C93-49D0-AE9F-9C907C17BC70}"/>
            </c:ext>
          </c:extLst>
        </c:ser>
        <c:dLbls>
          <c:showLegendKey val="0"/>
          <c:showVal val="0"/>
          <c:showCatName val="0"/>
          <c:showSerName val="0"/>
          <c:showPercent val="0"/>
          <c:showBubbleSize val="0"/>
        </c:dLbls>
        <c:axId val="630015104"/>
        <c:axId val="629578496"/>
      </c:scatterChart>
      <c:valAx>
        <c:axId val="630015104"/>
        <c:scaling>
          <c:orientation val="minMax"/>
          <c:min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sz="2200" dirty="0"/>
                  <a:t>Процент учащихся, которым очень нравятся естественные науки</a:t>
                </a:r>
                <a:endParaRPr lang="en-US" sz="2200"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29578496"/>
        <c:crosses val="autoZero"/>
        <c:crossBetween val="midCat"/>
      </c:valAx>
      <c:valAx>
        <c:axId val="629578496"/>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sz="1400" dirty="0"/>
                  <a:t>Средний балл по естественным наукам</a:t>
                </a:r>
                <a:endParaRPr lang="en-US" sz="1400" dirty="0"/>
              </a:p>
            </c:rich>
          </c:tx>
          <c:layout>
            <c:manualLayout>
              <c:xMode val="edge"/>
              <c:yMode val="edge"/>
              <c:x val="1.6958585798159179E-2"/>
              <c:y val="0.1680772028914349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300151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2800" b="0" i="0" baseline="0" dirty="0">
                <a:effectLst/>
              </a:rPr>
              <a:t>Учащиеся, которые признают важность математики, и средние баллы</a:t>
            </a:r>
            <a:endParaRPr lang="en-US" sz="2800" dirty="0">
              <a:effectLst/>
            </a:endParaRPr>
          </a:p>
        </c:rich>
      </c:tx>
      <c:layout>
        <c:manualLayout>
          <c:xMode val="edge"/>
          <c:yMode val="edge"/>
          <c:x val="0.14848176501495053"/>
          <c:y val="2.7777712480477865E-2"/>
        </c:manualLayout>
      </c:layout>
      <c:overlay val="0"/>
      <c:spPr>
        <a:noFill/>
        <a:ln>
          <a:noFill/>
        </a:ln>
        <a:effectLst/>
      </c:spPr>
    </c:title>
    <c:autoTitleDeleted val="0"/>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dPt>
            <c:idx val="30"/>
            <c:marker>
              <c:spPr>
                <a:solidFill>
                  <a:schemeClr val="accent1"/>
                </a:solidFill>
                <a:ln w="9525">
                  <a:solidFill>
                    <a:schemeClr val="tx1">
                      <a:lumMod val="85000"/>
                      <a:lumOff val="15000"/>
                    </a:schemeClr>
                  </a:solidFill>
                </a:ln>
                <a:effectLst/>
              </c:spPr>
            </c:marker>
            <c:bubble3D val="0"/>
            <c:extLst>
              <c:ext xmlns:c16="http://schemas.microsoft.com/office/drawing/2014/chart" uri="{C3380CC4-5D6E-409C-BE32-E72D297353CC}">
                <c16:uniqueId val="{00000001-71B6-4D5C-8D3F-4D0DB8220008}"/>
              </c:ext>
            </c:extLst>
          </c:dPt>
          <c:trendline>
            <c:spPr>
              <a:ln w="19050" cap="rnd">
                <a:solidFill>
                  <a:schemeClr val="accent1"/>
                </a:solidFill>
                <a:prstDash val="sysDot"/>
              </a:ln>
              <a:effectLst/>
            </c:spPr>
            <c:trendlineType val="linear"/>
            <c:dispRSqr val="0"/>
            <c:dispEq val="0"/>
          </c:trendline>
          <c:xVal>
            <c:numRef>
              <c:f>'[10_7_math-students-value-mathematics-grade-8.xls]Exhibit 10.7'!$E$10:$E$48</c:f>
              <c:numCache>
                <c:formatCode>0</c:formatCode>
                <c:ptCount val="39"/>
                <c:pt idx="0">
                  <c:v>72</c:v>
                </c:pt>
                <c:pt idx="1">
                  <c:v>72</c:v>
                </c:pt>
                <c:pt idx="2">
                  <c:v>68</c:v>
                </c:pt>
                <c:pt idx="3">
                  <c:v>65</c:v>
                </c:pt>
                <c:pt idx="4">
                  <c:v>61</c:v>
                </c:pt>
                <c:pt idx="5">
                  <c:v>59</c:v>
                </c:pt>
                <c:pt idx="6">
                  <c:v>58</c:v>
                </c:pt>
                <c:pt idx="7">
                  <c:v>58</c:v>
                </c:pt>
                <c:pt idx="8">
                  <c:v>53</c:v>
                </c:pt>
                <c:pt idx="9">
                  <c:v>51</c:v>
                </c:pt>
                <c:pt idx="10">
                  <c:v>50</c:v>
                </c:pt>
                <c:pt idx="11">
                  <c:v>47</c:v>
                </c:pt>
                <c:pt idx="12">
                  <c:v>46</c:v>
                </c:pt>
                <c:pt idx="13">
                  <c:v>46</c:v>
                </c:pt>
                <c:pt idx="14">
                  <c:v>46</c:v>
                </c:pt>
                <c:pt idx="15">
                  <c:v>45</c:v>
                </c:pt>
                <c:pt idx="16">
                  <c:v>45</c:v>
                </c:pt>
                <c:pt idx="17">
                  <c:v>44</c:v>
                </c:pt>
                <c:pt idx="18">
                  <c:v>44</c:v>
                </c:pt>
                <c:pt idx="19">
                  <c:v>44</c:v>
                </c:pt>
                <c:pt idx="20">
                  <c:v>43</c:v>
                </c:pt>
                <c:pt idx="21">
                  <c:v>42</c:v>
                </c:pt>
                <c:pt idx="22">
                  <c:v>42</c:v>
                </c:pt>
                <c:pt idx="23">
                  <c:v>41</c:v>
                </c:pt>
                <c:pt idx="24">
                  <c:v>41</c:v>
                </c:pt>
                <c:pt idx="25">
                  <c:v>41</c:v>
                </c:pt>
                <c:pt idx="26">
                  <c:v>40</c:v>
                </c:pt>
                <c:pt idx="27">
                  <c:v>39</c:v>
                </c:pt>
                <c:pt idx="28">
                  <c:v>37</c:v>
                </c:pt>
                <c:pt idx="29">
                  <c:v>34</c:v>
                </c:pt>
                <c:pt idx="30">
                  <c:v>31</c:v>
                </c:pt>
                <c:pt idx="31">
                  <c:v>28</c:v>
                </c:pt>
                <c:pt idx="32">
                  <c:v>28</c:v>
                </c:pt>
                <c:pt idx="33">
                  <c:v>19</c:v>
                </c:pt>
                <c:pt idx="34">
                  <c:v>19</c:v>
                </c:pt>
                <c:pt idx="35">
                  <c:v>19</c:v>
                </c:pt>
                <c:pt idx="36">
                  <c:v>13</c:v>
                </c:pt>
                <c:pt idx="37">
                  <c:v>11</c:v>
                </c:pt>
                <c:pt idx="38">
                  <c:v>10</c:v>
                </c:pt>
              </c:numCache>
            </c:numRef>
          </c:xVal>
          <c:yVal>
            <c:numRef>
              <c:f>'[10_7_math-students-value-mathematics-grade-8.xls]Exhibit 10.7'!$G$10:$G$48</c:f>
              <c:numCache>
                <c:formatCode>0</c:formatCode>
                <c:ptCount val="39"/>
                <c:pt idx="0">
                  <c:v>382</c:v>
                </c:pt>
                <c:pt idx="1">
                  <c:v>411</c:v>
                </c:pt>
                <c:pt idx="2">
                  <c:v>395</c:v>
                </c:pt>
                <c:pt idx="3">
                  <c:v>399</c:v>
                </c:pt>
                <c:pt idx="4">
                  <c:v>409</c:v>
                </c:pt>
                <c:pt idx="5">
                  <c:v>421</c:v>
                </c:pt>
                <c:pt idx="6">
                  <c:v>524</c:v>
                </c:pt>
                <c:pt idx="7">
                  <c:v>453</c:v>
                </c:pt>
                <c:pt idx="8">
                  <c:v>446</c:v>
                </c:pt>
                <c:pt idx="9">
                  <c:v>540</c:v>
                </c:pt>
                <c:pt idx="10">
                  <c:v>446</c:v>
                </c:pt>
                <c:pt idx="11">
                  <c:v>472</c:v>
                </c:pt>
                <c:pt idx="12">
                  <c:v>526</c:v>
                </c:pt>
                <c:pt idx="13">
                  <c:v>405</c:v>
                </c:pt>
                <c:pt idx="14">
                  <c:v>436</c:v>
                </c:pt>
                <c:pt idx="15">
                  <c:v>465</c:v>
                </c:pt>
                <c:pt idx="16">
                  <c:v>487</c:v>
                </c:pt>
                <c:pt idx="17">
                  <c:v>466</c:v>
                </c:pt>
                <c:pt idx="18">
                  <c:v>531</c:v>
                </c:pt>
                <c:pt idx="19">
                  <c:v>509</c:v>
                </c:pt>
                <c:pt idx="20">
                  <c:v>524</c:v>
                </c:pt>
                <c:pt idx="21">
                  <c:v>379</c:v>
                </c:pt>
                <c:pt idx="22">
                  <c:v>505</c:v>
                </c:pt>
                <c:pt idx="23">
                  <c:v>473</c:v>
                </c:pt>
                <c:pt idx="24">
                  <c:v>534</c:v>
                </c:pt>
                <c:pt idx="25">
                  <c:v>527</c:v>
                </c:pt>
                <c:pt idx="26">
                  <c:v>538</c:v>
                </c:pt>
                <c:pt idx="27">
                  <c:v>487</c:v>
                </c:pt>
                <c:pt idx="28">
                  <c:v>523</c:v>
                </c:pt>
                <c:pt idx="29">
                  <c:v>629</c:v>
                </c:pt>
                <c:pt idx="30">
                  <c:v>547</c:v>
                </c:pt>
                <c:pt idx="31">
                  <c:v>537</c:v>
                </c:pt>
                <c:pt idx="32">
                  <c:v>518</c:v>
                </c:pt>
                <c:pt idx="33">
                  <c:v>513</c:v>
                </c:pt>
                <c:pt idx="34">
                  <c:v>532</c:v>
                </c:pt>
                <c:pt idx="35">
                  <c:v>617</c:v>
                </c:pt>
                <c:pt idx="36">
                  <c:v>656</c:v>
                </c:pt>
                <c:pt idx="37">
                  <c:v>614</c:v>
                </c:pt>
                <c:pt idx="38">
                  <c:v>650</c:v>
                </c:pt>
              </c:numCache>
            </c:numRef>
          </c:yVal>
          <c:smooth val="0"/>
          <c:extLst>
            <c:ext xmlns:c16="http://schemas.microsoft.com/office/drawing/2014/chart" uri="{C3380CC4-5D6E-409C-BE32-E72D297353CC}">
              <c16:uniqueId val="{00000000-71B6-4D5C-8D3F-4D0DB8220008}"/>
            </c:ext>
          </c:extLst>
        </c:ser>
        <c:dLbls>
          <c:showLegendKey val="0"/>
          <c:showVal val="0"/>
          <c:showCatName val="0"/>
          <c:showSerName val="0"/>
          <c:showPercent val="0"/>
          <c:showBubbleSize val="0"/>
        </c:dLbls>
        <c:axId val="630017984"/>
        <c:axId val="630018560"/>
      </c:scatterChart>
      <c:valAx>
        <c:axId val="630017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ru-RU" sz="2000" dirty="0"/>
                  <a:t>Процент</a:t>
                </a:r>
                <a:r>
                  <a:rPr lang="ru-RU" sz="2000" baseline="0" dirty="0"/>
                  <a:t> учащихся ,признающих важность математики</a:t>
                </a:r>
                <a:endParaRPr lang="en-US" sz="2000" dirty="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30018560"/>
        <c:crosses val="autoZero"/>
        <c:crossBetween val="midCat"/>
      </c:valAx>
      <c:valAx>
        <c:axId val="630018560"/>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ru-RU" sz="1400" dirty="0"/>
                  <a:t>Средний балл по математике</a:t>
                </a:r>
                <a:endParaRPr lang="en-US" sz="1400" dirty="0"/>
              </a:p>
            </c:rich>
          </c:tx>
          <c:layout>
            <c:manualLayout>
              <c:xMode val="edge"/>
              <c:yMode val="edge"/>
              <c:x val="1.5709903199107561E-2"/>
              <c:y val="0.19454538105744906"/>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30017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200" dirty="0"/>
              <a:t>Процент учащихся,</a:t>
            </a:r>
            <a:r>
              <a:rPr lang="ru-RU" sz="1200" baseline="0" dirty="0"/>
              <a:t> согласных с утверждением «Мне очень нравится математика»</a:t>
            </a:r>
            <a:endParaRPr lang="en-US" sz="1200" dirty="0"/>
          </a:p>
        </c:rich>
      </c:tx>
      <c:layout>
        <c:manualLayout>
          <c:xMode val="edge"/>
          <c:yMode val="edge"/>
          <c:x val="0.18041331888052925"/>
          <c:y val="0"/>
        </c:manualLayout>
      </c:layout>
      <c:overlay val="0"/>
      <c:spPr>
        <a:noFill/>
        <a:ln>
          <a:noFill/>
        </a:ln>
        <a:effectLst/>
      </c:spPr>
    </c:title>
    <c:autoTitleDeleted val="0"/>
    <c:plotArea>
      <c:layout>
        <c:manualLayout>
          <c:layoutTarget val="inner"/>
          <c:xMode val="edge"/>
          <c:yMode val="edge"/>
          <c:x val="0.10018175136574489"/>
          <c:y val="0.29251722926843254"/>
          <c:w val="0.89379229289750961"/>
          <c:h val="0.40065978332156643"/>
        </c:manualLayout>
      </c:layout>
      <c:barChart>
        <c:barDir val="col"/>
        <c:grouping val="clustered"/>
        <c:varyColors val="0"/>
        <c:ser>
          <c:idx val="0"/>
          <c:order val="0"/>
          <c:tx>
            <c:strRef>
              <c:f>'like math grade 4 and 8'!$C$1:$D$1</c:f>
              <c:strCache>
                <c:ptCount val="1"/>
                <c:pt idx="0">
                  <c:v>Grade 4</c:v>
                </c:pt>
              </c:strCache>
            </c:strRef>
          </c:tx>
          <c:spPr>
            <a:solidFill>
              <a:schemeClr val="accent1"/>
            </a:solidFill>
            <a:ln>
              <a:noFill/>
            </a:ln>
            <a:effectLst/>
          </c:spPr>
          <c:invertIfNegative val="0"/>
          <c:cat>
            <c:strRef>
              <c:f>'like math grade 4 and 8'!$B$3:$B$6</c:f>
              <c:strCache>
                <c:ptCount val="4"/>
                <c:pt idx="0">
                  <c:v>Agree a lot</c:v>
                </c:pt>
                <c:pt idx="1">
                  <c:v>Agree a little</c:v>
                </c:pt>
                <c:pt idx="2">
                  <c:v>Disagree a little</c:v>
                </c:pt>
                <c:pt idx="3">
                  <c:v>Disagree a lot</c:v>
                </c:pt>
              </c:strCache>
            </c:strRef>
          </c:cat>
          <c:val>
            <c:numRef>
              <c:f>'like math grade 4 and 8'!$C$3:$C$6</c:f>
              <c:numCache>
                <c:formatCode>0.00</c:formatCode>
                <c:ptCount val="4"/>
                <c:pt idx="0">
                  <c:v>56.35159213269435</c:v>
                </c:pt>
                <c:pt idx="1">
                  <c:v>32.870748879759283</c:v>
                </c:pt>
                <c:pt idx="2">
                  <c:v>8.2129752538401153</c:v>
                </c:pt>
                <c:pt idx="3">
                  <c:v>2.5646837337062465</c:v>
                </c:pt>
              </c:numCache>
            </c:numRef>
          </c:val>
          <c:extLst>
            <c:ext xmlns:c16="http://schemas.microsoft.com/office/drawing/2014/chart" uri="{C3380CC4-5D6E-409C-BE32-E72D297353CC}">
              <c16:uniqueId val="{00000000-EDFD-43D7-856E-377AE8043FF4}"/>
            </c:ext>
          </c:extLst>
        </c:ser>
        <c:ser>
          <c:idx val="1"/>
          <c:order val="1"/>
          <c:tx>
            <c:strRef>
              <c:f>'like math grade 4 and 8'!$E$1:$F$1</c:f>
              <c:strCache>
                <c:ptCount val="1"/>
                <c:pt idx="0">
                  <c:v>Grade 8</c:v>
                </c:pt>
              </c:strCache>
            </c:strRef>
          </c:tx>
          <c:spPr>
            <a:solidFill>
              <a:schemeClr val="accent2"/>
            </a:solidFill>
            <a:ln>
              <a:noFill/>
            </a:ln>
            <a:effectLst/>
          </c:spPr>
          <c:invertIfNegative val="0"/>
          <c:cat>
            <c:strRef>
              <c:f>'like math grade 4 and 8'!$B$3:$B$6</c:f>
              <c:strCache>
                <c:ptCount val="4"/>
                <c:pt idx="0">
                  <c:v>Agree a lot</c:v>
                </c:pt>
                <c:pt idx="1">
                  <c:v>Agree a little</c:v>
                </c:pt>
                <c:pt idx="2">
                  <c:v>Disagree a little</c:v>
                </c:pt>
                <c:pt idx="3">
                  <c:v>Disagree a lot</c:v>
                </c:pt>
              </c:strCache>
            </c:strRef>
          </c:cat>
          <c:val>
            <c:numRef>
              <c:f>'like math grade 4 and 8'!$E$3:$E$6</c:f>
              <c:numCache>
                <c:formatCode>0.00</c:formatCode>
                <c:ptCount val="4"/>
                <c:pt idx="0">
                  <c:v>29.456322061229024</c:v>
                </c:pt>
                <c:pt idx="1">
                  <c:v>44.250019653408785</c:v>
                </c:pt>
                <c:pt idx="2">
                  <c:v>21.488776640093725</c:v>
                </c:pt>
                <c:pt idx="3">
                  <c:v>4.8048816452684582</c:v>
                </c:pt>
              </c:numCache>
            </c:numRef>
          </c:val>
          <c:extLst>
            <c:ext xmlns:c16="http://schemas.microsoft.com/office/drawing/2014/chart" uri="{C3380CC4-5D6E-409C-BE32-E72D297353CC}">
              <c16:uniqueId val="{00000001-EDFD-43D7-856E-377AE8043FF4}"/>
            </c:ext>
          </c:extLst>
        </c:ser>
        <c:dLbls>
          <c:showLegendKey val="0"/>
          <c:showVal val="0"/>
          <c:showCatName val="0"/>
          <c:showSerName val="0"/>
          <c:showPercent val="0"/>
          <c:showBubbleSize val="0"/>
        </c:dLbls>
        <c:gapWidth val="219"/>
        <c:overlap val="-27"/>
        <c:axId val="655029760"/>
        <c:axId val="654450688"/>
      </c:barChart>
      <c:catAx>
        <c:axId val="65502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4450688"/>
        <c:crosses val="autoZero"/>
        <c:auto val="1"/>
        <c:lblAlgn val="ctr"/>
        <c:lblOffset val="100"/>
        <c:noMultiLvlLbl val="0"/>
      </c:catAx>
      <c:valAx>
        <c:axId val="654450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5029760"/>
        <c:crosses val="autoZero"/>
        <c:crossBetween val="between"/>
      </c:valAx>
      <c:spPr>
        <a:noFill/>
        <a:ln w="25400">
          <a:noFill/>
        </a:ln>
      </c:spPr>
    </c:plotArea>
    <c:legend>
      <c:legendPos val="b"/>
      <c:layout>
        <c:manualLayout>
          <c:xMode val="edge"/>
          <c:yMode val="edge"/>
          <c:x val="0.34973579505487296"/>
          <c:y val="0.89787917829918529"/>
          <c:w val="0.30052817264790221"/>
          <c:h val="9.07421576814045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accent3">
        <a:lumMod val="60000"/>
        <a:lumOff val="40000"/>
      </a:schemeClr>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200" dirty="0"/>
              <a:t>Процент учащихся, согласных с утверждением «На математике я узнаю много интересных вещей»</a:t>
            </a:r>
            <a:endParaRPr lang="en-US" sz="1200" dirty="0"/>
          </a:p>
        </c:rich>
      </c:tx>
      <c:layout>
        <c:manualLayout>
          <c:xMode val="edge"/>
          <c:yMode val="edge"/>
          <c:x val="0.1264722222222222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v>Grade 4</c:v>
          </c:tx>
          <c:spPr>
            <a:solidFill>
              <a:schemeClr val="accent1"/>
            </a:solidFill>
            <a:ln>
              <a:noFill/>
            </a:ln>
            <a:effectLst/>
          </c:spPr>
          <c:invertIfNegative val="0"/>
          <c:cat>
            <c:strRef>
              <c:f>'like math grade 4 and 8'!$B$23:$B$26</c:f>
              <c:strCache>
                <c:ptCount val="4"/>
                <c:pt idx="0">
                  <c:v>Agree a lot</c:v>
                </c:pt>
                <c:pt idx="1">
                  <c:v>Agree a little</c:v>
                </c:pt>
                <c:pt idx="2">
                  <c:v>Disagree a little</c:v>
                </c:pt>
                <c:pt idx="3">
                  <c:v>Disagree a lot</c:v>
                </c:pt>
              </c:strCache>
            </c:strRef>
          </c:cat>
          <c:val>
            <c:numRef>
              <c:f>'like math grade 4 and 8'!$C$15:$C$18</c:f>
              <c:numCache>
                <c:formatCode>0.00</c:formatCode>
                <c:ptCount val="4"/>
                <c:pt idx="0">
                  <c:v>76.423779406983229</c:v>
                </c:pt>
                <c:pt idx="1">
                  <c:v>18.892632473866193</c:v>
                </c:pt>
                <c:pt idx="2">
                  <c:v>3.0875493100731015</c:v>
                </c:pt>
                <c:pt idx="3">
                  <c:v>1.5960388090774813</c:v>
                </c:pt>
              </c:numCache>
            </c:numRef>
          </c:val>
          <c:extLst>
            <c:ext xmlns:c16="http://schemas.microsoft.com/office/drawing/2014/chart" uri="{C3380CC4-5D6E-409C-BE32-E72D297353CC}">
              <c16:uniqueId val="{00000000-1EBC-4A9F-B136-EE233F6381A1}"/>
            </c:ext>
          </c:extLst>
        </c:ser>
        <c:ser>
          <c:idx val="1"/>
          <c:order val="1"/>
          <c:tx>
            <c:v>Grade 8</c:v>
          </c:tx>
          <c:spPr>
            <a:solidFill>
              <a:schemeClr val="accent2"/>
            </a:solidFill>
            <a:ln>
              <a:noFill/>
            </a:ln>
            <a:effectLst/>
          </c:spPr>
          <c:invertIfNegative val="0"/>
          <c:cat>
            <c:strRef>
              <c:f>'like math grade 4 and 8'!$B$23:$B$26</c:f>
              <c:strCache>
                <c:ptCount val="4"/>
                <c:pt idx="0">
                  <c:v>Agree a lot</c:v>
                </c:pt>
                <c:pt idx="1">
                  <c:v>Agree a little</c:v>
                </c:pt>
                <c:pt idx="2">
                  <c:v>Disagree a little</c:v>
                </c:pt>
                <c:pt idx="3">
                  <c:v>Disagree a lot</c:v>
                </c:pt>
              </c:strCache>
            </c:strRef>
          </c:cat>
          <c:val>
            <c:numRef>
              <c:f>'like math grade 4 and 8'!$E$15:$E$18</c:f>
              <c:numCache>
                <c:formatCode>0.00</c:formatCode>
                <c:ptCount val="4"/>
                <c:pt idx="0">
                  <c:v>34.70935107377197</c:v>
                </c:pt>
                <c:pt idx="1">
                  <c:v>44.35660531332281</c:v>
                </c:pt>
                <c:pt idx="2">
                  <c:v>17.647336465686656</c:v>
                </c:pt>
                <c:pt idx="3">
                  <c:v>3.2867071472185545</c:v>
                </c:pt>
              </c:numCache>
            </c:numRef>
          </c:val>
          <c:extLst>
            <c:ext xmlns:c16="http://schemas.microsoft.com/office/drawing/2014/chart" uri="{C3380CC4-5D6E-409C-BE32-E72D297353CC}">
              <c16:uniqueId val="{00000001-1EBC-4A9F-B136-EE233F6381A1}"/>
            </c:ext>
          </c:extLst>
        </c:ser>
        <c:dLbls>
          <c:showLegendKey val="0"/>
          <c:showVal val="0"/>
          <c:showCatName val="0"/>
          <c:showSerName val="0"/>
          <c:showPercent val="0"/>
          <c:showBubbleSize val="0"/>
        </c:dLbls>
        <c:gapWidth val="219"/>
        <c:overlap val="-27"/>
        <c:axId val="655030272"/>
        <c:axId val="654454720"/>
      </c:barChart>
      <c:catAx>
        <c:axId val="65503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4454720"/>
        <c:crosses val="autoZero"/>
        <c:auto val="1"/>
        <c:lblAlgn val="ctr"/>
        <c:lblOffset val="100"/>
        <c:noMultiLvlLbl val="0"/>
      </c:catAx>
      <c:valAx>
        <c:axId val="654454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5030272"/>
        <c:crosses val="autoZero"/>
        <c:crossBetween val="between"/>
      </c:valAx>
      <c:spPr>
        <a:noFill/>
        <a:ln>
          <a:noFill/>
        </a:ln>
        <a:effectLst/>
      </c:spPr>
    </c:plotArea>
    <c:legend>
      <c:legendPos val="b"/>
      <c:layout>
        <c:manualLayout>
          <c:xMode val="edge"/>
          <c:yMode val="edge"/>
          <c:x val="0.36415885781557988"/>
          <c:y val="0.92112806406864933"/>
          <c:w val="0.27706824146981629"/>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accent3">
        <a:lumMod val="60000"/>
        <a:lumOff val="40000"/>
      </a:schemeClr>
    </a:solidFill>
    <a:ln>
      <a:noFill/>
    </a:ln>
    <a:effectLst/>
  </c:spPr>
  <c:txPr>
    <a:bodyPr/>
    <a:lstStyle/>
    <a:p>
      <a:pPr>
        <a:defRPr/>
      </a:pPr>
      <a:endParaRPr lang="ru-RU"/>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200" dirty="0"/>
              <a:t>Процент</a:t>
            </a:r>
            <a:r>
              <a:rPr lang="ru-RU" sz="1200" baseline="0" dirty="0"/>
              <a:t> учащихся, согласных с утверждением «Я всегда с нетерпением жду уроков математики»</a:t>
            </a:r>
            <a:endParaRPr lang="en-US" sz="1200" dirty="0"/>
          </a:p>
        </c:rich>
      </c:tx>
      <c:layout>
        <c:manualLayout>
          <c:xMode val="edge"/>
          <c:yMode val="edge"/>
          <c:x val="0.1247652679719492"/>
          <c:y val="2.88797772469725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v>Grade 4</c:v>
          </c:tx>
          <c:spPr>
            <a:solidFill>
              <a:schemeClr val="accent1"/>
            </a:solidFill>
            <a:ln>
              <a:noFill/>
            </a:ln>
            <a:effectLst/>
          </c:spPr>
          <c:invertIfNegative val="0"/>
          <c:cat>
            <c:strRef>
              <c:f>'like math grade 4 and 8'!$B$31:$B$34</c:f>
              <c:strCache>
                <c:ptCount val="4"/>
                <c:pt idx="0">
                  <c:v>Agree a lot</c:v>
                </c:pt>
                <c:pt idx="1">
                  <c:v>Agree a little</c:v>
                </c:pt>
                <c:pt idx="2">
                  <c:v>Disagree a little</c:v>
                </c:pt>
                <c:pt idx="3">
                  <c:v>Disagree a lot</c:v>
                </c:pt>
              </c:strCache>
            </c:strRef>
          </c:cat>
          <c:val>
            <c:numRef>
              <c:f>'like math grade 4 and 8'!$C$31:$C$34</c:f>
              <c:numCache>
                <c:formatCode>0.00</c:formatCode>
                <c:ptCount val="4"/>
                <c:pt idx="0">
                  <c:v>39.62914015663447</c:v>
                </c:pt>
                <c:pt idx="1">
                  <c:v>36.944427296081926</c:v>
                </c:pt>
                <c:pt idx="2">
                  <c:v>16.767863901981332</c:v>
                </c:pt>
                <c:pt idx="3">
                  <c:v>6.6585686453022594</c:v>
                </c:pt>
              </c:numCache>
            </c:numRef>
          </c:val>
          <c:extLst>
            <c:ext xmlns:c16="http://schemas.microsoft.com/office/drawing/2014/chart" uri="{C3380CC4-5D6E-409C-BE32-E72D297353CC}">
              <c16:uniqueId val="{00000000-16BC-4675-AF58-FB00057C40C1}"/>
            </c:ext>
          </c:extLst>
        </c:ser>
        <c:ser>
          <c:idx val="1"/>
          <c:order val="1"/>
          <c:tx>
            <c:v>Grade 8</c:v>
          </c:tx>
          <c:spPr>
            <a:solidFill>
              <a:schemeClr val="accent2"/>
            </a:solidFill>
            <a:ln>
              <a:noFill/>
            </a:ln>
            <a:effectLst/>
          </c:spPr>
          <c:invertIfNegative val="0"/>
          <c:cat>
            <c:strRef>
              <c:f>'like math grade 4 and 8'!$B$31:$B$34</c:f>
              <c:strCache>
                <c:ptCount val="4"/>
                <c:pt idx="0">
                  <c:v>Agree a lot</c:v>
                </c:pt>
                <c:pt idx="1">
                  <c:v>Agree a little</c:v>
                </c:pt>
                <c:pt idx="2">
                  <c:v>Disagree a little</c:v>
                </c:pt>
                <c:pt idx="3">
                  <c:v>Disagree a lot</c:v>
                </c:pt>
              </c:strCache>
            </c:strRef>
          </c:cat>
          <c:val>
            <c:numRef>
              <c:f>'like math grade 4 and 8'!$E$31:$E$34</c:f>
              <c:numCache>
                <c:formatCode>0.00</c:formatCode>
                <c:ptCount val="4"/>
                <c:pt idx="0">
                  <c:v>9.9147586737476168</c:v>
                </c:pt>
                <c:pt idx="1">
                  <c:v>32.101805307435079</c:v>
                </c:pt>
                <c:pt idx="2">
                  <c:v>43.071668302854441</c:v>
                </c:pt>
                <c:pt idx="3">
                  <c:v>14.911767715962885</c:v>
                </c:pt>
              </c:numCache>
            </c:numRef>
          </c:val>
          <c:extLst>
            <c:ext xmlns:c16="http://schemas.microsoft.com/office/drawing/2014/chart" uri="{C3380CC4-5D6E-409C-BE32-E72D297353CC}">
              <c16:uniqueId val="{00000001-16BC-4675-AF58-FB00057C40C1}"/>
            </c:ext>
          </c:extLst>
        </c:ser>
        <c:dLbls>
          <c:showLegendKey val="0"/>
          <c:showVal val="0"/>
          <c:showCatName val="0"/>
          <c:showSerName val="0"/>
          <c:showPercent val="0"/>
          <c:showBubbleSize val="0"/>
        </c:dLbls>
        <c:gapWidth val="219"/>
        <c:overlap val="-27"/>
        <c:axId val="656131072"/>
        <c:axId val="655108352"/>
      </c:barChart>
      <c:catAx>
        <c:axId val="65613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5108352"/>
        <c:crosses val="autoZero"/>
        <c:auto val="1"/>
        <c:lblAlgn val="ctr"/>
        <c:lblOffset val="100"/>
        <c:noMultiLvlLbl val="0"/>
      </c:catAx>
      <c:valAx>
        <c:axId val="655108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6131072"/>
        <c:crosses val="autoZero"/>
        <c:crossBetween val="between"/>
      </c:valAx>
      <c:spPr>
        <a:noFill/>
        <a:ln>
          <a:noFill/>
        </a:ln>
        <a:effectLst/>
      </c:spPr>
    </c:plotArea>
    <c:legend>
      <c:legendPos val="b"/>
      <c:layout>
        <c:manualLayout>
          <c:xMode val="edge"/>
          <c:yMode val="edge"/>
          <c:x val="0.37100127317657561"/>
          <c:y val="0.92516334970504466"/>
          <c:w val="0.268607231188359"/>
          <c:h val="7.03251722030885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accent3">
        <a:lumMod val="60000"/>
        <a:lumOff val="40000"/>
      </a:schemeClr>
    </a:solidFill>
    <a:ln>
      <a:noFill/>
    </a:ln>
    <a:effectLst/>
  </c:spPr>
  <c:txPr>
    <a:bodyPr/>
    <a:lstStyle/>
    <a:p>
      <a:pPr>
        <a:defRPr/>
      </a:pPr>
      <a:endParaRPr lang="ru-RU"/>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200" dirty="0"/>
              <a:t>Процент учащихся,</a:t>
            </a:r>
            <a:r>
              <a:rPr lang="ru-RU" sz="1200" baseline="0" dirty="0"/>
              <a:t> согласных с утверждением «Математика – один из моих любимых предметов»</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v>Grade 4</c:v>
          </c:tx>
          <c:spPr>
            <a:solidFill>
              <a:schemeClr val="accent1"/>
            </a:solidFill>
            <a:ln>
              <a:noFill/>
            </a:ln>
            <a:effectLst/>
          </c:spPr>
          <c:invertIfNegative val="0"/>
          <c:cat>
            <c:strRef>
              <c:f>'like math grade 4 and 8'!$B$35:$B$38</c:f>
              <c:strCache>
                <c:ptCount val="4"/>
                <c:pt idx="0">
                  <c:v>Agree a lot</c:v>
                </c:pt>
                <c:pt idx="1">
                  <c:v>Agree a little</c:v>
                </c:pt>
                <c:pt idx="2">
                  <c:v>Disagree a little</c:v>
                </c:pt>
                <c:pt idx="3">
                  <c:v>Disagree a lot</c:v>
                </c:pt>
              </c:strCache>
            </c:strRef>
          </c:cat>
          <c:val>
            <c:numRef>
              <c:f>'like math grade 4 and 8'!$C$35:$C$38</c:f>
              <c:numCache>
                <c:formatCode>0.00</c:formatCode>
                <c:ptCount val="4"/>
                <c:pt idx="0">
                  <c:v>51.009531299276965</c:v>
                </c:pt>
                <c:pt idx="1">
                  <c:v>24.870541877760534</c:v>
                </c:pt>
                <c:pt idx="2">
                  <c:v>15.411130952633853</c:v>
                </c:pt>
                <c:pt idx="3">
                  <c:v>8.7087958703286414</c:v>
                </c:pt>
              </c:numCache>
            </c:numRef>
          </c:val>
          <c:extLst>
            <c:ext xmlns:c16="http://schemas.microsoft.com/office/drawing/2014/chart" uri="{C3380CC4-5D6E-409C-BE32-E72D297353CC}">
              <c16:uniqueId val="{00000000-4D10-4F81-92B8-894FE203CCD8}"/>
            </c:ext>
          </c:extLst>
        </c:ser>
        <c:ser>
          <c:idx val="1"/>
          <c:order val="1"/>
          <c:tx>
            <c:v>Grade 8</c:v>
          </c:tx>
          <c:spPr>
            <a:solidFill>
              <a:schemeClr val="accent2"/>
            </a:solidFill>
            <a:ln>
              <a:noFill/>
            </a:ln>
            <a:effectLst/>
          </c:spPr>
          <c:invertIfNegative val="0"/>
          <c:cat>
            <c:strRef>
              <c:f>'like math grade 4 and 8'!$B$35:$B$38</c:f>
              <c:strCache>
                <c:ptCount val="4"/>
                <c:pt idx="0">
                  <c:v>Agree a lot</c:v>
                </c:pt>
                <c:pt idx="1">
                  <c:v>Agree a little</c:v>
                </c:pt>
                <c:pt idx="2">
                  <c:v>Disagree a little</c:v>
                </c:pt>
                <c:pt idx="3">
                  <c:v>Disagree a lot</c:v>
                </c:pt>
              </c:strCache>
            </c:strRef>
          </c:cat>
          <c:val>
            <c:numRef>
              <c:f>'like math grade 4 and 8'!$E$35:$E$38</c:f>
              <c:numCache>
                <c:formatCode>0.00</c:formatCode>
                <c:ptCount val="4"/>
                <c:pt idx="0">
                  <c:v>19.421645875599829</c:v>
                </c:pt>
                <c:pt idx="1">
                  <c:v>28.588327137131625</c:v>
                </c:pt>
                <c:pt idx="2">
                  <c:v>33.435552106058736</c:v>
                </c:pt>
                <c:pt idx="3">
                  <c:v>18.554474881209799</c:v>
                </c:pt>
              </c:numCache>
            </c:numRef>
          </c:val>
          <c:extLst>
            <c:ext xmlns:c16="http://schemas.microsoft.com/office/drawing/2014/chart" uri="{C3380CC4-5D6E-409C-BE32-E72D297353CC}">
              <c16:uniqueId val="{00000001-4D10-4F81-92B8-894FE203CCD8}"/>
            </c:ext>
          </c:extLst>
        </c:ser>
        <c:dLbls>
          <c:showLegendKey val="0"/>
          <c:showVal val="0"/>
          <c:showCatName val="0"/>
          <c:showSerName val="0"/>
          <c:showPercent val="0"/>
          <c:showBubbleSize val="0"/>
        </c:dLbls>
        <c:gapWidth val="219"/>
        <c:overlap val="-27"/>
        <c:axId val="656132096"/>
        <c:axId val="655113536"/>
      </c:barChart>
      <c:catAx>
        <c:axId val="65613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5113536"/>
        <c:crosses val="autoZero"/>
        <c:auto val="1"/>
        <c:lblAlgn val="ctr"/>
        <c:lblOffset val="100"/>
        <c:noMultiLvlLbl val="0"/>
      </c:catAx>
      <c:valAx>
        <c:axId val="655113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6132096"/>
        <c:crosses val="autoZero"/>
        <c:crossBetween val="between"/>
      </c:valAx>
      <c:spPr>
        <a:noFill/>
        <a:ln>
          <a:noFill/>
        </a:ln>
        <a:effectLst/>
      </c:spPr>
    </c:plotArea>
    <c:legend>
      <c:legendPos val="b"/>
      <c:layout>
        <c:manualLayout>
          <c:xMode val="edge"/>
          <c:yMode val="edge"/>
          <c:x val="0.36569638440582053"/>
          <c:y val="0.92967482779691146"/>
          <c:w val="0.268607231188359"/>
          <c:h val="7.03251722030885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accent3">
        <a:lumMod val="60000"/>
        <a:lumOff val="40000"/>
      </a:schemeClr>
    </a:solid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rawing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drawings/_rels/drawing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0.55874</cdr:x>
      <cdr:y>0.22388</cdr:y>
    </cdr:from>
    <cdr:to>
      <cdr:x>0.97981</cdr:x>
      <cdr:y>0.49254</cdr:y>
    </cdr:to>
    <cdr:sp macro="" textlink="">
      <cdr:nvSpPr>
        <cdr:cNvPr id="2" name="Rectangle 1"/>
        <cdr:cNvSpPr/>
      </cdr:nvSpPr>
      <cdr:spPr>
        <a:xfrm xmlns:a="http://schemas.openxmlformats.org/drawingml/2006/main">
          <a:off x="4968552" y="1080117"/>
          <a:ext cx="3744389" cy="1296147"/>
        </a:xfrm>
        <a:prstGeom xmlns:a="http://schemas.openxmlformats.org/drawingml/2006/main" prst="rect">
          <a:avLst/>
        </a:prstGeom>
        <a:gradFill xmlns:a="http://schemas.openxmlformats.org/drawingml/2006/main" flip="none" rotWithShape="1">
          <a:gsLst>
            <a:gs pos="10000">
              <a:srgbClr val="00B050">
                <a:alpha val="16000"/>
              </a:srgbClr>
            </a:gs>
            <a:gs pos="98000">
              <a:srgbClr val="92D050">
                <a:tint val="23500"/>
                <a:satMod val="160000"/>
              </a:srgbClr>
            </a:gs>
          </a:gsLst>
          <a:path path="circle">
            <a:fillToRect l="100000" b="100000"/>
          </a:path>
          <a:tileRect t="-100000" r="-100000"/>
        </a:gra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0.09717</cdr:x>
      <cdr:y>0.49254</cdr:y>
    </cdr:from>
    <cdr:to>
      <cdr:x>0.55824</cdr:x>
      <cdr:y>0.76119</cdr:y>
    </cdr:to>
    <cdr:sp macro="" textlink="">
      <cdr:nvSpPr>
        <cdr:cNvPr id="3" name="Rectangle 2"/>
        <cdr:cNvSpPr/>
      </cdr:nvSpPr>
      <cdr:spPr>
        <a:xfrm xmlns:a="http://schemas.openxmlformats.org/drawingml/2006/main">
          <a:off x="864096" y="2376265"/>
          <a:ext cx="4100016" cy="1296144"/>
        </a:xfrm>
        <a:prstGeom xmlns:a="http://schemas.openxmlformats.org/drawingml/2006/main" prst="rect">
          <a:avLst/>
        </a:prstGeom>
        <a:gradFill xmlns:a="http://schemas.openxmlformats.org/drawingml/2006/main" flip="none" rotWithShape="1">
          <a:gsLst>
            <a:gs pos="42000">
              <a:srgbClr val="FF0000">
                <a:alpha val="20000"/>
              </a:srgbClr>
            </a:gs>
            <a:gs pos="100000">
              <a:srgbClr val="92D050">
                <a:tint val="23500"/>
                <a:satMod val="160000"/>
              </a:srgbClr>
            </a:gs>
          </a:gsLst>
          <a:path path="circle">
            <a:fillToRect t="100000" r="100000"/>
          </a:path>
          <a:tileRect l="-100000" b="-100000"/>
        </a:gradFill>
        <a:ln xmlns:a="http://schemas.openxmlformats.org/drawingml/2006/main" w="3175"/>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0.76875</cdr:x>
      <cdr:y>0.71844</cdr:y>
    </cdr:from>
    <cdr:to>
      <cdr:x>0.97375</cdr:x>
      <cdr:y>0.91198</cdr:y>
    </cdr:to>
    <cdr:sp macro="" textlink="">
      <cdr:nvSpPr>
        <cdr:cNvPr id="5" name="Прямоугольник 4"/>
        <cdr:cNvSpPr/>
      </cdr:nvSpPr>
      <cdr:spPr>
        <a:xfrm xmlns:a="http://schemas.openxmlformats.org/drawingml/2006/main">
          <a:off x="3240360" y="1603726"/>
          <a:ext cx="864096" cy="432048"/>
        </a:xfrm>
        <a:prstGeom xmlns:a="http://schemas.openxmlformats.org/drawingml/2006/main" prst="rect">
          <a:avLst/>
        </a:prstGeom>
        <a:solidFill xmlns:a="http://schemas.openxmlformats.org/drawingml/2006/main">
          <a:schemeClr val="accent3">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800" dirty="0">
              <a:solidFill>
                <a:schemeClr val="tx1"/>
              </a:solidFill>
            </a:rPr>
            <a:t>Полностью не согласен</a:t>
          </a:r>
        </a:p>
      </cdr:txBody>
    </cdr:sp>
  </cdr:relSizeAnchor>
  <cdr:relSizeAnchor xmlns:cdr="http://schemas.openxmlformats.org/drawingml/2006/chartDrawing">
    <cdr:from>
      <cdr:x>0.3075</cdr:x>
      <cdr:y>0.72748</cdr:y>
    </cdr:from>
    <cdr:to>
      <cdr:x>0.52958</cdr:x>
      <cdr:y>0.88877</cdr:y>
    </cdr:to>
    <cdr:sp macro="" textlink="">
      <cdr:nvSpPr>
        <cdr:cNvPr id="3" name="Прямоугольник 2"/>
        <cdr:cNvSpPr/>
      </cdr:nvSpPr>
      <cdr:spPr>
        <a:xfrm xmlns:a="http://schemas.openxmlformats.org/drawingml/2006/main">
          <a:off x="1296144" y="1623926"/>
          <a:ext cx="936104" cy="360040"/>
        </a:xfrm>
        <a:prstGeom xmlns:a="http://schemas.openxmlformats.org/drawingml/2006/main" prst="rect">
          <a:avLst/>
        </a:prstGeom>
        <a:solidFill xmlns:a="http://schemas.openxmlformats.org/drawingml/2006/main">
          <a:schemeClr val="accent3">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800" dirty="0">
              <a:solidFill>
                <a:schemeClr val="tx1"/>
              </a:solidFill>
            </a:rPr>
            <a:t>Частично согласен</a:t>
          </a:r>
        </a:p>
      </cdr:txBody>
    </cdr:sp>
  </cdr:relSizeAnchor>
  <cdr:relSizeAnchor xmlns:cdr="http://schemas.openxmlformats.org/drawingml/2006/chartDrawing">
    <cdr:from>
      <cdr:x>0.52958</cdr:x>
      <cdr:y>0.72748</cdr:y>
    </cdr:from>
    <cdr:to>
      <cdr:x>0.75167</cdr:x>
      <cdr:y>0.88877</cdr:y>
    </cdr:to>
    <cdr:sp macro="" textlink="">
      <cdr:nvSpPr>
        <cdr:cNvPr id="4" name="Прямоугольник 3"/>
        <cdr:cNvSpPr/>
      </cdr:nvSpPr>
      <cdr:spPr>
        <a:xfrm xmlns:a="http://schemas.openxmlformats.org/drawingml/2006/main">
          <a:off x="2232248" y="1623926"/>
          <a:ext cx="936104" cy="360040"/>
        </a:xfrm>
        <a:prstGeom xmlns:a="http://schemas.openxmlformats.org/drawingml/2006/main" prst="rect">
          <a:avLst/>
        </a:prstGeom>
        <a:solidFill xmlns:a="http://schemas.openxmlformats.org/drawingml/2006/main">
          <a:schemeClr val="accent3">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800" dirty="0">
              <a:solidFill>
                <a:schemeClr val="tx1"/>
              </a:solidFill>
            </a:rPr>
            <a:t>Частично не  </a:t>
          </a:r>
        </a:p>
        <a:p xmlns:a="http://schemas.openxmlformats.org/drawingml/2006/main">
          <a:pPr algn="ctr"/>
          <a:r>
            <a:rPr lang="ru-RU" sz="800" dirty="0">
              <a:solidFill>
                <a:schemeClr val="tx1"/>
              </a:solidFill>
            </a:rPr>
            <a:t>согласен</a:t>
          </a:r>
        </a:p>
      </cdr:txBody>
    </cdr:sp>
  </cdr:relSizeAnchor>
  <cdr:relSizeAnchor xmlns:cdr="http://schemas.openxmlformats.org/drawingml/2006/chartDrawing">
    <cdr:from>
      <cdr:x>0.40208</cdr:x>
      <cdr:y>0.90323</cdr:y>
    </cdr:from>
    <cdr:to>
      <cdr:x>0.50458</cdr:x>
      <cdr:y>0.96774</cdr:y>
    </cdr:to>
    <cdr:sp macro="" textlink="">
      <cdr:nvSpPr>
        <cdr:cNvPr id="8" name="Прямоугольник 7"/>
        <cdr:cNvSpPr/>
      </cdr:nvSpPr>
      <cdr:spPr>
        <a:xfrm xmlns:a="http://schemas.openxmlformats.org/drawingml/2006/main">
          <a:off x="1694819" y="2016224"/>
          <a:ext cx="432048" cy="144016"/>
        </a:xfrm>
        <a:prstGeom xmlns:a="http://schemas.openxmlformats.org/drawingml/2006/main" prst="rect">
          <a:avLst/>
        </a:prstGeom>
        <a:solidFill xmlns:a="http://schemas.openxmlformats.org/drawingml/2006/main">
          <a:schemeClr val="accent3">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500" b="1" dirty="0">
              <a:solidFill>
                <a:schemeClr val="tx1"/>
              </a:solidFill>
            </a:rPr>
            <a:t>4 класс</a:t>
          </a:r>
        </a:p>
      </cdr:txBody>
    </cdr:sp>
  </cdr:relSizeAnchor>
  <cdr:relSizeAnchor xmlns:cdr="http://schemas.openxmlformats.org/drawingml/2006/chartDrawing">
    <cdr:from>
      <cdr:x>0.39292</cdr:x>
      <cdr:y>0.90323</cdr:y>
    </cdr:from>
    <cdr:to>
      <cdr:x>0.41</cdr:x>
      <cdr:y>0.95597</cdr:y>
    </cdr:to>
    <cdr:sp macro="" textlink="">
      <cdr:nvSpPr>
        <cdr:cNvPr id="10" name="Прямоугольник с одним скругленным углом 9"/>
        <cdr:cNvSpPr/>
      </cdr:nvSpPr>
      <cdr:spPr>
        <a:xfrm xmlns:a="http://schemas.openxmlformats.org/drawingml/2006/main">
          <a:off x="1656184" y="2016224"/>
          <a:ext cx="72008" cy="117727"/>
        </a:xfrm>
        <a:prstGeom xmlns:a="http://schemas.openxmlformats.org/drawingml/2006/main" prst="round1Rect">
          <a:avLst/>
        </a:prstGeom>
        <a:solidFill xmlns:a="http://schemas.openxmlformats.org/drawingml/2006/main">
          <a:schemeClr val="accent3">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0.54667</cdr:x>
      <cdr:y>0.90323</cdr:y>
    </cdr:from>
    <cdr:to>
      <cdr:x>0.64917</cdr:x>
      <cdr:y>0.96774</cdr:y>
    </cdr:to>
    <cdr:sp macro="" textlink="">
      <cdr:nvSpPr>
        <cdr:cNvPr id="12" name="Прямоугольник с одним скругленным углом 11"/>
        <cdr:cNvSpPr/>
      </cdr:nvSpPr>
      <cdr:spPr>
        <a:xfrm xmlns:a="http://schemas.openxmlformats.org/drawingml/2006/main">
          <a:off x="2304256" y="2016224"/>
          <a:ext cx="432048" cy="144016"/>
        </a:xfrm>
        <a:prstGeom xmlns:a="http://schemas.openxmlformats.org/drawingml/2006/main" prst="round1Rect">
          <a:avLst/>
        </a:prstGeom>
        <a:solidFill xmlns:a="http://schemas.openxmlformats.org/drawingml/2006/main">
          <a:schemeClr val="accent3">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500" b="1" dirty="0">
              <a:solidFill>
                <a:schemeClr val="tx1"/>
              </a:solidFill>
            </a:rPr>
            <a:t>8 класс</a:t>
          </a:r>
        </a:p>
      </cdr:txBody>
    </cdr:sp>
  </cdr:relSizeAnchor>
  <cdr:relSizeAnchor xmlns:cdr="http://schemas.openxmlformats.org/drawingml/2006/chartDrawing">
    <cdr:from>
      <cdr:x>0.52958</cdr:x>
      <cdr:y>0.90323</cdr:y>
    </cdr:from>
    <cdr:to>
      <cdr:x>0.55751</cdr:x>
      <cdr:y>0.96774</cdr:y>
    </cdr:to>
    <cdr:sp macro="" textlink="">
      <cdr:nvSpPr>
        <cdr:cNvPr id="15" name="Прямоугольник с одним скругленным углом 14"/>
        <cdr:cNvSpPr/>
      </cdr:nvSpPr>
      <cdr:spPr>
        <a:xfrm xmlns:a="http://schemas.openxmlformats.org/drawingml/2006/main">
          <a:off x="2232248" y="2016224"/>
          <a:ext cx="117727" cy="144016"/>
        </a:xfrm>
        <a:prstGeom xmlns:a="http://schemas.openxmlformats.org/drawingml/2006/main" prst="round1Rect">
          <a:avLst/>
        </a:prstGeom>
        <a:solidFill xmlns:a="http://schemas.openxmlformats.org/drawingml/2006/main">
          <a:schemeClr val="accent3">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0.1025</cdr:x>
      <cdr:y>0.71984</cdr:y>
    </cdr:from>
    <cdr:to>
      <cdr:x>0.3075</cdr:x>
      <cdr:y>0.91339</cdr:y>
    </cdr:to>
    <cdr:sp macro="" textlink="">
      <cdr:nvSpPr>
        <cdr:cNvPr id="2" name="Прямоугольник 1"/>
        <cdr:cNvSpPr/>
      </cdr:nvSpPr>
      <cdr:spPr>
        <a:xfrm xmlns:a="http://schemas.openxmlformats.org/drawingml/2006/main">
          <a:off x="432048" y="1606869"/>
          <a:ext cx="864096" cy="432048"/>
        </a:xfrm>
        <a:prstGeom xmlns:a="http://schemas.openxmlformats.org/drawingml/2006/main" prst="rect">
          <a:avLst/>
        </a:prstGeom>
        <a:solidFill xmlns:a="http://schemas.openxmlformats.org/drawingml/2006/main">
          <a:schemeClr val="accent3">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800" dirty="0">
              <a:solidFill>
                <a:schemeClr val="tx1"/>
              </a:solidFill>
            </a:rPr>
            <a:t>Полностью согласен</a:t>
          </a:r>
        </a:p>
      </cdr:txBody>
    </cdr:sp>
  </cdr:relSizeAnchor>
</c:userShapes>
</file>

<file path=ppt/drawings/drawing3.xml><?xml version="1.0" encoding="utf-8"?>
<c:userShapes xmlns:c="http://schemas.openxmlformats.org/drawingml/2006/chart">
  <cdr:relSizeAnchor xmlns:cdr="http://schemas.openxmlformats.org/drawingml/2006/chartDrawing">
    <cdr:from>
      <cdr:x>0.09161</cdr:x>
      <cdr:y>0.82423</cdr:y>
    </cdr:from>
    <cdr:to>
      <cdr:x>0.27963</cdr:x>
      <cdr:y>0.98202</cdr:y>
    </cdr:to>
    <cdr:pic>
      <cdr:nvPicPr>
        <cdr:cNvPr id="2" name="chart">
          <a:extLst xmlns:a="http://schemas.openxmlformats.org/drawingml/2006/main">
            <a:ext uri="{FF2B5EF4-FFF2-40B4-BE49-F238E27FC236}">
              <a16:creationId xmlns:a16="http://schemas.microsoft.com/office/drawing/2014/main" id="{2FC37A7D-2D08-4ADC-AFA6-1A1D55A2205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32048" y="2363618"/>
          <a:ext cx="886689" cy="452495"/>
        </a:xfrm>
        <a:prstGeom xmlns:a="http://schemas.openxmlformats.org/drawingml/2006/main" prst="rect">
          <a:avLst/>
        </a:prstGeom>
      </cdr:spPr>
    </cdr:pic>
  </cdr:relSizeAnchor>
  <cdr:relSizeAnchor xmlns:cdr="http://schemas.openxmlformats.org/drawingml/2006/chartDrawing">
    <cdr:from>
      <cdr:x>0.30538</cdr:x>
      <cdr:y>0.82423</cdr:y>
    </cdr:from>
    <cdr:to>
      <cdr:x>0.51073</cdr:x>
      <cdr:y>0.94978</cdr:y>
    </cdr:to>
    <cdr:pic>
      <cdr:nvPicPr>
        <cdr:cNvPr id="3" name="chart">
          <a:extLst xmlns:a="http://schemas.openxmlformats.org/drawingml/2006/main">
            <a:ext uri="{FF2B5EF4-FFF2-40B4-BE49-F238E27FC236}">
              <a16:creationId xmlns:a16="http://schemas.microsoft.com/office/drawing/2014/main" id="{3C338352-A41D-43C3-A814-BA79EBA6E94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440160" y="2363619"/>
          <a:ext cx="968439" cy="360039"/>
        </a:xfrm>
        <a:prstGeom xmlns:a="http://schemas.openxmlformats.org/drawingml/2006/main" prst="rect">
          <a:avLst/>
        </a:prstGeom>
      </cdr:spPr>
    </cdr:pic>
  </cdr:relSizeAnchor>
  <cdr:relSizeAnchor xmlns:cdr="http://schemas.openxmlformats.org/drawingml/2006/chartDrawing">
    <cdr:from>
      <cdr:x>0.53441</cdr:x>
      <cdr:y>0.82423</cdr:y>
    </cdr:from>
    <cdr:to>
      <cdr:x>0.73843</cdr:x>
      <cdr:y>0.95535</cdr:y>
    </cdr:to>
    <cdr:pic>
      <cdr:nvPicPr>
        <cdr:cNvPr id="4" name="chart">
          <a:extLst xmlns:a="http://schemas.openxmlformats.org/drawingml/2006/main">
            <a:ext uri="{FF2B5EF4-FFF2-40B4-BE49-F238E27FC236}">
              <a16:creationId xmlns:a16="http://schemas.microsoft.com/office/drawing/2014/main" id="{3A34A45E-2897-4D5F-8B3E-324226FFB30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2520280" y="2363618"/>
          <a:ext cx="962151" cy="376017"/>
        </a:xfrm>
        <a:prstGeom xmlns:a="http://schemas.openxmlformats.org/drawingml/2006/main" prst="rect">
          <a:avLst/>
        </a:prstGeom>
      </cdr:spPr>
    </cdr:pic>
  </cdr:relSizeAnchor>
  <cdr:relSizeAnchor xmlns:cdr="http://schemas.openxmlformats.org/drawingml/2006/chartDrawing">
    <cdr:from>
      <cdr:x>0.77871</cdr:x>
      <cdr:y>0.82423</cdr:y>
    </cdr:from>
    <cdr:to>
      <cdr:x>0.96806</cdr:x>
      <cdr:y>0.98202</cdr:y>
    </cdr:to>
    <cdr:pic>
      <cdr:nvPicPr>
        <cdr:cNvPr id="5" name="chart">
          <a:extLst xmlns:a="http://schemas.openxmlformats.org/drawingml/2006/main">
            <a:ext uri="{FF2B5EF4-FFF2-40B4-BE49-F238E27FC236}">
              <a16:creationId xmlns:a16="http://schemas.microsoft.com/office/drawing/2014/main" id="{998F4D37-1648-4C09-BF32-AEC2A94B7C8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3672408" y="2363618"/>
          <a:ext cx="892976" cy="452495"/>
        </a:xfrm>
        <a:prstGeom xmlns:a="http://schemas.openxmlformats.org/drawingml/2006/main" prst="rect">
          <a:avLst/>
        </a:prstGeom>
      </cdr:spPr>
    </cdr:pic>
  </cdr:relSizeAnchor>
  <cdr:relSizeAnchor xmlns:cdr="http://schemas.openxmlformats.org/drawingml/2006/chartDrawing">
    <cdr:from>
      <cdr:x>0.41226</cdr:x>
      <cdr:y>0.92467</cdr:y>
    </cdr:from>
    <cdr:to>
      <cdr:x>0.50404</cdr:x>
      <cdr:y>0.97569</cdr:y>
    </cdr:to>
    <cdr:pic>
      <cdr:nvPicPr>
        <cdr:cNvPr id="6" name="chart">
          <a:extLst xmlns:a="http://schemas.openxmlformats.org/drawingml/2006/main">
            <a:ext uri="{FF2B5EF4-FFF2-40B4-BE49-F238E27FC236}">
              <a16:creationId xmlns:a16="http://schemas.microsoft.com/office/drawing/2014/main" id="{14985DE0-7AD6-4279-B5D6-25C60DF98FE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1944216" y="2651650"/>
          <a:ext cx="432854" cy="146317"/>
        </a:xfrm>
        <a:prstGeom xmlns:a="http://schemas.openxmlformats.org/drawingml/2006/main" prst="rect">
          <a:avLst/>
        </a:prstGeom>
      </cdr:spPr>
    </cdr:pic>
  </cdr:relSizeAnchor>
  <cdr:relSizeAnchor xmlns:cdr="http://schemas.openxmlformats.org/drawingml/2006/chartDrawing">
    <cdr:from>
      <cdr:x>0.53441</cdr:x>
      <cdr:y>0.92467</cdr:y>
    </cdr:from>
    <cdr:to>
      <cdr:x>0.62602</cdr:x>
      <cdr:y>0.9756</cdr:y>
    </cdr:to>
    <cdr:pic>
      <cdr:nvPicPr>
        <cdr:cNvPr id="7" name="chart">
          <a:extLst xmlns:a="http://schemas.openxmlformats.org/drawingml/2006/main">
            <a:ext uri="{FF2B5EF4-FFF2-40B4-BE49-F238E27FC236}">
              <a16:creationId xmlns:a16="http://schemas.microsoft.com/office/drawing/2014/main" id="{EAB9876E-3E73-4131-AF59-86B6D1F23A1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2520280" y="2651650"/>
          <a:ext cx="432048" cy="146045"/>
        </a:xfrm>
        <a:prstGeom xmlns:a="http://schemas.openxmlformats.org/drawingml/2006/main" prst="rect">
          <a:avLst/>
        </a:prstGeom>
      </cdr:spPr>
    </cdr:pic>
  </cdr:relSizeAnchor>
  <cdr:relSizeAnchor xmlns:cdr="http://schemas.openxmlformats.org/drawingml/2006/chartDrawing">
    <cdr:from>
      <cdr:x>0</cdr:x>
      <cdr:y>0</cdr:y>
    </cdr:from>
    <cdr:to>
      <cdr:x>0.01422</cdr:x>
      <cdr:y>0.04039</cdr:y>
    </cdr:to>
    <cdr:pic>
      <cdr:nvPicPr>
        <cdr:cNvPr id="8" name="chart">
          <a:extLst xmlns:a="http://schemas.openxmlformats.org/drawingml/2006/main">
            <a:ext uri="{FF2B5EF4-FFF2-40B4-BE49-F238E27FC236}">
              <a16:creationId xmlns:a16="http://schemas.microsoft.com/office/drawing/2014/main" id="{E6C98B63-ABCB-43FF-9DC5-373D4B20E1B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0" y="0"/>
          <a:ext cx="67062" cy="115834"/>
        </a:xfrm>
        <a:prstGeom xmlns:a="http://schemas.openxmlformats.org/drawingml/2006/main" prst="rect">
          <a:avLst/>
        </a:prstGeom>
      </cdr:spPr>
    </cdr:pic>
  </cdr:relSizeAnchor>
  <cdr:relSizeAnchor xmlns:cdr="http://schemas.openxmlformats.org/drawingml/2006/chartDrawing">
    <cdr:from>
      <cdr:x>0.4088</cdr:x>
      <cdr:y>0.92467</cdr:y>
    </cdr:from>
    <cdr:to>
      <cdr:x>0.42648</cdr:x>
      <cdr:y>0.97489</cdr:y>
    </cdr:to>
    <cdr:pic>
      <cdr:nvPicPr>
        <cdr:cNvPr id="9" name="chart">
          <a:extLst xmlns:a="http://schemas.openxmlformats.org/drawingml/2006/main">
            <a:ext uri="{FF2B5EF4-FFF2-40B4-BE49-F238E27FC236}">
              <a16:creationId xmlns:a16="http://schemas.microsoft.com/office/drawing/2014/main" id="{B8124EBB-E132-4C25-9322-BF2481B6113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1927900" y="2651650"/>
          <a:ext cx="83378" cy="144016"/>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0.53549</cdr:x>
      <cdr:y>0.81374</cdr:y>
    </cdr:from>
    <cdr:to>
      <cdr:x>0.73951</cdr:x>
      <cdr:y>0.94486</cdr:y>
    </cdr:to>
    <cdr:pic>
      <cdr:nvPicPr>
        <cdr:cNvPr id="2" name="chart">
          <a:extLst xmlns:a="http://schemas.openxmlformats.org/drawingml/2006/main">
            <a:ext uri="{FF2B5EF4-FFF2-40B4-BE49-F238E27FC236}">
              <a16:creationId xmlns:a16="http://schemas.microsoft.com/office/drawing/2014/main" id="{035ABC32-B049-4F81-8485-70BCF387C57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448272" y="2232248"/>
          <a:ext cx="932769" cy="359695"/>
        </a:xfrm>
        <a:prstGeom xmlns:a="http://schemas.openxmlformats.org/drawingml/2006/main" prst="rect">
          <a:avLst/>
        </a:prstGeom>
      </cdr:spPr>
    </cdr:pic>
  </cdr:relSizeAnchor>
  <cdr:relSizeAnchor xmlns:cdr="http://schemas.openxmlformats.org/drawingml/2006/chartDrawing">
    <cdr:from>
      <cdr:x>0.76344</cdr:x>
      <cdr:y>0.825</cdr:y>
    </cdr:from>
    <cdr:to>
      <cdr:x>0.95279</cdr:x>
      <cdr:y>0.98279</cdr:y>
    </cdr:to>
    <cdr:pic>
      <cdr:nvPicPr>
        <cdr:cNvPr id="3" name="chart">
          <a:extLst xmlns:a="http://schemas.openxmlformats.org/drawingml/2006/main">
            <a:ext uri="{FF2B5EF4-FFF2-40B4-BE49-F238E27FC236}">
              <a16:creationId xmlns:a16="http://schemas.microsoft.com/office/drawing/2014/main" id="{F73305DD-3AED-4DDF-9E05-9EEE1A71BD2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600400" y="2376264"/>
          <a:ext cx="892976" cy="454490"/>
        </a:xfrm>
        <a:prstGeom xmlns:a="http://schemas.openxmlformats.org/drawingml/2006/main" prst="rect">
          <a:avLst/>
        </a:prstGeom>
      </cdr:spPr>
    </cdr:pic>
  </cdr:relSizeAnchor>
  <cdr:relSizeAnchor xmlns:cdr="http://schemas.openxmlformats.org/drawingml/2006/chartDrawing">
    <cdr:from>
      <cdr:x>0.41226</cdr:x>
      <cdr:y>0.925</cdr:y>
    </cdr:from>
    <cdr:to>
      <cdr:x>0.50693</cdr:x>
      <cdr:y>0.97834</cdr:y>
    </cdr:to>
    <cdr:pic>
      <cdr:nvPicPr>
        <cdr:cNvPr id="4" name="chart">
          <a:extLst xmlns:a="http://schemas.openxmlformats.org/drawingml/2006/main">
            <a:ext uri="{FF2B5EF4-FFF2-40B4-BE49-F238E27FC236}">
              <a16:creationId xmlns:a16="http://schemas.microsoft.com/office/drawing/2014/main" id="{7B014421-F656-4F7A-8E8C-23A0176810F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944216" y="2664296"/>
          <a:ext cx="446489" cy="153631"/>
        </a:xfrm>
        <a:prstGeom xmlns:a="http://schemas.openxmlformats.org/drawingml/2006/main" prst="rect">
          <a:avLst/>
        </a:prstGeom>
      </cdr:spPr>
    </cdr:pic>
  </cdr:relSizeAnchor>
  <cdr:relSizeAnchor xmlns:cdr="http://schemas.openxmlformats.org/drawingml/2006/chartDrawing">
    <cdr:from>
      <cdr:x>0.53441</cdr:x>
      <cdr:y>0.925</cdr:y>
    </cdr:from>
    <cdr:to>
      <cdr:x>0.62908</cdr:x>
      <cdr:y>0.97834</cdr:y>
    </cdr:to>
    <cdr:pic>
      <cdr:nvPicPr>
        <cdr:cNvPr id="5" name="chart">
          <a:extLst xmlns:a="http://schemas.openxmlformats.org/drawingml/2006/main">
            <a:ext uri="{FF2B5EF4-FFF2-40B4-BE49-F238E27FC236}">
              <a16:creationId xmlns:a16="http://schemas.microsoft.com/office/drawing/2014/main" id="{72EB007F-35A6-47D5-8CD2-D6108F04713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520280" y="2664296"/>
          <a:ext cx="446489" cy="153631"/>
        </a:xfrm>
        <a:prstGeom xmlns:a="http://schemas.openxmlformats.org/drawingml/2006/main" prst="rect">
          <a:avLst/>
        </a:prstGeom>
      </cdr:spPr>
    </cdr:pic>
  </cdr:relSizeAnchor>
  <cdr:relSizeAnchor xmlns:cdr="http://schemas.openxmlformats.org/drawingml/2006/chartDrawing">
    <cdr:from>
      <cdr:x>0.30538</cdr:x>
      <cdr:y>0.825</cdr:y>
    </cdr:from>
    <cdr:to>
      <cdr:x>0.50963</cdr:x>
      <cdr:y>0.95</cdr:y>
    </cdr:to>
    <cdr:pic>
      <cdr:nvPicPr>
        <cdr:cNvPr id="6" name="chart">
          <a:extLst xmlns:a="http://schemas.openxmlformats.org/drawingml/2006/main">
            <a:ext uri="{FF2B5EF4-FFF2-40B4-BE49-F238E27FC236}">
              <a16:creationId xmlns:a16="http://schemas.microsoft.com/office/drawing/2014/main" id="{C18D890D-C111-4A47-9C54-50A824572E9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1440160" y="2376264"/>
          <a:ext cx="963251" cy="360040"/>
        </a:xfrm>
        <a:prstGeom xmlns:a="http://schemas.openxmlformats.org/drawingml/2006/main" prst="rect">
          <a:avLst/>
        </a:prstGeom>
      </cdr:spPr>
    </cdr:pic>
  </cdr:relSizeAnchor>
  <cdr:relSizeAnchor xmlns:cdr="http://schemas.openxmlformats.org/drawingml/2006/chartDrawing">
    <cdr:from>
      <cdr:x>0.09504</cdr:x>
      <cdr:y>0.825</cdr:y>
    </cdr:from>
    <cdr:to>
      <cdr:x>0.28378</cdr:x>
      <cdr:y>0.98163</cdr:y>
    </cdr:to>
    <cdr:pic>
      <cdr:nvPicPr>
        <cdr:cNvPr id="7" name="chart">
          <a:extLst xmlns:a="http://schemas.openxmlformats.org/drawingml/2006/main">
            <a:ext uri="{FF2B5EF4-FFF2-40B4-BE49-F238E27FC236}">
              <a16:creationId xmlns:a16="http://schemas.microsoft.com/office/drawing/2014/main" id="{8BE31CEF-1A76-4285-9646-F6F86764D3E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448212" y="2376264"/>
          <a:ext cx="890093" cy="451143"/>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0.54141</cdr:x>
      <cdr:y>0.83333</cdr:y>
    </cdr:from>
    <cdr:to>
      <cdr:x>0.74543</cdr:x>
      <cdr:y>0.96446</cdr:y>
    </cdr:to>
    <cdr:pic>
      <cdr:nvPicPr>
        <cdr:cNvPr id="2" name="chart">
          <a:extLst xmlns:a="http://schemas.openxmlformats.org/drawingml/2006/main">
            <a:ext uri="{FF2B5EF4-FFF2-40B4-BE49-F238E27FC236}">
              <a16:creationId xmlns:a16="http://schemas.microsoft.com/office/drawing/2014/main" id="{D851AEF7-BFAA-419D-BBAB-85232ED191B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92288" y="2520280"/>
          <a:ext cx="976842" cy="396558"/>
        </a:xfrm>
        <a:prstGeom xmlns:a="http://schemas.openxmlformats.org/drawingml/2006/main" prst="rect">
          <a:avLst/>
        </a:prstGeom>
      </cdr:spPr>
    </cdr:pic>
  </cdr:relSizeAnchor>
  <cdr:relSizeAnchor xmlns:cdr="http://schemas.openxmlformats.org/drawingml/2006/chartDrawing">
    <cdr:from>
      <cdr:x>0.767</cdr:x>
      <cdr:y>0.83333</cdr:y>
    </cdr:from>
    <cdr:to>
      <cdr:x>0.95635</cdr:x>
      <cdr:y>0.99112</cdr:y>
    </cdr:to>
    <cdr:pic>
      <cdr:nvPicPr>
        <cdr:cNvPr id="3" name="chart">
          <a:extLst xmlns:a="http://schemas.openxmlformats.org/drawingml/2006/main">
            <a:ext uri="{FF2B5EF4-FFF2-40B4-BE49-F238E27FC236}">
              <a16:creationId xmlns:a16="http://schemas.microsoft.com/office/drawing/2014/main" id="{B3936D5A-5178-4939-B092-D3E02A31589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672408" y="2520280"/>
          <a:ext cx="906611" cy="477214"/>
        </a:xfrm>
        <a:prstGeom xmlns:a="http://schemas.openxmlformats.org/drawingml/2006/main" prst="rect">
          <a:avLst/>
        </a:prstGeom>
      </cdr:spPr>
    </cdr:pic>
  </cdr:relSizeAnchor>
  <cdr:relSizeAnchor xmlns:cdr="http://schemas.openxmlformats.org/drawingml/2006/chartDrawing">
    <cdr:from>
      <cdr:x>0.4211</cdr:x>
      <cdr:y>0.94666</cdr:y>
    </cdr:from>
    <cdr:to>
      <cdr:x>0.51577</cdr:x>
      <cdr:y>1</cdr:y>
    </cdr:to>
    <cdr:pic>
      <cdr:nvPicPr>
        <cdr:cNvPr id="4" name="chart">
          <a:extLst xmlns:a="http://schemas.openxmlformats.org/drawingml/2006/main">
            <a:ext uri="{FF2B5EF4-FFF2-40B4-BE49-F238E27FC236}">
              <a16:creationId xmlns:a16="http://schemas.microsoft.com/office/drawing/2014/main" id="{896E0CBA-846F-408B-99D1-14073293CBE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2016224" y="2863024"/>
          <a:ext cx="453306" cy="161312"/>
        </a:xfrm>
        <a:prstGeom xmlns:a="http://schemas.openxmlformats.org/drawingml/2006/main" prst="rect">
          <a:avLst/>
        </a:prstGeom>
      </cdr:spPr>
    </cdr:pic>
  </cdr:relSizeAnchor>
  <cdr:relSizeAnchor xmlns:cdr="http://schemas.openxmlformats.org/drawingml/2006/chartDrawing">
    <cdr:from>
      <cdr:x>0.52637</cdr:x>
      <cdr:y>0.94069</cdr:y>
    </cdr:from>
    <cdr:to>
      <cdr:x>0.63165</cdr:x>
      <cdr:y>1</cdr:y>
    </cdr:to>
    <cdr:pic>
      <cdr:nvPicPr>
        <cdr:cNvPr id="5" name="chart">
          <a:extLst xmlns:a="http://schemas.openxmlformats.org/drawingml/2006/main">
            <a:ext uri="{FF2B5EF4-FFF2-40B4-BE49-F238E27FC236}">
              <a16:creationId xmlns:a16="http://schemas.microsoft.com/office/drawing/2014/main" id="{7893BA3A-5076-4FB5-8792-408A7096598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520281" y="2844964"/>
          <a:ext cx="504056" cy="179372"/>
        </a:xfrm>
        <a:prstGeom xmlns:a="http://schemas.openxmlformats.org/drawingml/2006/main" prst="rect">
          <a:avLst/>
        </a:prstGeom>
      </cdr:spPr>
    </cdr:pic>
  </cdr:relSizeAnchor>
  <cdr:relSizeAnchor xmlns:cdr="http://schemas.openxmlformats.org/drawingml/2006/chartDrawing">
    <cdr:from>
      <cdr:x>0.30538</cdr:x>
      <cdr:y>0.825</cdr:y>
    </cdr:from>
    <cdr:to>
      <cdr:x>0.50963</cdr:x>
      <cdr:y>0.95411</cdr:y>
    </cdr:to>
    <cdr:pic>
      <cdr:nvPicPr>
        <cdr:cNvPr id="6" name="chart">
          <a:extLst xmlns:a="http://schemas.openxmlformats.org/drawingml/2006/main">
            <a:ext uri="{FF2B5EF4-FFF2-40B4-BE49-F238E27FC236}">
              <a16:creationId xmlns:a16="http://schemas.microsoft.com/office/drawing/2014/main" id="{8D7D75D9-F645-4557-9BE3-38F53153BD3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1440160" y="2376264"/>
          <a:ext cx="963251" cy="371888"/>
        </a:xfrm>
        <a:prstGeom xmlns:a="http://schemas.openxmlformats.org/drawingml/2006/main" prst="rect">
          <a:avLst/>
        </a:prstGeom>
      </cdr:spPr>
    </cdr:pic>
  </cdr:relSizeAnchor>
  <cdr:relSizeAnchor xmlns:cdr="http://schemas.openxmlformats.org/drawingml/2006/chartDrawing">
    <cdr:from>
      <cdr:x>0.07634</cdr:x>
      <cdr:y>0.825</cdr:y>
    </cdr:from>
    <cdr:to>
      <cdr:x>0.26508</cdr:x>
      <cdr:y>0.98163</cdr:y>
    </cdr:to>
    <cdr:pic>
      <cdr:nvPicPr>
        <cdr:cNvPr id="7" name="chart">
          <a:extLst xmlns:a="http://schemas.openxmlformats.org/drawingml/2006/main">
            <a:ext uri="{FF2B5EF4-FFF2-40B4-BE49-F238E27FC236}">
              <a16:creationId xmlns:a16="http://schemas.microsoft.com/office/drawing/2014/main" id="{DA73D9C7-6584-4A4A-A401-105CC38A12C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60040" y="2376264"/>
          <a:ext cx="890093" cy="451143"/>
        </a:xfrm>
        <a:prstGeom xmlns:a="http://schemas.openxmlformats.org/drawingml/2006/main" prst="rect">
          <a:avLst/>
        </a:prstGeom>
      </cdr:spPr>
    </cdr:pic>
  </cdr:relSizeAnchor>
  <cdr:relSizeAnchor xmlns:cdr="http://schemas.openxmlformats.org/drawingml/2006/chartDrawing">
    <cdr:from>
      <cdr:x>0.40364</cdr:x>
      <cdr:y>0.925</cdr:y>
    </cdr:from>
    <cdr:to>
      <cdr:x>0.43036</cdr:x>
      <cdr:y>1</cdr:y>
    </cdr:to>
    <cdr:pic>
      <cdr:nvPicPr>
        <cdr:cNvPr id="8" name="chart">
          <a:extLst xmlns:a="http://schemas.openxmlformats.org/drawingml/2006/main">
            <a:ext uri="{FF2B5EF4-FFF2-40B4-BE49-F238E27FC236}">
              <a16:creationId xmlns:a16="http://schemas.microsoft.com/office/drawing/2014/main" id="{6FEE66B8-45B0-4235-8C40-9535FE7F4A4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1903554" y="2664296"/>
          <a:ext cx="126013" cy="21602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CA55C-573D-4A72-9AC3-CD60AC86922F}" type="datetimeFigureOut">
              <a:rPr lang="de-DE" smtClean="0"/>
              <a:t>28.08.2019</a:t>
            </a:fld>
            <a:endParaRPr lang="de-D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9AA0A-A794-4AD3-BBAC-D1819D9BC0C6}" type="slidenum">
              <a:rPr lang="de-DE" smtClean="0"/>
              <a:t>‹#›</a:t>
            </a:fld>
            <a:endParaRPr lang="de-DE"/>
          </a:p>
        </p:txBody>
      </p:sp>
    </p:spTree>
    <p:extLst>
      <p:ext uri="{BB962C8B-B14F-4D97-AF65-F5344CB8AC3E}">
        <p14:creationId xmlns:p14="http://schemas.microsoft.com/office/powerpoint/2010/main" val="337377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added of international large-scale</a:t>
            </a:r>
            <a:r>
              <a:rPr lang="en-US" baseline="0" dirty="0"/>
              <a:t> student assessments in contrast with purely national assessments</a:t>
            </a:r>
            <a:endParaRPr lang="en-US" dirty="0"/>
          </a:p>
        </p:txBody>
      </p:sp>
      <p:sp>
        <p:nvSpPr>
          <p:cNvPr id="4" name="Slide Number Placeholder 3"/>
          <p:cNvSpPr>
            <a:spLocks noGrp="1"/>
          </p:cNvSpPr>
          <p:nvPr>
            <p:ph type="sldNum" sz="quarter" idx="10"/>
          </p:nvPr>
        </p:nvSpPr>
        <p:spPr/>
        <p:txBody>
          <a:bodyPr/>
          <a:lstStyle/>
          <a:p>
            <a:fld id="{CA49AA0A-A794-4AD3-BBAC-D1819D9BC0C6}" type="slidenum">
              <a:rPr lang="de-DE" smtClean="0"/>
              <a:t>4</a:t>
            </a:fld>
            <a:endParaRPr lang="de-DE" dirty="0"/>
          </a:p>
        </p:txBody>
      </p:sp>
    </p:spTree>
    <p:extLst>
      <p:ext uri="{BB962C8B-B14F-4D97-AF65-F5344CB8AC3E}">
        <p14:creationId xmlns:p14="http://schemas.microsoft.com/office/powerpoint/2010/main" val="546281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9AA0A-A794-4AD3-BBAC-D1819D9BC0C6}" type="slidenum">
              <a:rPr lang="de-DE" smtClean="0"/>
              <a:t>20</a:t>
            </a:fld>
            <a:endParaRPr lang="de-DE"/>
          </a:p>
        </p:txBody>
      </p:sp>
    </p:spTree>
    <p:extLst>
      <p:ext uri="{BB962C8B-B14F-4D97-AF65-F5344CB8AC3E}">
        <p14:creationId xmlns:p14="http://schemas.microsoft.com/office/powerpoint/2010/main" val="261262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9AA0A-A794-4AD3-BBAC-D1819D9BC0C6}" type="slidenum">
              <a:rPr lang="de-DE" smtClean="0"/>
              <a:t>21</a:t>
            </a:fld>
            <a:endParaRPr lang="de-DE"/>
          </a:p>
        </p:txBody>
      </p:sp>
    </p:spTree>
    <p:extLst>
      <p:ext uri="{BB962C8B-B14F-4D97-AF65-F5344CB8AC3E}">
        <p14:creationId xmlns:p14="http://schemas.microsoft.com/office/powerpoint/2010/main" val="162368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 these skills have the potential to influence learners’ thinking more generally. </a:t>
            </a:r>
          </a:p>
          <a:p>
            <a:r>
              <a:rPr lang="en-US" sz="1200" b="0" i="0" u="none" strike="noStrike" kern="1200" baseline="0" dirty="0">
                <a:solidFill>
                  <a:schemeClr val="tx1"/>
                </a:solidFill>
                <a:latin typeface="+mn-lt"/>
                <a:ea typeface="+mn-ea"/>
                <a:cs typeface="+mn-cs"/>
              </a:rPr>
              <a:t>In contrast to the more direct applications of science facts and concepts exemplified in the applying domain, items in the reasoning domain involve unfamiliar or more complicated contexts. Answering such items can involve more than one approach or strategy. Scientific reasoning also encompasses developing hypotheses and designing scientific investigations.</a:t>
            </a:r>
          </a:p>
          <a:p>
            <a:r>
              <a:rPr lang="de-DE" sz="1200" b="0" i="0" u="none" strike="noStrike" kern="1200" baseline="0" dirty="0">
                <a:solidFill>
                  <a:schemeClr val="tx1"/>
                </a:solidFill>
                <a:latin typeface="+mn-lt"/>
                <a:ea typeface="+mn-ea"/>
                <a:cs typeface="+mn-cs"/>
              </a:rPr>
              <a:t>All </a:t>
            </a:r>
            <a:r>
              <a:rPr lang="de-DE" sz="1200" b="0" i="0" u="none" strike="noStrike" kern="1200" baseline="0" dirty="0" err="1">
                <a:solidFill>
                  <a:schemeClr val="tx1"/>
                </a:solidFill>
                <a:latin typeface="+mn-lt"/>
                <a:ea typeface="+mn-ea"/>
                <a:cs typeface="+mn-cs"/>
              </a:rPr>
              <a:t>this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is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learned</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within</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the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context</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of</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science</a:t>
            </a:r>
            <a:r>
              <a:rPr lang="de-DE" sz="1200" b="0" i="0" u="none" strike="noStrike" kern="1200" baseline="0" dirty="0">
                <a:solidFill>
                  <a:schemeClr val="tx1"/>
                </a:solidFill>
                <a:latin typeface="+mn-lt"/>
                <a:ea typeface="+mn-ea"/>
                <a:cs typeface="+mn-cs"/>
              </a:rPr>
              <a:t> but </a:t>
            </a:r>
            <a:r>
              <a:rPr lang="de-DE" sz="1200" b="0" i="0" u="none" strike="noStrike" kern="1200" baseline="0" dirty="0" err="1">
                <a:solidFill>
                  <a:schemeClr val="tx1"/>
                </a:solidFill>
                <a:latin typeface="+mn-lt"/>
                <a:ea typeface="+mn-ea"/>
                <a:cs typeface="+mn-cs"/>
              </a:rPr>
              <a:t>the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skills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are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cleary</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higher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order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thinking</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skills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as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required</a:t>
            </a:r>
            <a:r>
              <a:rPr lang="de-DE" sz="1200" b="0" i="0" u="none" strike="noStrike" kern="1200" baseline="0" dirty="0">
                <a:solidFill>
                  <a:schemeClr val="tx1"/>
                </a:solidFill>
                <a:latin typeface="+mn-lt"/>
                <a:ea typeface="+mn-ea"/>
                <a:cs typeface="+mn-cs"/>
              </a:rPr>
              <a:t> in </a:t>
            </a:r>
            <a:r>
              <a:rPr lang="de-DE" sz="1200" b="0" i="0" u="none" strike="noStrike" kern="1200" baseline="0" dirty="0" err="1">
                <a:solidFill>
                  <a:schemeClr val="tx1"/>
                </a:solidFill>
                <a:latin typeface="+mn-lt"/>
                <a:ea typeface="+mn-ea"/>
                <a:cs typeface="+mn-cs"/>
              </a:rPr>
              <a:t>later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life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beyond</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the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context</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of</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science</a:t>
            </a:r>
            <a:r>
              <a:rPr lang="de-DE"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A49AA0A-A794-4AD3-BBAC-D1819D9BC0C6}" type="slidenum">
              <a:rPr lang="de-DE" smtClean="0"/>
              <a:t>8</a:t>
            </a:fld>
            <a:endParaRPr lang="de-DE"/>
          </a:p>
        </p:txBody>
      </p:sp>
    </p:spTree>
    <p:extLst>
      <p:ext uri="{BB962C8B-B14F-4D97-AF65-F5344CB8AC3E}">
        <p14:creationId xmlns:p14="http://schemas.microsoft.com/office/powerpoint/2010/main" val="229189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The </a:t>
            </a:r>
            <a:r>
              <a:rPr lang="de-DE" dirty="0" err="1"/>
              <a:t>trends</a:t>
            </a:r>
            <a:r>
              <a:rPr lang="de-DE" dirty="0"/>
              <a:t> </a:t>
            </a:r>
            <a:r>
              <a:rPr lang="de-DE" dirty="0" err="1"/>
              <a:t>for</a:t>
            </a:r>
            <a:r>
              <a:rPr lang="de-DE" dirty="0"/>
              <a:t> </a:t>
            </a:r>
            <a:r>
              <a:rPr lang="de-DE" dirty="0" err="1"/>
              <a:t>science</a:t>
            </a:r>
            <a:r>
              <a:rPr lang="de-DE" baseline="0" dirty="0"/>
              <a:t> </a:t>
            </a:r>
            <a:r>
              <a:rPr lang="de-DE" dirty="0" err="1"/>
              <a:t>achievement</a:t>
            </a:r>
            <a:r>
              <a:rPr lang="de-DE" dirty="0"/>
              <a:t> </a:t>
            </a:r>
            <a:r>
              <a:rPr lang="de-DE" dirty="0" err="1"/>
              <a:t>of</a:t>
            </a:r>
            <a:r>
              <a:rPr lang="de-DE" dirty="0"/>
              <a:t> </a:t>
            </a:r>
            <a:r>
              <a:rPr lang="de-DE" dirty="0" err="1"/>
              <a:t>Russian</a:t>
            </a:r>
            <a:r>
              <a:rPr lang="de-DE" dirty="0"/>
              <a:t> </a:t>
            </a:r>
            <a:r>
              <a:rPr lang="de-DE" dirty="0" err="1"/>
              <a:t>students</a:t>
            </a:r>
            <a:r>
              <a:rPr lang="de-DE" dirty="0"/>
              <a:t> </a:t>
            </a:r>
            <a:r>
              <a:rPr lang="de-DE" dirty="0" err="1"/>
              <a:t>are</a:t>
            </a:r>
            <a:r>
              <a:rPr lang="de-DE" dirty="0"/>
              <a:t> </a:t>
            </a:r>
            <a:r>
              <a:rPr lang="de-DE" dirty="0" err="1"/>
              <a:t>very</a:t>
            </a:r>
            <a:r>
              <a:rPr lang="de-DE" dirty="0"/>
              <a:t> positive</a:t>
            </a:r>
            <a:r>
              <a:rPr lang="de-DE" baseline="0" dirty="0"/>
              <a:t> </a:t>
            </a:r>
            <a:r>
              <a:rPr lang="de-DE" baseline="0" dirty="0" err="1"/>
              <a:t>making</a:t>
            </a:r>
            <a:r>
              <a:rPr lang="de-DE" baseline="0" dirty="0"/>
              <a:t> </a:t>
            </a:r>
            <a:r>
              <a:rPr lang="de-DE" baseline="0" dirty="0" err="1"/>
              <a:t>Russia</a:t>
            </a:r>
            <a:r>
              <a:rPr lang="de-DE" baseline="0" dirty="0"/>
              <a:t> </a:t>
            </a:r>
            <a:r>
              <a:rPr lang="de-DE" baseline="0" dirty="0" err="1"/>
              <a:t>one</a:t>
            </a:r>
            <a:r>
              <a:rPr lang="de-DE" baseline="0" dirty="0"/>
              <a:t> </a:t>
            </a:r>
            <a:r>
              <a:rPr lang="de-DE" baseline="0" dirty="0" err="1"/>
              <a:t>of</a:t>
            </a:r>
            <a:r>
              <a:rPr lang="de-DE" baseline="0" dirty="0"/>
              <a:t> </a:t>
            </a:r>
            <a:r>
              <a:rPr lang="de-DE" baseline="0" dirty="0" err="1"/>
              <a:t>the</a:t>
            </a:r>
            <a:r>
              <a:rPr lang="de-DE" baseline="0" dirty="0"/>
              <a:t> 4 top </a:t>
            </a:r>
            <a:r>
              <a:rPr lang="de-DE" baseline="0" dirty="0" err="1"/>
              <a:t>performing</a:t>
            </a:r>
            <a:r>
              <a:rPr lang="de-DE" baseline="0" dirty="0"/>
              <a:t> countries </a:t>
            </a:r>
            <a:r>
              <a:rPr lang="de-DE" baseline="0" dirty="0" err="1"/>
              <a:t>only</a:t>
            </a:r>
            <a:r>
              <a:rPr lang="de-DE" baseline="0" dirty="0"/>
              <a:t> </a:t>
            </a:r>
            <a:r>
              <a:rPr lang="de-DE" baseline="0" dirty="0" err="1"/>
              <a:t>outperformed</a:t>
            </a:r>
            <a:r>
              <a:rPr lang="de-DE" baseline="0" dirty="0"/>
              <a:t> </a:t>
            </a:r>
            <a:r>
              <a:rPr lang="de-DE" baseline="0" dirty="0" err="1"/>
              <a:t>by</a:t>
            </a:r>
            <a:r>
              <a:rPr lang="de-DE" baseline="0" dirty="0"/>
              <a:t> </a:t>
            </a:r>
            <a:r>
              <a:rPr lang="de-DE" baseline="0" dirty="0" err="1"/>
              <a:t>students</a:t>
            </a:r>
            <a:r>
              <a:rPr lang="de-DE" baseline="0" dirty="0"/>
              <a:t> in </a:t>
            </a:r>
            <a:r>
              <a:rPr lang="de-DE" baseline="0" dirty="0" err="1"/>
              <a:t>Singapore</a:t>
            </a:r>
            <a:r>
              <a:rPr lang="de-DE" baseline="0" dirty="0"/>
              <a:t> </a:t>
            </a:r>
            <a:r>
              <a:rPr lang="de-DE" baseline="0" dirty="0" err="1"/>
              <a:t>and</a:t>
            </a:r>
            <a:r>
              <a:rPr lang="de-DE" baseline="0" dirty="0"/>
              <a:t> Korea.</a:t>
            </a:r>
            <a:endParaRPr lang="de-DE" dirty="0"/>
          </a:p>
          <a:p>
            <a:r>
              <a:rPr lang="de-DE" dirty="0"/>
              <a:t>…but </a:t>
            </a:r>
            <a:r>
              <a:rPr lang="de-DE" dirty="0" err="1"/>
              <a:t>we</a:t>
            </a:r>
            <a:r>
              <a:rPr lang="de-DE" dirty="0"/>
              <a:t> </a:t>
            </a:r>
            <a:r>
              <a:rPr lang="de-DE" dirty="0" err="1"/>
              <a:t>can</a:t>
            </a:r>
            <a:r>
              <a:rPr lang="de-DE" dirty="0"/>
              <a:t> </a:t>
            </a:r>
            <a:r>
              <a:rPr lang="de-DE" dirty="0" err="1"/>
              <a:t>see</a:t>
            </a:r>
            <a:r>
              <a:rPr lang="de-DE" dirty="0"/>
              <a:t> </a:t>
            </a:r>
            <a:r>
              <a:rPr lang="de-DE" dirty="0" err="1"/>
              <a:t>that</a:t>
            </a:r>
            <a:r>
              <a:rPr lang="de-DE" dirty="0"/>
              <a:t> </a:t>
            </a:r>
            <a:r>
              <a:rPr lang="de-DE" dirty="0" err="1"/>
              <a:t>the</a:t>
            </a:r>
            <a:r>
              <a:rPr lang="de-DE" dirty="0"/>
              <a:t> </a:t>
            </a:r>
            <a:r>
              <a:rPr lang="de-DE" dirty="0" err="1"/>
              <a:t>achievement</a:t>
            </a:r>
            <a:r>
              <a:rPr lang="de-DE" dirty="0"/>
              <a:t> in </a:t>
            </a:r>
            <a:r>
              <a:rPr lang="de-DE" dirty="0" err="1"/>
              <a:t>the</a:t>
            </a:r>
            <a:r>
              <a:rPr lang="de-DE" dirty="0"/>
              <a:t> </a:t>
            </a:r>
            <a:r>
              <a:rPr lang="de-DE" dirty="0" err="1"/>
              <a:t>reasoning</a:t>
            </a:r>
            <a:r>
              <a:rPr lang="de-DE" dirty="0"/>
              <a:t> </a:t>
            </a:r>
            <a:r>
              <a:rPr lang="de-DE" dirty="0" err="1"/>
              <a:t>domain</a:t>
            </a:r>
            <a:r>
              <a:rPr lang="de-DE" dirty="0"/>
              <a:t> </a:t>
            </a:r>
            <a:r>
              <a:rPr lang="de-DE" dirty="0" err="1"/>
              <a:t>is</a:t>
            </a:r>
            <a:r>
              <a:rPr lang="de-DE" dirty="0"/>
              <a:t> </a:t>
            </a:r>
            <a:r>
              <a:rPr lang="de-DE" dirty="0" err="1"/>
              <a:t>somewhat</a:t>
            </a:r>
            <a:r>
              <a:rPr lang="de-DE" dirty="0"/>
              <a:t> </a:t>
            </a:r>
            <a:r>
              <a:rPr lang="de-DE" dirty="0" err="1"/>
              <a:t>lacking</a:t>
            </a:r>
            <a:r>
              <a:rPr lang="de-DE" dirty="0"/>
              <a:t> </a:t>
            </a:r>
            <a:r>
              <a:rPr lang="de-DE" dirty="0" err="1"/>
              <a:t>behind</a:t>
            </a:r>
            <a:r>
              <a:rPr lang="de-DE" dirty="0"/>
              <a:t> </a:t>
            </a:r>
            <a:r>
              <a:rPr lang="de-DE" dirty="0" err="1"/>
              <a:t>the</a:t>
            </a:r>
            <a:r>
              <a:rPr lang="de-DE" dirty="0"/>
              <a:t> </a:t>
            </a:r>
            <a:r>
              <a:rPr lang="de-DE" dirty="0" err="1"/>
              <a:t>other</a:t>
            </a:r>
            <a:r>
              <a:rPr lang="de-DE" dirty="0"/>
              <a:t> 2 </a:t>
            </a:r>
            <a:r>
              <a:rPr lang="de-DE" dirty="0" err="1"/>
              <a:t>domains</a:t>
            </a:r>
            <a:r>
              <a:rPr lang="de-DE" dirty="0"/>
              <a:t> in grade 4</a:t>
            </a:r>
            <a:endParaRPr lang="en-US" dirty="0"/>
          </a:p>
        </p:txBody>
      </p:sp>
      <p:sp>
        <p:nvSpPr>
          <p:cNvPr id="4" name="Slide Number Placeholder 3"/>
          <p:cNvSpPr>
            <a:spLocks noGrp="1"/>
          </p:cNvSpPr>
          <p:nvPr>
            <p:ph type="sldNum" sz="quarter" idx="10"/>
          </p:nvPr>
        </p:nvSpPr>
        <p:spPr/>
        <p:txBody>
          <a:bodyPr/>
          <a:lstStyle/>
          <a:p>
            <a:fld id="{CA49AA0A-A794-4AD3-BBAC-D1819D9BC0C6}" type="slidenum">
              <a:rPr lang="de-DE" smtClean="0"/>
              <a:t>9</a:t>
            </a:fld>
            <a:endParaRPr lang="de-DE"/>
          </a:p>
        </p:txBody>
      </p:sp>
    </p:spTree>
    <p:extLst>
      <p:ext uri="{BB962C8B-B14F-4D97-AF65-F5344CB8AC3E}">
        <p14:creationId xmlns:p14="http://schemas.microsoft.com/office/powerpoint/2010/main" val="287743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For</a:t>
            </a:r>
            <a:r>
              <a:rPr lang="de-DE" dirty="0"/>
              <a:t> grade 8 </a:t>
            </a:r>
            <a:r>
              <a:rPr lang="de-DE" dirty="0" err="1"/>
              <a:t>students</a:t>
            </a:r>
            <a:r>
              <a:rPr lang="de-DE" dirty="0"/>
              <a:t> in The</a:t>
            </a:r>
            <a:r>
              <a:rPr lang="de-DE" baseline="0" dirty="0"/>
              <a:t> </a:t>
            </a:r>
            <a:r>
              <a:rPr lang="de-DE" baseline="0" dirty="0" err="1"/>
              <a:t>Russian</a:t>
            </a:r>
            <a:r>
              <a:rPr lang="de-DE" baseline="0" dirty="0"/>
              <a:t> </a:t>
            </a:r>
            <a:r>
              <a:rPr lang="de-DE" baseline="0" dirty="0" err="1"/>
              <a:t>Federation</a:t>
            </a:r>
            <a:r>
              <a:rPr lang="de-DE" baseline="0" dirty="0"/>
              <a:t> </a:t>
            </a:r>
            <a:r>
              <a:rPr lang="de-DE" baseline="0" dirty="0" err="1"/>
              <a:t>the</a:t>
            </a:r>
            <a:r>
              <a:rPr lang="de-DE" baseline="0" dirty="0"/>
              <a:t> </a:t>
            </a:r>
            <a:r>
              <a:rPr lang="de-DE" baseline="0" dirty="0" err="1"/>
              <a:t>trends</a:t>
            </a:r>
            <a:r>
              <a:rPr lang="de-DE" baseline="0" dirty="0"/>
              <a:t> </a:t>
            </a:r>
            <a:r>
              <a:rPr lang="de-DE" baseline="0" dirty="0" err="1"/>
              <a:t>are</a:t>
            </a:r>
            <a:r>
              <a:rPr lang="de-DE" baseline="0" dirty="0"/>
              <a:t> also </a:t>
            </a:r>
            <a:r>
              <a:rPr lang="de-DE" baseline="0" dirty="0" err="1"/>
              <a:t>very</a:t>
            </a:r>
            <a:r>
              <a:rPr lang="de-DE" baseline="0" dirty="0"/>
              <a:t> </a:t>
            </a:r>
            <a:r>
              <a:rPr lang="de-DE" baseline="0" dirty="0" err="1"/>
              <a:t>good</a:t>
            </a:r>
            <a:r>
              <a:rPr lang="de-DE" baseline="0" dirty="0"/>
              <a:t> </a:t>
            </a:r>
            <a:r>
              <a:rPr lang="de-DE" baseline="0" dirty="0" err="1"/>
              <a:t>making</a:t>
            </a:r>
            <a:r>
              <a:rPr lang="de-DE" baseline="0" dirty="0"/>
              <a:t> </a:t>
            </a:r>
            <a:r>
              <a:rPr lang="de-DE" baseline="0" dirty="0" err="1"/>
              <a:t>them</a:t>
            </a:r>
            <a:r>
              <a:rPr lang="de-DE" baseline="0" dirty="0"/>
              <a:t> </a:t>
            </a:r>
            <a:r>
              <a:rPr lang="de-DE" baseline="0" dirty="0" err="1"/>
              <a:t>one</a:t>
            </a:r>
            <a:r>
              <a:rPr lang="de-DE" baseline="0" dirty="0"/>
              <a:t> </a:t>
            </a:r>
            <a:r>
              <a:rPr lang="de-DE" baseline="0" dirty="0" err="1"/>
              <a:t>of</a:t>
            </a:r>
            <a:r>
              <a:rPr lang="de-DE" baseline="0" dirty="0"/>
              <a:t> </a:t>
            </a:r>
            <a:r>
              <a:rPr lang="de-DE" baseline="0" dirty="0" err="1"/>
              <a:t>the</a:t>
            </a:r>
            <a:r>
              <a:rPr lang="de-DE" baseline="0" dirty="0"/>
              <a:t> top </a:t>
            </a:r>
            <a:r>
              <a:rPr lang="de-DE" baseline="0" dirty="0" err="1"/>
              <a:t>performing</a:t>
            </a:r>
            <a:r>
              <a:rPr lang="de-DE" baseline="0" dirty="0"/>
              <a:t> countries (</a:t>
            </a:r>
            <a:r>
              <a:rPr lang="de-DE" baseline="0" dirty="0" err="1"/>
              <a:t>only</a:t>
            </a:r>
            <a:r>
              <a:rPr lang="de-DE" baseline="0" dirty="0"/>
              <a:t> </a:t>
            </a:r>
            <a:r>
              <a:rPr lang="de-DE" baseline="0" dirty="0" err="1"/>
              <a:t>outperformed</a:t>
            </a:r>
            <a:r>
              <a:rPr lang="de-DE" baseline="0" dirty="0"/>
              <a:t> </a:t>
            </a:r>
            <a:r>
              <a:rPr lang="de-DE" baseline="0" dirty="0" err="1"/>
              <a:t>by</a:t>
            </a:r>
            <a:r>
              <a:rPr lang="de-DE" baseline="0" dirty="0"/>
              <a:t> </a:t>
            </a:r>
            <a:r>
              <a:rPr lang="de-DE" baseline="0" dirty="0" err="1"/>
              <a:t>Singapore</a:t>
            </a:r>
            <a:r>
              <a:rPr lang="de-DE" baseline="0" dirty="0"/>
              <a:t>, Japan, Chinese Taipei </a:t>
            </a:r>
            <a:r>
              <a:rPr lang="de-DE" baseline="0" dirty="0" err="1"/>
              <a:t>and</a:t>
            </a:r>
            <a:r>
              <a:rPr lang="de-DE" baseline="0" dirty="0"/>
              <a:t> Korea).</a:t>
            </a:r>
          </a:p>
          <a:p>
            <a:r>
              <a:rPr lang="de-DE" baseline="0" dirty="0" err="1"/>
              <a:t>And</a:t>
            </a:r>
            <a:r>
              <a:rPr lang="de-DE" baseline="0" dirty="0"/>
              <a:t> </a:t>
            </a:r>
            <a:r>
              <a:rPr lang="de-DE" baseline="0" dirty="0" err="1"/>
              <a:t>we</a:t>
            </a:r>
            <a:r>
              <a:rPr lang="de-DE" baseline="0" dirty="0"/>
              <a:t> </a:t>
            </a:r>
            <a:r>
              <a:rPr lang="de-DE" baseline="0" dirty="0" err="1"/>
              <a:t>can</a:t>
            </a:r>
            <a:r>
              <a:rPr lang="de-DE" baseline="0" dirty="0"/>
              <a:t> </a:t>
            </a:r>
            <a:r>
              <a:rPr lang="de-DE" baseline="0" dirty="0" err="1"/>
              <a:t>see</a:t>
            </a:r>
            <a:r>
              <a:rPr lang="de-DE" baseline="0" dirty="0"/>
              <a:t> </a:t>
            </a:r>
            <a:r>
              <a:rPr lang="de-DE" baseline="0" dirty="0" err="1"/>
              <a:t>that</a:t>
            </a:r>
            <a:r>
              <a:rPr lang="de-DE" baseline="0" dirty="0"/>
              <a:t> </a:t>
            </a:r>
            <a:r>
              <a:rPr lang="de-DE" baseline="0" dirty="0" err="1"/>
              <a:t>Russian</a:t>
            </a:r>
            <a:r>
              <a:rPr lang="de-DE" baseline="0" dirty="0"/>
              <a:t> </a:t>
            </a:r>
            <a:r>
              <a:rPr lang="de-DE" baseline="0" dirty="0" err="1"/>
              <a:t>students</a:t>
            </a:r>
            <a:r>
              <a:rPr lang="de-DE" baseline="0" dirty="0"/>
              <a:t> </a:t>
            </a:r>
            <a:r>
              <a:rPr lang="de-DE" baseline="0" dirty="0" err="1"/>
              <a:t>had</a:t>
            </a:r>
            <a:r>
              <a:rPr lang="de-DE" baseline="0" dirty="0"/>
              <a:t> </a:t>
            </a:r>
            <a:r>
              <a:rPr lang="de-DE" baseline="0" dirty="0" err="1"/>
              <a:t>very</a:t>
            </a:r>
            <a:r>
              <a:rPr lang="de-DE" baseline="0" dirty="0"/>
              <a:t> </a:t>
            </a:r>
            <a:r>
              <a:rPr lang="de-DE" baseline="0" dirty="0" err="1"/>
              <a:t>good</a:t>
            </a:r>
            <a:r>
              <a:rPr lang="de-DE" baseline="0" dirty="0"/>
              <a:t> </a:t>
            </a:r>
            <a:r>
              <a:rPr lang="de-DE" baseline="0" dirty="0" err="1"/>
              <a:t>trends</a:t>
            </a:r>
            <a:r>
              <a:rPr lang="de-DE" baseline="0" dirty="0"/>
              <a:t> </a:t>
            </a:r>
            <a:r>
              <a:rPr lang="de-DE" baseline="0" dirty="0" err="1"/>
              <a:t>for</a:t>
            </a:r>
            <a:r>
              <a:rPr lang="de-DE" baseline="0" dirty="0"/>
              <a:t> </a:t>
            </a:r>
            <a:r>
              <a:rPr lang="de-DE" baseline="0" dirty="0" err="1"/>
              <a:t>the</a:t>
            </a:r>
            <a:r>
              <a:rPr lang="de-DE" baseline="0" dirty="0"/>
              <a:t> </a:t>
            </a:r>
            <a:r>
              <a:rPr lang="de-DE" baseline="0" dirty="0" err="1"/>
              <a:t>Reasoning</a:t>
            </a:r>
            <a:r>
              <a:rPr lang="de-DE" baseline="0" dirty="0"/>
              <a:t> </a:t>
            </a:r>
            <a:r>
              <a:rPr lang="de-DE" baseline="0" dirty="0" err="1"/>
              <a:t>domain</a:t>
            </a:r>
            <a:r>
              <a:rPr lang="de-DE" baseline="0" dirty="0"/>
              <a:t> – </a:t>
            </a:r>
            <a:r>
              <a:rPr lang="de-DE" baseline="0" dirty="0" err="1"/>
              <a:t>now</a:t>
            </a:r>
            <a:r>
              <a:rPr lang="de-DE" baseline="0" dirty="0"/>
              <a:t> </a:t>
            </a:r>
            <a:r>
              <a:rPr lang="de-DE" baseline="0" dirty="0" err="1"/>
              <a:t>being</a:t>
            </a:r>
            <a:r>
              <a:rPr lang="de-DE" baseline="0" dirty="0"/>
              <a:t> </a:t>
            </a:r>
            <a:r>
              <a:rPr lang="de-DE" baseline="0" dirty="0" err="1"/>
              <a:t>as</a:t>
            </a:r>
            <a:r>
              <a:rPr lang="de-DE" baseline="0" dirty="0"/>
              <a:t> </a:t>
            </a:r>
            <a:r>
              <a:rPr lang="de-DE" baseline="0" dirty="0" err="1"/>
              <a:t>good</a:t>
            </a:r>
            <a:r>
              <a:rPr lang="de-DE" baseline="0" dirty="0"/>
              <a:t> </a:t>
            </a:r>
            <a:r>
              <a:rPr lang="de-DE" baseline="0" dirty="0" err="1"/>
              <a:t>as</a:t>
            </a:r>
            <a:r>
              <a:rPr lang="de-DE" baseline="0" dirty="0"/>
              <a:t> in </a:t>
            </a:r>
            <a:r>
              <a:rPr lang="de-DE" baseline="0" dirty="0" err="1"/>
              <a:t>applying</a:t>
            </a:r>
            <a:r>
              <a:rPr lang="de-DE" baseline="0" dirty="0"/>
              <a:t> … </a:t>
            </a:r>
            <a:r>
              <a:rPr lang="de-DE" baseline="0" dirty="0" err="1"/>
              <a:t>although</a:t>
            </a:r>
            <a:r>
              <a:rPr lang="de-DE" baseline="0" dirty="0"/>
              <a:t> still </a:t>
            </a:r>
            <a:r>
              <a:rPr lang="de-DE" baseline="0" dirty="0" err="1"/>
              <a:t>below</a:t>
            </a:r>
            <a:r>
              <a:rPr lang="de-DE" baseline="0" dirty="0"/>
              <a:t> </a:t>
            </a:r>
            <a:r>
              <a:rPr lang="de-DE" baseline="0" dirty="0" err="1"/>
              <a:t>the</a:t>
            </a:r>
            <a:r>
              <a:rPr lang="de-DE" baseline="0" dirty="0"/>
              <a:t> </a:t>
            </a:r>
            <a:r>
              <a:rPr lang="de-DE" baseline="0" dirty="0" err="1"/>
              <a:t>knowing</a:t>
            </a:r>
            <a:r>
              <a:rPr lang="de-DE" baseline="0" dirty="0"/>
              <a:t> </a:t>
            </a:r>
            <a:r>
              <a:rPr lang="de-DE" baseline="0" dirty="0" err="1"/>
              <a:t>domain</a:t>
            </a:r>
            <a:r>
              <a:rPr lang="de-DE" baseline="0" dirty="0"/>
              <a:t>.</a:t>
            </a:r>
            <a:endParaRPr lang="en-US" dirty="0"/>
          </a:p>
        </p:txBody>
      </p:sp>
      <p:sp>
        <p:nvSpPr>
          <p:cNvPr id="4" name="Slide Number Placeholder 3"/>
          <p:cNvSpPr>
            <a:spLocks noGrp="1"/>
          </p:cNvSpPr>
          <p:nvPr>
            <p:ph type="sldNum" sz="quarter" idx="10"/>
          </p:nvPr>
        </p:nvSpPr>
        <p:spPr/>
        <p:txBody>
          <a:bodyPr/>
          <a:lstStyle/>
          <a:p>
            <a:fld id="{CA49AA0A-A794-4AD3-BBAC-D1819D9BC0C6}" type="slidenum">
              <a:rPr lang="de-DE" smtClean="0"/>
              <a:t>10</a:t>
            </a:fld>
            <a:endParaRPr lang="de-DE"/>
          </a:p>
        </p:txBody>
      </p:sp>
    </p:spTree>
    <p:extLst>
      <p:ext uri="{BB962C8B-B14F-4D97-AF65-F5344CB8AC3E}">
        <p14:creationId xmlns:p14="http://schemas.microsoft.com/office/powerpoint/2010/main" val="423976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Another</a:t>
            </a:r>
            <a:r>
              <a:rPr lang="de-DE" dirty="0"/>
              <a:t> </a:t>
            </a:r>
            <a:r>
              <a:rPr lang="de-DE" dirty="0" err="1"/>
              <a:t>important</a:t>
            </a:r>
            <a:r>
              <a:rPr lang="de-DE" dirty="0"/>
              <a:t> </a:t>
            </a:r>
            <a:r>
              <a:rPr lang="de-DE" dirty="0" err="1"/>
              <a:t>aspect</a:t>
            </a:r>
            <a:r>
              <a:rPr lang="de-DE" dirty="0"/>
              <a:t> </a:t>
            </a:r>
            <a:r>
              <a:rPr lang="de-DE" dirty="0" err="1"/>
              <a:t>is</a:t>
            </a:r>
            <a:r>
              <a:rPr lang="de-DE" dirty="0"/>
              <a:t> also </a:t>
            </a:r>
            <a:r>
              <a:rPr lang="de-DE" dirty="0" err="1"/>
              <a:t>students</a:t>
            </a:r>
            <a:r>
              <a:rPr lang="de-DE" dirty="0"/>
              <a:t> </a:t>
            </a:r>
            <a:r>
              <a:rPr lang="de-DE" dirty="0" err="1"/>
              <a:t>valuing</a:t>
            </a:r>
            <a:r>
              <a:rPr lang="de-DE" baseline="0" dirty="0"/>
              <a:t> </a:t>
            </a:r>
            <a:r>
              <a:rPr lang="de-DE" baseline="0" dirty="0" err="1"/>
              <a:t>what</a:t>
            </a:r>
            <a:r>
              <a:rPr lang="de-DE" baseline="0" dirty="0"/>
              <a:t> </a:t>
            </a:r>
            <a:r>
              <a:rPr lang="de-DE" baseline="0" dirty="0" err="1"/>
              <a:t>is</a:t>
            </a:r>
            <a:r>
              <a:rPr lang="de-DE" baseline="0" dirty="0"/>
              <a:t> </a:t>
            </a:r>
            <a:r>
              <a:rPr lang="de-DE" baseline="0" dirty="0" err="1"/>
              <a:t>learned</a:t>
            </a:r>
            <a:r>
              <a:rPr lang="de-DE" baseline="0" dirty="0"/>
              <a:t> </a:t>
            </a:r>
            <a:r>
              <a:rPr lang="de-DE" baseline="0" dirty="0" err="1"/>
              <a:t>and</a:t>
            </a:r>
            <a:r>
              <a:rPr lang="de-DE" baseline="0" dirty="0"/>
              <a:t> </a:t>
            </a:r>
            <a:r>
              <a:rPr lang="de-DE" baseline="0" dirty="0" err="1"/>
              <a:t>having</a:t>
            </a:r>
            <a:r>
              <a:rPr lang="de-DE" baseline="0" dirty="0"/>
              <a:t> </a:t>
            </a:r>
            <a:r>
              <a:rPr lang="de-DE" baseline="0" dirty="0" err="1"/>
              <a:t>self-confidence</a:t>
            </a:r>
            <a:r>
              <a:rPr lang="de-DE" baseline="0" dirty="0"/>
              <a:t> in </a:t>
            </a:r>
            <a:r>
              <a:rPr lang="de-DE" baseline="0" dirty="0" err="1"/>
              <a:t>their</a:t>
            </a:r>
            <a:r>
              <a:rPr lang="de-DE" baseline="0" dirty="0"/>
              <a:t> </a:t>
            </a:r>
            <a:r>
              <a:rPr lang="de-DE" baseline="0" dirty="0" err="1"/>
              <a:t>own</a:t>
            </a:r>
            <a:r>
              <a:rPr lang="de-DE" baseline="0" dirty="0"/>
              <a:t> </a:t>
            </a:r>
            <a:r>
              <a:rPr lang="de-DE" baseline="0" dirty="0" err="1"/>
              <a:t>abilities</a:t>
            </a:r>
            <a:r>
              <a:rPr lang="de-DE" baseline="0" dirty="0"/>
              <a:t>.</a:t>
            </a:r>
          </a:p>
          <a:p>
            <a:r>
              <a:rPr lang="de-DE" baseline="0" dirty="0"/>
              <a:t>In TIMSS </a:t>
            </a:r>
            <a:r>
              <a:rPr lang="de-DE" baseline="0" dirty="0" err="1"/>
              <a:t>we</a:t>
            </a:r>
            <a:r>
              <a:rPr lang="de-DE" baseline="0" dirty="0"/>
              <a:t> </a:t>
            </a:r>
            <a:r>
              <a:rPr lang="de-DE" baseline="0" dirty="0" err="1"/>
              <a:t>asked</a:t>
            </a:r>
            <a:r>
              <a:rPr lang="de-DE" baseline="0" dirty="0"/>
              <a:t> </a:t>
            </a:r>
            <a:r>
              <a:rPr lang="de-DE" baseline="0" dirty="0" err="1"/>
              <a:t>students</a:t>
            </a:r>
            <a:r>
              <a:rPr lang="de-DE" baseline="0" dirty="0"/>
              <a:t> </a:t>
            </a:r>
            <a:r>
              <a:rPr lang="de-DE" baseline="0" dirty="0" err="1"/>
              <a:t>if</a:t>
            </a:r>
            <a:r>
              <a:rPr lang="de-DE" baseline="0" dirty="0"/>
              <a:t> </a:t>
            </a:r>
            <a:r>
              <a:rPr lang="de-DE" baseline="0" dirty="0" err="1"/>
              <a:t>they</a:t>
            </a:r>
            <a:r>
              <a:rPr lang="de-DE" baseline="0" dirty="0"/>
              <a:t> </a:t>
            </a:r>
            <a:r>
              <a:rPr lang="de-DE" baseline="0" dirty="0" err="1"/>
              <a:t>value</a:t>
            </a:r>
            <a:r>
              <a:rPr lang="de-DE" baseline="0" dirty="0"/>
              <a:t> </a:t>
            </a:r>
            <a:r>
              <a:rPr lang="de-DE" baseline="0" dirty="0" err="1"/>
              <a:t>and</a:t>
            </a:r>
            <a:r>
              <a:rPr lang="de-DE" baseline="0" dirty="0"/>
              <a:t> like </a:t>
            </a:r>
            <a:r>
              <a:rPr lang="de-DE" baseline="0" dirty="0" err="1"/>
              <a:t>mathematics</a:t>
            </a:r>
            <a:r>
              <a:rPr lang="de-DE" baseline="0" dirty="0"/>
              <a:t> </a:t>
            </a:r>
            <a:r>
              <a:rPr lang="de-DE" baseline="0" dirty="0" err="1"/>
              <a:t>and</a:t>
            </a:r>
            <a:r>
              <a:rPr lang="de-DE" baseline="0" dirty="0"/>
              <a:t> </a:t>
            </a:r>
            <a:r>
              <a:rPr lang="de-DE" baseline="0" dirty="0" err="1"/>
              <a:t>science</a:t>
            </a:r>
            <a:r>
              <a:rPr lang="de-DE" baseline="0" dirty="0"/>
              <a:t> </a:t>
            </a:r>
            <a:r>
              <a:rPr lang="de-DE" baseline="0" dirty="0" err="1"/>
              <a:t>and</a:t>
            </a:r>
            <a:r>
              <a:rPr lang="de-DE" baseline="0" dirty="0"/>
              <a:t> </a:t>
            </a:r>
            <a:r>
              <a:rPr lang="de-DE" baseline="0" dirty="0" err="1"/>
              <a:t>their</a:t>
            </a:r>
            <a:r>
              <a:rPr lang="de-DE" baseline="0" dirty="0"/>
              <a:t> </a:t>
            </a:r>
            <a:r>
              <a:rPr lang="de-DE" baseline="0" dirty="0" err="1"/>
              <a:t>self-confidence</a:t>
            </a:r>
            <a:r>
              <a:rPr lang="de-DE" baseline="0" dirty="0"/>
              <a:t> in </a:t>
            </a:r>
            <a:r>
              <a:rPr lang="de-DE" baseline="0" dirty="0" err="1"/>
              <a:t>these</a:t>
            </a:r>
            <a:r>
              <a:rPr lang="de-DE" baseline="0" dirty="0"/>
              <a:t> </a:t>
            </a:r>
            <a:r>
              <a:rPr lang="de-DE" baseline="0" dirty="0" err="1"/>
              <a:t>subjects</a:t>
            </a:r>
            <a:r>
              <a:rPr lang="de-DE" baseline="0" dirty="0"/>
              <a:t>.</a:t>
            </a:r>
            <a:endParaRPr lang="en-US" dirty="0"/>
          </a:p>
        </p:txBody>
      </p:sp>
      <p:sp>
        <p:nvSpPr>
          <p:cNvPr id="4" name="Slide Number Placeholder 3"/>
          <p:cNvSpPr>
            <a:spLocks noGrp="1"/>
          </p:cNvSpPr>
          <p:nvPr>
            <p:ph type="sldNum" sz="quarter" idx="10"/>
          </p:nvPr>
        </p:nvSpPr>
        <p:spPr/>
        <p:txBody>
          <a:bodyPr/>
          <a:lstStyle/>
          <a:p>
            <a:fld id="{CA49AA0A-A794-4AD3-BBAC-D1819D9BC0C6}" type="slidenum">
              <a:rPr lang="de-DE" smtClean="0"/>
              <a:t>11</a:t>
            </a:fld>
            <a:endParaRPr lang="de-DE"/>
          </a:p>
        </p:txBody>
      </p:sp>
    </p:spTree>
    <p:extLst>
      <p:ext uri="{BB962C8B-B14F-4D97-AF65-F5344CB8AC3E}">
        <p14:creationId xmlns:p14="http://schemas.microsoft.com/office/powerpoint/2010/main" val="21874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The </a:t>
            </a:r>
            <a:r>
              <a:rPr lang="de-DE" dirty="0" err="1"/>
              <a:t>higher</a:t>
            </a:r>
            <a:r>
              <a:rPr lang="de-DE" baseline="0" dirty="0"/>
              <a:t> </a:t>
            </a:r>
            <a:r>
              <a:rPr lang="de-DE" baseline="0" dirty="0" err="1"/>
              <a:t>the</a:t>
            </a:r>
            <a:r>
              <a:rPr lang="de-DE" baseline="0" dirty="0"/>
              <a:t> </a:t>
            </a:r>
            <a:r>
              <a:rPr lang="de-DE" baseline="0" dirty="0" err="1"/>
              <a:t>country</a:t>
            </a:r>
            <a:r>
              <a:rPr lang="de-DE" baseline="0" dirty="0"/>
              <a:t> </a:t>
            </a:r>
            <a:r>
              <a:rPr lang="de-DE" baseline="0" dirty="0" err="1"/>
              <a:t>average</a:t>
            </a:r>
            <a:r>
              <a:rPr lang="de-DE" baseline="0" dirty="0"/>
              <a:t> in </a:t>
            </a:r>
            <a:r>
              <a:rPr lang="de-DE" baseline="0" dirty="0" err="1"/>
              <a:t>science</a:t>
            </a:r>
            <a:r>
              <a:rPr lang="de-DE" baseline="0" dirty="0"/>
              <a:t>, </a:t>
            </a:r>
            <a:r>
              <a:rPr lang="de-DE" baseline="0" dirty="0" err="1"/>
              <a:t>the</a:t>
            </a:r>
            <a:r>
              <a:rPr lang="de-DE" baseline="0" dirty="0"/>
              <a:t> </a:t>
            </a:r>
            <a:r>
              <a:rPr lang="de-DE" baseline="0" dirty="0" err="1"/>
              <a:t>lower</a:t>
            </a:r>
            <a:r>
              <a:rPr lang="de-DE" baseline="0" dirty="0"/>
              <a:t> </a:t>
            </a:r>
            <a:r>
              <a:rPr lang="de-DE" baseline="0" dirty="0" err="1"/>
              <a:t>the</a:t>
            </a:r>
            <a:r>
              <a:rPr lang="de-DE" baseline="0" dirty="0"/>
              <a:t> </a:t>
            </a:r>
            <a:r>
              <a:rPr lang="de-DE" baseline="0" dirty="0" err="1"/>
              <a:t>percentage</a:t>
            </a:r>
            <a:r>
              <a:rPr lang="de-DE" baseline="0" dirty="0"/>
              <a:t> </a:t>
            </a:r>
            <a:r>
              <a:rPr lang="de-DE" baseline="0" dirty="0" err="1"/>
              <a:t>of</a:t>
            </a:r>
            <a:r>
              <a:rPr lang="de-DE" baseline="0" dirty="0"/>
              <a:t> </a:t>
            </a:r>
            <a:r>
              <a:rPr lang="de-DE" baseline="0" dirty="0" err="1"/>
              <a:t>students</a:t>
            </a:r>
            <a:r>
              <a:rPr lang="de-DE" baseline="0" dirty="0"/>
              <a:t> </a:t>
            </a:r>
            <a:r>
              <a:rPr lang="de-DE" baseline="0" dirty="0" err="1"/>
              <a:t>who</a:t>
            </a:r>
            <a:r>
              <a:rPr lang="de-DE" baseline="0" dirty="0"/>
              <a:t> like </a:t>
            </a:r>
            <a:r>
              <a:rPr lang="de-DE" baseline="0" dirty="0" err="1"/>
              <a:t>learning</a:t>
            </a:r>
            <a:r>
              <a:rPr lang="de-DE" baseline="0" dirty="0"/>
              <a:t> </a:t>
            </a:r>
            <a:r>
              <a:rPr lang="de-DE" baseline="0" dirty="0" err="1"/>
              <a:t>science</a:t>
            </a:r>
            <a:r>
              <a:rPr lang="de-DE" baseline="0" dirty="0"/>
              <a:t>.</a:t>
            </a:r>
          </a:p>
          <a:p>
            <a:r>
              <a:rPr lang="de-DE" baseline="0" dirty="0"/>
              <a:t>In </a:t>
            </a:r>
            <a:r>
              <a:rPr lang="de-DE" baseline="0" dirty="0" err="1"/>
              <a:t>most</a:t>
            </a:r>
            <a:r>
              <a:rPr lang="de-DE" baseline="0" dirty="0"/>
              <a:t> high </a:t>
            </a:r>
            <a:r>
              <a:rPr lang="de-DE" baseline="0" dirty="0" err="1"/>
              <a:t>achieving</a:t>
            </a:r>
            <a:r>
              <a:rPr lang="de-DE" baseline="0" dirty="0"/>
              <a:t> countries, </a:t>
            </a:r>
            <a:r>
              <a:rPr lang="de-DE" baseline="0" dirty="0" err="1"/>
              <a:t>the</a:t>
            </a:r>
            <a:r>
              <a:rPr lang="de-DE" baseline="0" dirty="0"/>
              <a:t> </a:t>
            </a:r>
            <a:r>
              <a:rPr lang="de-DE" baseline="0" dirty="0" err="1"/>
              <a:t>percentage</a:t>
            </a:r>
            <a:r>
              <a:rPr lang="de-DE" baseline="0" dirty="0"/>
              <a:t> </a:t>
            </a:r>
            <a:r>
              <a:rPr lang="de-DE" baseline="0" dirty="0" err="1"/>
              <a:t>of</a:t>
            </a:r>
            <a:r>
              <a:rPr lang="de-DE" baseline="0" dirty="0"/>
              <a:t> </a:t>
            </a:r>
            <a:r>
              <a:rPr lang="de-DE" baseline="0" dirty="0" err="1"/>
              <a:t>students</a:t>
            </a:r>
            <a:r>
              <a:rPr lang="de-DE" baseline="0" dirty="0"/>
              <a:t> </a:t>
            </a:r>
            <a:r>
              <a:rPr lang="de-DE" baseline="0" dirty="0" err="1"/>
              <a:t>who</a:t>
            </a:r>
            <a:r>
              <a:rPr lang="de-DE" baseline="0" dirty="0"/>
              <a:t> like </a:t>
            </a:r>
            <a:r>
              <a:rPr lang="de-DE" baseline="0" dirty="0" err="1"/>
              <a:t>to</a:t>
            </a:r>
            <a:r>
              <a:rPr lang="de-DE" baseline="0" dirty="0"/>
              <a:t> </a:t>
            </a:r>
            <a:r>
              <a:rPr lang="de-DE" baseline="0" dirty="0" err="1"/>
              <a:t>learn</a:t>
            </a:r>
            <a:r>
              <a:rPr lang="de-DE" baseline="0" dirty="0"/>
              <a:t> </a:t>
            </a:r>
            <a:r>
              <a:rPr lang="de-DE" baseline="0" dirty="0" err="1"/>
              <a:t>science</a:t>
            </a:r>
            <a:r>
              <a:rPr lang="de-DE" baseline="0" dirty="0"/>
              <a:t> </a:t>
            </a:r>
            <a:r>
              <a:rPr lang="de-DE" baseline="0" dirty="0" err="1"/>
              <a:t>is</a:t>
            </a:r>
            <a:r>
              <a:rPr lang="de-DE" baseline="0" dirty="0"/>
              <a:t> </a:t>
            </a:r>
            <a:r>
              <a:rPr lang="de-DE" baseline="0" dirty="0" err="1"/>
              <a:t>relatively</a:t>
            </a:r>
            <a:r>
              <a:rPr lang="de-DE" baseline="0" dirty="0"/>
              <a:t> </a:t>
            </a:r>
            <a:r>
              <a:rPr lang="de-DE" baseline="0" dirty="0" err="1"/>
              <a:t>low</a:t>
            </a:r>
            <a:r>
              <a:rPr lang="de-DE" baseline="0" dirty="0"/>
              <a:t>.</a:t>
            </a:r>
          </a:p>
          <a:p>
            <a:r>
              <a:rPr lang="de-DE" baseline="0" dirty="0" err="1"/>
              <a:t>Bulgaria</a:t>
            </a:r>
            <a:r>
              <a:rPr lang="de-DE" baseline="0" dirty="0"/>
              <a:t> </a:t>
            </a:r>
            <a:r>
              <a:rPr lang="de-DE" baseline="0" dirty="0" err="1"/>
              <a:t>is</a:t>
            </a:r>
            <a:r>
              <a:rPr lang="de-DE" baseline="0" dirty="0"/>
              <a:t> an </a:t>
            </a:r>
            <a:r>
              <a:rPr lang="de-DE" baseline="0" dirty="0" err="1"/>
              <a:t>interesting</a:t>
            </a:r>
            <a:r>
              <a:rPr lang="de-DE" baseline="0" dirty="0"/>
              <a:t> </a:t>
            </a:r>
            <a:r>
              <a:rPr lang="de-DE" baseline="0" dirty="0" err="1"/>
              <a:t>case</a:t>
            </a:r>
            <a:r>
              <a:rPr lang="de-DE" baseline="0" dirty="0"/>
              <a:t> </a:t>
            </a:r>
            <a:r>
              <a:rPr lang="de-DE" baseline="0" dirty="0" err="1"/>
              <a:t>where</a:t>
            </a:r>
            <a:r>
              <a:rPr lang="de-DE" baseline="0" dirty="0"/>
              <a:t> </a:t>
            </a:r>
            <a:r>
              <a:rPr lang="de-DE" baseline="0" dirty="0" err="1"/>
              <a:t>students</a:t>
            </a:r>
            <a:r>
              <a:rPr lang="de-DE" baseline="0" dirty="0"/>
              <a:t> </a:t>
            </a:r>
            <a:r>
              <a:rPr lang="de-DE" baseline="0" dirty="0" err="1"/>
              <a:t>are</a:t>
            </a:r>
            <a:r>
              <a:rPr lang="de-DE" baseline="0" dirty="0"/>
              <a:t> </a:t>
            </a:r>
            <a:r>
              <a:rPr lang="de-DE" baseline="0" dirty="0" err="1"/>
              <a:t>relatively</a:t>
            </a:r>
            <a:r>
              <a:rPr lang="de-DE" baseline="0" dirty="0"/>
              <a:t> high </a:t>
            </a:r>
            <a:r>
              <a:rPr lang="de-DE" baseline="0" dirty="0" err="1"/>
              <a:t>performing</a:t>
            </a:r>
            <a:r>
              <a:rPr lang="de-DE" baseline="0" dirty="0"/>
              <a:t> but also like </a:t>
            </a:r>
            <a:r>
              <a:rPr lang="de-DE" baseline="0" dirty="0" err="1"/>
              <a:t>learning</a:t>
            </a:r>
            <a:r>
              <a:rPr lang="de-DE" baseline="0" dirty="0"/>
              <a:t> </a:t>
            </a:r>
            <a:r>
              <a:rPr lang="de-DE" baseline="0" dirty="0" err="1"/>
              <a:t>science</a:t>
            </a:r>
            <a:r>
              <a:rPr lang="de-DE" baseline="0" dirty="0"/>
              <a:t>. </a:t>
            </a:r>
          </a:p>
          <a:p>
            <a:r>
              <a:rPr lang="de-DE" baseline="0" dirty="0" err="1"/>
              <a:t>How</a:t>
            </a:r>
            <a:r>
              <a:rPr lang="de-DE" baseline="0" dirty="0"/>
              <a:t> do </a:t>
            </a:r>
            <a:r>
              <a:rPr lang="de-DE" baseline="0" dirty="0" err="1"/>
              <a:t>they</a:t>
            </a:r>
            <a:r>
              <a:rPr lang="de-DE" baseline="0" dirty="0"/>
              <a:t> do </a:t>
            </a:r>
            <a:r>
              <a:rPr lang="de-DE" baseline="0" dirty="0" err="1"/>
              <a:t>this</a:t>
            </a:r>
            <a:r>
              <a:rPr lang="de-DE" baseline="0" dirty="0"/>
              <a:t>? </a:t>
            </a:r>
            <a:r>
              <a:rPr lang="de-DE" baseline="0" dirty="0" err="1"/>
              <a:t>What</a:t>
            </a:r>
            <a:r>
              <a:rPr lang="de-DE" baseline="0" dirty="0"/>
              <a:t> </a:t>
            </a:r>
            <a:r>
              <a:rPr lang="de-DE" baseline="0" dirty="0" err="1"/>
              <a:t>can</a:t>
            </a:r>
            <a:r>
              <a:rPr lang="de-DE" baseline="0" dirty="0"/>
              <a:t> </a:t>
            </a:r>
            <a:r>
              <a:rPr lang="de-DE" baseline="0" dirty="0" err="1"/>
              <a:t>we</a:t>
            </a:r>
            <a:r>
              <a:rPr lang="de-DE" baseline="0" dirty="0"/>
              <a:t> </a:t>
            </a:r>
            <a:r>
              <a:rPr lang="de-DE" baseline="0" dirty="0" err="1"/>
              <a:t>learn</a:t>
            </a:r>
            <a:r>
              <a:rPr lang="de-DE" baseline="0" dirty="0"/>
              <a:t> </a:t>
            </a:r>
            <a:r>
              <a:rPr lang="de-DE" baseline="0" dirty="0" err="1"/>
              <a:t>from</a:t>
            </a:r>
            <a:r>
              <a:rPr lang="de-DE" baseline="0" dirty="0"/>
              <a:t> </a:t>
            </a:r>
            <a:r>
              <a:rPr lang="de-DE" baseline="0" dirty="0" err="1"/>
              <a:t>them</a:t>
            </a:r>
            <a:r>
              <a:rPr lang="de-DE" baseline="0" dirty="0"/>
              <a:t>?</a:t>
            </a:r>
          </a:p>
          <a:p>
            <a:r>
              <a:rPr lang="de-DE" baseline="0" dirty="0" err="1"/>
              <a:t>Russia</a:t>
            </a:r>
            <a:r>
              <a:rPr lang="de-DE" baseline="0" dirty="0"/>
              <a:t> </a:t>
            </a:r>
            <a:r>
              <a:rPr lang="de-DE" baseline="0" dirty="0" err="1"/>
              <a:t>iks</a:t>
            </a:r>
            <a:r>
              <a:rPr lang="de-DE" baseline="0" dirty="0"/>
              <a:t> </a:t>
            </a:r>
            <a:r>
              <a:rPr lang="de-DE" baseline="0" dirty="0" err="1"/>
              <a:t>one</a:t>
            </a:r>
            <a:r>
              <a:rPr lang="de-DE" baseline="0" dirty="0"/>
              <a:t> </a:t>
            </a:r>
            <a:r>
              <a:rPr lang="de-DE" baseline="0" dirty="0" err="1"/>
              <a:t>of</a:t>
            </a:r>
            <a:r>
              <a:rPr lang="de-DE" baseline="0" dirty="0"/>
              <a:t> </a:t>
            </a:r>
            <a:r>
              <a:rPr lang="de-DE" baseline="0" dirty="0" err="1"/>
              <a:t>the</a:t>
            </a:r>
            <a:r>
              <a:rPr lang="de-DE" baseline="0" dirty="0"/>
              <a:t> </a:t>
            </a:r>
            <a:r>
              <a:rPr lang="de-DE" baseline="0" dirty="0" err="1"/>
              <a:t>highest</a:t>
            </a:r>
            <a:r>
              <a:rPr lang="de-DE" baseline="0" dirty="0"/>
              <a:t> </a:t>
            </a:r>
            <a:r>
              <a:rPr lang="de-DE" baseline="0" dirty="0" err="1"/>
              <a:t>achieving</a:t>
            </a:r>
            <a:r>
              <a:rPr lang="de-DE" baseline="0" dirty="0"/>
              <a:t> countries </a:t>
            </a:r>
            <a:r>
              <a:rPr lang="de-DE" baseline="0" dirty="0" err="1"/>
              <a:t>and</a:t>
            </a:r>
            <a:r>
              <a:rPr lang="de-DE" baseline="0" dirty="0"/>
              <a:t> a </a:t>
            </a:r>
            <a:r>
              <a:rPr lang="de-DE" baseline="0" dirty="0" err="1"/>
              <a:t>relatively</a:t>
            </a:r>
            <a:r>
              <a:rPr lang="de-DE" baseline="0" dirty="0"/>
              <a:t> high </a:t>
            </a:r>
            <a:r>
              <a:rPr lang="de-DE" baseline="0" dirty="0" err="1"/>
              <a:t>percentage</a:t>
            </a:r>
            <a:r>
              <a:rPr lang="de-DE" baseline="0" dirty="0"/>
              <a:t> </a:t>
            </a:r>
            <a:r>
              <a:rPr lang="de-DE" baseline="0" dirty="0" err="1"/>
              <a:t>of</a:t>
            </a:r>
            <a:r>
              <a:rPr lang="de-DE" baseline="0" dirty="0"/>
              <a:t> </a:t>
            </a:r>
            <a:r>
              <a:rPr lang="de-DE" baseline="0" dirty="0" err="1"/>
              <a:t>students</a:t>
            </a:r>
            <a:r>
              <a:rPr lang="de-DE" baseline="0" dirty="0"/>
              <a:t> also like </a:t>
            </a:r>
            <a:r>
              <a:rPr lang="de-DE" baseline="0" dirty="0" err="1"/>
              <a:t>learning</a:t>
            </a:r>
            <a:r>
              <a:rPr lang="de-DE" baseline="0" dirty="0"/>
              <a:t> </a:t>
            </a:r>
            <a:r>
              <a:rPr lang="de-DE" baseline="0" dirty="0" err="1"/>
              <a:t>science</a:t>
            </a:r>
            <a:r>
              <a:rPr lang="de-DE" baseline="0" dirty="0"/>
              <a:t> – but </a:t>
            </a:r>
            <a:r>
              <a:rPr lang="de-DE" baseline="0" dirty="0" err="1"/>
              <a:t>it</a:t>
            </a:r>
            <a:r>
              <a:rPr lang="de-DE" baseline="0" dirty="0"/>
              <a:t> </a:t>
            </a:r>
            <a:r>
              <a:rPr lang="de-DE" baseline="0" dirty="0" err="1"/>
              <a:t>is</a:t>
            </a:r>
            <a:r>
              <a:rPr lang="de-DE" baseline="0" dirty="0"/>
              <a:t> </a:t>
            </a:r>
            <a:r>
              <a:rPr lang="de-DE" baseline="0" dirty="0" err="1"/>
              <a:t>only</a:t>
            </a:r>
            <a:r>
              <a:rPr lang="de-DE" baseline="0" dirty="0"/>
              <a:t> 58% </a:t>
            </a:r>
            <a:r>
              <a:rPr lang="de-DE" baseline="0" dirty="0" err="1"/>
              <a:t>compared</a:t>
            </a:r>
            <a:r>
              <a:rPr lang="de-DE" baseline="0" dirty="0"/>
              <a:t> </a:t>
            </a:r>
            <a:r>
              <a:rPr lang="de-DE" baseline="0" dirty="0" err="1"/>
              <a:t>to</a:t>
            </a:r>
            <a:r>
              <a:rPr lang="de-DE" baseline="0" dirty="0"/>
              <a:t> 72% in </a:t>
            </a:r>
            <a:r>
              <a:rPr lang="de-DE" baseline="0" dirty="0" err="1"/>
              <a:t>Bulgaria</a:t>
            </a:r>
            <a:r>
              <a:rPr lang="de-DE" baseline="0" dirty="0"/>
              <a:t>.</a:t>
            </a:r>
          </a:p>
          <a:p>
            <a:endParaRPr lang="en-US" dirty="0"/>
          </a:p>
        </p:txBody>
      </p:sp>
      <p:sp>
        <p:nvSpPr>
          <p:cNvPr id="4" name="Slide Number Placeholder 3"/>
          <p:cNvSpPr>
            <a:spLocks noGrp="1"/>
          </p:cNvSpPr>
          <p:nvPr>
            <p:ph type="sldNum" sz="quarter" idx="10"/>
          </p:nvPr>
        </p:nvSpPr>
        <p:spPr/>
        <p:txBody>
          <a:bodyPr/>
          <a:lstStyle/>
          <a:p>
            <a:fld id="{CA49AA0A-A794-4AD3-BBAC-D1819D9BC0C6}" type="slidenum">
              <a:rPr lang="de-DE" smtClean="0"/>
              <a:t>12</a:t>
            </a:fld>
            <a:endParaRPr lang="de-DE"/>
          </a:p>
        </p:txBody>
      </p:sp>
    </p:spTree>
    <p:extLst>
      <p:ext uri="{BB962C8B-B14F-4D97-AF65-F5344CB8AC3E}">
        <p14:creationId xmlns:p14="http://schemas.microsoft.com/office/powerpoint/2010/main" val="64193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When</a:t>
            </a:r>
            <a:r>
              <a:rPr lang="de-DE" dirty="0"/>
              <a:t> </a:t>
            </a:r>
            <a:r>
              <a:rPr lang="de-DE" dirty="0" err="1"/>
              <a:t>looking</a:t>
            </a:r>
            <a:r>
              <a:rPr lang="de-DE" dirty="0"/>
              <a:t> at </a:t>
            </a:r>
            <a:r>
              <a:rPr lang="de-DE" dirty="0" err="1"/>
              <a:t>mathematics</a:t>
            </a:r>
            <a:r>
              <a:rPr lang="de-DE" dirty="0"/>
              <a:t> </a:t>
            </a:r>
            <a:r>
              <a:rPr lang="de-DE" dirty="0" err="1"/>
              <a:t>and</a:t>
            </a:r>
            <a:r>
              <a:rPr lang="de-DE" dirty="0"/>
              <a:t> </a:t>
            </a:r>
            <a:r>
              <a:rPr lang="de-DE" dirty="0" err="1"/>
              <a:t>if</a:t>
            </a:r>
            <a:r>
              <a:rPr lang="de-DE" dirty="0"/>
              <a:t> </a:t>
            </a:r>
            <a:r>
              <a:rPr lang="de-DE" dirty="0" err="1"/>
              <a:t>students</a:t>
            </a:r>
            <a:r>
              <a:rPr lang="de-DE" dirty="0"/>
              <a:t> </a:t>
            </a:r>
            <a:r>
              <a:rPr lang="de-DE" dirty="0" err="1"/>
              <a:t>value</a:t>
            </a:r>
            <a:r>
              <a:rPr lang="de-DE" dirty="0"/>
              <a:t> </a:t>
            </a:r>
            <a:r>
              <a:rPr lang="de-DE" dirty="0" err="1"/>
              <a:t>mathematics</a:t>
            </a:r>
            <a:r>
              <a:rPr lang="de-DE" dirty="0"/>
              <a:t> </a:t>
            </a:r>
            <a:r>
              <a:rPr lang="de-DE" dirty="0" err="1"/>
              <a:t>we</a:t>
            </a:r>
            <a:r>
              <a:rPr lang="de-DE" dirty="0"/>
              <a:t> find </a:t>
            </a:r>
            <a:r>
              <a:rPr lang="de-DE" dirty="0" err="1"/>
              <a:t>the</a:t>
            </a:r>
            <a:r>
              <a:rPr lang="de-DE" dirty="0"/>
              <a:t> </a:t>
            </a:r>
            <a:r>
              <a:rPr lang="de-DE" dirty="0" err="1"/>
              <a:t>following</a:t>
            </a:r>
            <a:r>
              <a:rPr lang="de-DE" dirty="0"/>
              <a:t>:</a:t>
            </a:r>
          </a:p>
          <a:p>
            <a:r>
              <a:rPr lang="de-DE" dirty="0"/>
              <a:t>The </a:t>
            </a:r>
            <a:r>
              <a:rPr lang="de-DE" dirty="0" err="1"/>
              <a:t>higher</a:t>
            </a:r>
            <a:r>
              <a:rPr lang="de-DE" baseline="0" dirty="0"/>
              <a:t> </a:t>
            </a:r>
            <a:r>
              <a:rPr lang="de-DE" baseline="0" dirty="0" err="1"/>
              <a:t>the</a:t>
            </a:r>
            <a:r>
              <a:rPr lang="de-DE" baseline="0" dirty="0"/>
              <a:t> </a:t>
            </a:r>
            <a:r>
              <a:rPr lang="de-DE" baseline="0" dirty="0" err="1"/>
              <a:t>country</a:t>
            </a:r>
            <a:r>
              <a:rPr lang="de-DE" baseline="0" dirty="0"/>
              <a:t> </a:t>
            </a:r>
            <a:r>
              <a:rPr lang="de-DE" baseline="0" dirty="0" err="1"/>
              <a:t>average</a:t>
            </a:r>
            <a:r>
              <a:rPr lang="de-DE" baseline="0" dirty="0"/>
              <a:t> in </a:t>
            </a:r>
            <a:r>
              <a:rPr lang="de-DE" baseline="0" dirty="0" err="1"/>
              <a:t>mathematics</a:t>
            </a:r>
            <a:r>
              <a:rPr lang="de-DE" baseline="0" dirty="0"/>
              <a:t>, </a:t>
            </a:r>
            <a:r>
              <a:rPr lang="de-DE" baseline="0" dirty="0" err="1"/>
              <a:t>the</a:t>
            </a:r>
            <a:r>
              <a:rPr lang="de-DE" baseline="0" dirty="0"/>
              <a:t> </a:t>
            </a:r>
            <a:r>
              <a:rPr lang="de-DE" baseline="0" dirty="0" err="1"/>
              <a:t>lower</a:t>
            </a:r>
            <a:r>
              <a:rPr lang="de-DE" baseline="0" dirty="0"/>
              <a:t> </a:t>
            </a:r>
            <a:r>
              <a:rPr lang="de-DE" baseline="0" dirty="0" err="1"/>
              <a:t>the</a:t>
            </a:r>
            <a:r>
              <a:rPr lang="de-DE" baseline="0" dirty="0"/>
              <a:t> </a:t>
            </a:r>
            <a:r>
              <a:rPr lang="de-DE" baseline="0" dirty="0" err="1"/>
              <a:t>percentage</a:t>
            </a:r>
            <a:r>
              <a:rPr lang="de-DE" baseline="0" dirty="0"/>
              <a:t> </a:t>
            </a:r>
            <a:r>
              <a:rPr lang="de-DE" baseline="0" dirty="0" err="1"/>
              <a:t>of</a:t>
            </a:r>
            <a:r>
              <a:rPr lang="de-DE" baseline="0" dirty="0"/>
              <a:t> </a:t>
            </a:r>
            <a:r>
              <a:rPr lang="de-DE" baseline="0" dirty="0" err="1"/>
              <a:t>students</a:t>
            </a:r>
            <a:r>
              <a:rPr lang="de-DE" baseline="0" dirty="0"/>
              <a:t> </a:t>
            </a:r>
            <a:r>
              <a:rPr lang="de-DE" baseline="0" dirty="0" err="1"/>
              <a:t>valuing</a:t>
            </a:r>
            <a:r>
              <a:rPr lang="de-DE" baseline="0" dirty="0"/>
              <a:t> </a:t>
            </a:r>
            <a:r>
              <a:rPr lang="de-DE" baseline="0" dirty="0" err="1"/>
              <a:t>mathematics</a:t>
            </a:r>
            <a:endParaRPr lang="de-DE" baseline="0" dirty="0"/>
          </a:p>
          <a:p>
            <a:r>
              <a:rPr lang="de-DE" baseline="0" dirty="0" err="1"/>
              <a:t>Nearly</a:t>
            </a:r>
            <a:r>
              <a:rPr lang="de-DE" baseline="0" dirty="0"/>
              <a:t> </a:t>
            </a:r>
            <a:r>
              <a:rPr lang="de-DE" baseline="0" dirty="0" err="1"/>
              <a:t>no</a:t>
            </a:r>
            <a:r>
              <a:rPr lang="de-DE" baseline="0" dirty="0"/>
              <a:t> </a:t>
            </a:r>
            <a:r>
              <a:rPr lang="de-DE" baseline="0" dirty="0" err="1"/>
              <a:t>country</a:t>
            </a:r>
            <a:r>
              <a:rPr lang="de-DE" baseline="0" dirty="0"/>
              <a:t> </a:t>
            </a:r>
            <a:r>
              <a:rPr lang="de-DE" baseline="0" dirty="0" err="1"/>
              <a:t>below</a:t>
            </a:r>
            <a:r>
              <a:rPr lang="de-DE" baseline="0" dirty="0"/>
              <a:t> </a:t>
            </a:r>
            <a:r>
              <a:rPr lang="de-DE" baseline="0" dirty="0" err="1"/>
              <a:t>average</a:t>
            </a:r>
            <a:r>
              <a:rPr lang="de-DE" baseline="0" dirty="0"/>
              <a:t> </a:t>
            </a:r>
            <a:r>
              <a:rPr lang="de-DE" baseline="0" dirty="0" err="1"/>
              <a:t>achievement</a:t>
            </a:r>
            <a:r>
              <a:rPr lang="de-DE" baseline="0" dirty="0"/>
              <a:t> </a:t>
            </a:r>
            <a:r>
              <a:rPr lang="de-DE" baseline="0" dirty="0" err="1"/>
              <a:t>and</a:t>
            </a:r>
            <a:r>
              <a:rPr lang="de-DE" baseline="0" dirty="0"/>
              <a:t> </a:t>
            </a:r>
            <a:r>
              <a:rPr lang="de-DE" baseline="0" dirty="0" err="1"/>
              <a:t>below</a:t>
            </a:r>
            <a:r>
              <a:rPr lang="de-DE" baseline="0" dirty="0"/>
              <a:t> </a:t>
            </a:r>
            <a:r>
              <a:rPr lang="de-DE" baseline="0" dirty="0" err="1"/>
              <a:t>average</a:t>
            </a:r>
            <a:r>
              <a:rPr lang="de-DE" baseline="0" dirty="0"/>
              <a:t> </a:t>
            </a:r>
            <a:r>
              <a:rPr lang="de-DE" baseline="0" dirty="0" err="1"/>
              <a:t>percent</a:t>
            </a:r>
            <a:r>
              <a:rPr lang="de-DE" baseline="0" dirty="0"/>
              <a:t> </a:t>
            </a:r>
            <a:r>
              <a:rPr lang="de-DE" baseline="0" dirty="0" err="1"/>
              <a:t>of</a:t>
            </a:r>
            <a:r>
              <a:rPr lang="de-DE" baseline="0" dirty="0"/>
              <a:t> </a:t>
            </a:r>
            <a:r>
              <a:rPr lang="de-DE" baseline="0" dirty="0" err="1"/>
              <a:t>students</a:t>
            </a:r>
            <a:r>
              <a:rPr lang="de-DE" baseline="0" dirty="0"/>
              <a:t> </a:t>
            </a:r>
            <a:r>
              <a:rPr lang="de-DE" baseline="0" dirty="0" err="1"/>
              <a:t>valuing</a:t>
            </a:r>
            <a:r>
              <a:rPr lang="de-DE" baseline="0" dirty="0"/>
              <a:t> </a:t>
            </a:r>
            <a:r>
              <a:rPr lang="de-DE" baseline="0" dirty="0" err="1"/>
              <a:t>mathematics</a:t>
            </a:r>
            <a:endParaRPr lang="de-DE" baseline="0" dirty="0"/>
          </a:p>
          <a:p>
            <a:r>
              <a:rPr lang="de-DE" baseline="0" dirty="0" err="1"/>
              <a:t>Interesting</a:t>
            </a:r>
            <a:r>
              <a:rPr lang="de-DE" baseline="0" dirty="0"/>
              <a:t> </a:t>
            </a:r>
            <a:r>
              <a:rPr lang="de-DE" baseline="0" dirty="0" err="1"/>
              <a:t>cases</a:t>
            </a:r>
            <a:r>
              <a:rPr lang="de-DE" baseline="0" dirty="0"/>
              <a:t> </a:t>
            </a:r>
            <a:r>
              <a:rPr lang="de-DE" baseline="0" dirty="0" err="1"/>
              <a:t>are</a:t>
            </a:r>
            <a:r>
              <a:rPr lang="de-DE" baseline="0" dirty="0"/>
              <a:t> Israel </a:t>
            </a:r>
            <a:r>
              <a:rPr lang="de-DE" baseline="0" dirty="0" err="1"/>
              <a:t>and</a:t>
            </a:r>
            <a:r>
              <a:rPr lang="de-DE" baseline="0" dirty="0"/>
              <a:t> Canada </a:t>
            </a:r>
            <a:r>
              <a:rPr lang="de-DE" baseline="0" dirty="0" err="1"/>
              <a:t>having</a:t>
            </a:r>
            <a:r>
              <a:rPr lang="de-DE" baseline="0" dirty="0"/>
              <a:t> </a:t>
            </a:r>
            <a:r>
              <a:rPr lang="de-DE" baseline="0" dirty="0" err="1"/>
              <a:t>achievement</a:t>
            </a:r>
            <a:r>
              <a:rPr lang="de-DE" baseline="0" dirty="0"/>
              <a:t> </a:t>
            </a:r>
            <a:r>
              <a:rPr lang="de-DE" baseline="0" dirty="0" err="1"/>
              <a:t>higher</a:t>
            </a:r>
            <a:r>
              <a:rPr lang="de-DE" baseline="0" dirty="0"/>
              <a:t> </a:t>
            </a:r>
            <a:r>
              <a:rPr lang="de-DE" baseline="0" dirty="0" err="1"/>
              <a:t>than</a:t>
            </a:r>
            <a:r>
              <a:rPr lang="de-DE" baseline="0" dirty="0"/>
              <a:t> </a:t>
            </a:r>
            <a:r>
              <a:rPr lang="de-DE" baseline="0" dirty="0" err="1"/>
              <a:t>average</a:t>
            </a:r>
            <a:r>
              <a:rPr lang="de-DE" baseline="0" dirty="0"/>
              <a:t> </a:t>
            </a:r>
            <a:r>
              <a:rPr lang="de-DE" baseline="0" dirty="0" err="1"/>
              <a:t>and</a:t>
            </a:r>
            <a:r>
              <a:rPr lang="de-DE" baseline="0" dirty="0"/>
              <a:t> </a:t>
            </a:r>
            <a:r>
              <a:rPr lang="de-DE" baseline="0" dirty="0" err="1"/>
              <a:t>more</a:t>
            </a:r>
            <a:r>
              <a:rPr lang="de-DE" baseline="0" dirty="0"/>
              <a:t> </a:t>
            </a:r>
            <a:r>
              <a:rPr lang="de-DE" baseline="0" dirty="0" err="1"/>
              <a:t>students</a:t>
            </a:r>
            <a:r>
              <a:rPr lang="de-DE" baseline="0" dirty="0"/>
              <a:t> </a:t>
            </a:r>
            <a:r>
              <a:rPr lang="de-DE" baseline="0" dirty="0" err="1"/>
              <a:t>valuing</a:t>
            </a:r>
            <a:r>
              <a:rPr lang="de-DE" baseline="0" dirty="0"/>
              <a:t> </a:t>
            </a:r>
            <a:r>
              <a:rPr lang="de-DE" baseline="0" dirty="0" err="1"/>
              <a:t>mathematics</a:t>
            </a:r>
            <a:endParaRPr lang="de-DE" baseline="0" dirty="0"/>
          </a:p>
          <a:p>
            <a:r>
              <a:rPr lang="de-DE" baseline="0" dirty="0" err="1"/>
              <a:t>Russia</a:t>
            </a:r>
            <a:r>
              <a:rPr lang="de-DE" baseline="0" dirty="0"/>
              <a:t> </a:t>
            </a:r>
            <a:r>
              <a:rPr lang="de-DE" baseline="0" dirty="0" err="1"/>
              <a:t>has</a:t>
            </a:r>
            <a:r>
              <a:rPr lang="de-DE" baseline="0" dirty="0"/>
              <a:t> </a:t>
            </a:r>
            <a:r>
              <a:rPr lang="de-DE" baseline="0" dirty="0" err="1"/>
              <a:t>relatively</a:t>
            </a:r>
            <a:r>
              <a:rPr lang="de-DE" baseline="0" dirty="0"/>
              <a:t> high </a:t>
            </a:r>
            <a:r>
              <a:rPr lang="de-DE" baseline="0" dirty="0" err="1"/>
              <a:t>achievement</a:t>
            </a:r>
            <a:r>
              <a:rPr lang="de-DE" baseline="0" dirty="0"/>
              <a:t> but </a:t>
            </a:r>
            <a:r>
              <a:rPr lang="de-DE" baseline="0" dirty="0" err="1"/>
              <a:t>below</a:t>
            </a:r>
            <a:r>
              <a:rPr lang="de-DE" baseline="0" dirty="0"/>
              <a:t> </a:t>
            </a:r>
            <a:r>
              <a:rPr lang="de-DE" baseline="0" dirty="0" err="1"/>
              <a:t>average</a:t>
            </a:r>
            <a:r>
              <a:rPr lang="de-DE" baseline="0" dirty="0"/>
              <a:t> </a:t>
            </a:r>
            <a:r>
              <a:rPr lang="de-DE" baseline="0" dirty="0" err="1"/>
              <a:t>percentage</a:t>
            </a:r>
            <a:r>
              <a:rPr lang="de-DE" baseline="0" dirty="0"/>
              <a:t> </a:t>
            </a:r>
            <a:r>
              <a:rPr lang="de-DE" baseline="0" dirty="0" err="1"/>
              <a:t>of</a:t>
            </a:r>
            <a:r>
              <a:rPr lang="de-DE" baseline="0" dirty="0"/>
              <a:t> </a:t>
            </a:r>
            <a:r>
              <a:rPr lang="de-DE" baseline="0" dirty="0" err="1"/>
              <a:t>students</a:t>
            </a:r>
            <a:r>
              <a:rPr lang="de-DE" baseline="0" dirty="0"/>
              <a:t> </a:t>
            </a:r>
            <a:r>
              <a:rPr lang="de-DE" baseline="0" dirty="0" err="1"/>
              <a:t>valuing</a:t>
            </a:r>
            <a:r>
              <a:rPr lang="de-DE" baseline="0" dirty="0"/>
              <a:t> </a:t>
            </a:r>
            <a:r>
              <a:rPr lang="de-DE" baseline="0" dirty="0" err="1"/>
              <a:t>mathematics</a:t>
            </a:r>
            <a:endParaRPr lang="de-DE" baseline="0" dirty="0"/>
          </a:p>
          <a:p>
            <a:endParaRPr lang="en-US" dirty="0"/>
          </a:p>
        </p:txBody>
      </p:sp>
      <p:sp>
        <p:nvSpPr>
          <p:cNvPr id="4" name="Slide Number Placeholder 3"/>
          <p:cNvSpPr>
            <a:spLocks noGrp="1"/>
          </p:cNvSpPr>
          <p:nvPr>
            <p:ph type="sldNum" sz="quarter" idx="10"/>
          </p:nvPr>
        </p:nvSpPr>
        <p:spPr/>
        <p:txBody>
          <a:bodyPr/>
          <a:lstStyle/>
          <a:p>
            <a:fld id="{A7509D9E-6600-4299-ADF1-DC46E779877B}" type="slidenum">
              <a:rPr lang="en-US" smtClean="0"/>
              <a:t>13</a:t>
            </a:fld>
            <a:endParaRPr lang="en-US"/>
          </a:p>
        </p:txBody>
      </p:sp>
    </p:spTree>
    <p:extLst>
      <p:ext uri="{BB962C8B-B14F-4D97-AF65-F5344CB8AC3E}">
        <p14:creationId xmlns:p14="http://schemas.microsoft.com/office/powerpoint/2010/main" val="284684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When</a:t>
            </a:r>
            <a:r>
              <a:rPr lang="de-DE" dirty="0"/>
              <a:t> </a:t>
            </a:r>
            <a:r>
              <a:rPr lang="de-DE" dirty="0" err="1"/>
              <a:t>we</a:t>
            </a:r>
            <a:r>
              <a:rPr lang="de-DE" dirty="0"/>
              <a:t> </a:t>
            </a:r>
            <a:r>
              <a:rPr lang="de-DE" dirty="0" err="1"/>
              <a:t>look</a:t>
            </a:r>
            <a:r>
              <a:rPr lang="de-DE" dirty="0"/>
              <a:t> at grade 4 </a:t>
            </a:r>
            <a:r>
              <a:rPr lang="de-DE" dirty="0" err="1"/>
              <a:t>and</a:t>
            </a:r>
            <a:r>
              <a:rPr lang="de-DE" dirty="0"/>
              <a:t> grade 8 </a:t>
            </a:r>
            <a:r>
              <a:rPr lang="de-DE" dirty="0" err="1"/>
              <a:t>students</a:t>
            </a:r>
            <a:r>
              <a:rPr lang="de-DE" dirty="0"/>
              <a:t> </a:t>
            </a:r>
            <a:r>
              <a:rPr lang="de-DE" dirty="0" err="1"/>
              <a:t>we</a:t>
            </a:r>
            <a:r>
              <a:rPr lang="de-DE" dirty="0"/>
              <a:t> </a:t>
            </a:r>
            <a:r>
              <a:rPr lang="de-DE" dirty="0" err="1"/>
              <a:t>can</a:t>
            </a:r>
            <a:r>
              <a:rPr lang="de-DE" dirty="0"/>
              <a:t> </a:t>
            </a:r>
            <a:r>
              <a:rPr lang="de-DE" dirty="0" err="1"/>
              <a:t>clearly</a:t>
            </a:r>
            <a:r>
              <a:rPr lang="de-DE" dirty="0"/>
              <a:t> </a:t>
            </a:r>
            <a:r>
              <a:rPr lang="de-DE" dirty="0" err="1"/>
              <a:t>see</a:t>
            </a:r>
            <a:r>
              <a:rPr lang="de-DE" dirty="0"/>
              <a:t> </a:t>
            </a:r>
            <a:r>
              <a:rPr lang="de-DE" dirty="0" err="1"/>
              <a:t>that</a:t>
            </a:r>
            <a:r>
              <a:rPr lang="de-DE" dirty="0"/>
              <a:t> </a:t>
            </a:r>
            <a:r>
              <a:rPr lang="de-DE" dirty="0" err="1"/>
              <a:t>the</a:t>
            </a:r>
            <a:r>
              <a:rPr lang="de-DE" dirty="0"/>
              <a:t> </a:t>
            </a:r>
            <a:r>
              <a:rPr lang="de-DE" dirty="0" err="1"/>
              <a:t>attitudes</a:t>
            </a:r>
            <a:r>
              <a:rPr lang="de-DE" dirty="0"/>
              <a:t> </a:t>
            </a:r>
            <a:r>
              <a:rPr lang="de-DE" dirty="0" err="1"/>
              <a:t>towards</a:t>
            </a:r>
            <a:r>
              <a:rPr lang="de-DE" dirty="0"/>
              <a:t> </a:t>
            </a:r>
            <a:r>
              <a:rPr lang="de-DE" dirty="0" err="1"/>
              <a:t>mathematics</a:t>
            </a:r>
            <a:r>
              <a:rPr lang="de-DE" dirty="0"/>
              <a:t> </a:t>
            </a:r>
            <a:r>
              <a:rPr lang="de-DE" dirty="0" err="1"/>
              <a:t>are</a:t>
            </a:r>
            <a:r>
              <a:rPr lang="de-DE" baseline="0" dirty="0"/>
              <a:t> </a:t>
            </a:r>
            <a:r>
              <a:rPr lang="de-DE" baseline="0" dirty="0" err="1"/>
              <a:t>getting</a:t>
            </a:r>
            <a:r>
              <a:rPr lang="de-DE" baseline="0" dirty="0"/>
              <a:t> </a:t>
            </a:r>
            <a:r>
              <a:rPr lang="de-DE" baseline="0" dirty="0" err="1"/>
              <a:t>more</a:t>
            </a:r>
            <a:r>
              <a:rPr lang="de-DE" baseline="0" dirty="0"/>
              <a:t> negative </a:t>
            </a:r>
            <a:r>
              <a:rPr lang="de-DE" baseline="0" dirty="0" err="1"/>
              <a:t>once</a:t>
            </a:r>
            <a:r>
              <a:rPr lang="de-DE" baseline="0" dirty="0"/>
              <a:t> </a:t>
            </a:r>
            <a:r>
              <a:rPr lang="de-DE" baseline="0" dirty="0" err="1"/>
              <a:t>the</a:t>
            </a:r>
            <a:r>
              <a:rPr lang="de-DE" baseline="0" dirty="0"/>
              <a:t> </a:t>
            </a:r>
            <a:r>
              <a:rPr lang="de-DE" baseline="0" dirty="0" err="1"/>
              <a:t>students</a:t>
            </a:r>
            <a:r>
              <a:rPr lang="de-DE" baseline="0" dirty="0"/>
              <a:t> </a:t>
            </a:r>
            <a:r>
              <a:rPr lang="de-DE" baseline="0" dirty="0" err="1"/>
              <a:t>are</a:t>
            </a:r>
            <a:r>
              <a:rPr lang="de-DE" baseline="0" dirty="0"/>
              <a:t> </a:t>
            </a:r>
            <a:r>
              <a:rPr lang="de-DE" baseline="0" dirty="0" err="1"/>
              <a:t>progressing</a:t>
            </a:r>
            <a:r>
              <a:rPr lang="de-DE" baseline="0" dirty="0"/>
              <a:t> </a:t>
            </a:r>
            <a:r>
              <a:rPr lang="de-DE" baseline="0" dirty="0" err="1"/>
              <a:t>from</a:t>
            </a:r>
            <a:r>
              <a:rPr lang="de-DE" baseline="0" dirty="0"/>
              <a:t> grade 4 </a:t>
            </a:r>
            <a:r>
              <a:rPr lang="de-DE" baseline="0" dirty="0" err="1"/>
              <a:t>to</a:t>
            </a:r>
            <a:r>
              <a:rPr lang="de-DE" baseline="0" dirty="0"/>
              <a:t> grade 8.</a:t>
            </a:r>
          </a:p>
          <a:p>
            <a:r>
              <a:rPr lang="de-DE" baseline="0" dirty="0" err="1"/>
              <a:t>Is</a:t>
            </a:r>
            <a:r>
              <a:rPr lang="de-DE" baseline="0" dirty="0"/>
              <a:t> </a:t>
            </a:r>
            <a:r>
              <a:rPr lang="de-DE" baseline="0" dirty="0" err="1"/>
              <a:t>this</a:t>
            </a:r>
            <a:r>
              <a:rPr lang="de-DE" baseline="0" dirty="0"/>
              <a:t> </a:t>
            </a:r>
            <a:r>
              <a:rPr lang="de-DE" baseline="0" dirty="0" err="1"/>
              <a:t>important</a:t>
            </a:r>
            <a:r>
              <a:rPr lang="de-DE" baseline="0" dirty="0"/>
              <a:t>? Yes! Not </a:t>
            </a:r>
            <a:r>
              <a:rPr lang="de-DE" baseline="0" dirty="0" err="1"/>
              <a:t>only</a:t>
            </a:r>
            <a:r>
              <a:rPr lang="de-DE" baseline="0" dirty="0"/>
              <a:t> </a:t>
            </a:r>
            <a:r>
              <a:rPr lang="de-DE" baseline="0" dirty="0" err="1"/>
              <a:t>are</a:t>
            </a:r>
            <a:r>
              <a:rPr lang="de-DE" baseline="0" dirty="0"/>
              <a:t> </a:t>
            </a:r>
            <a:r>
              <a:rPr lang="de-DE" baseline="0" dirty="0" err="1"/>
              <a:t>the</a:t>
            </a:r>
            <a:r>
              <a:rPr lang="de-DE" baseline="0" dirty="0"/>
              <a:t> </a:t>
            </a:r>
            <a:r>
              <a:rPr lang="de-DE" baseline="0" dirty="0" err="1"/>
              <a:t>attitudes</a:t>
            </a:r>
            <a:r>
              <a:rPr lang="de-DE" baseline="0" dirty="0"/>
              <a:t> </a:t>
            </a:r>
            <a:r>
              <a:rPr lang="de-DE" baseline="0" dirty="0" err="1"/>
              <a:t>positively</a:t>
            </a:r>
            <a:r>
              <a:rPr lang="de-DE" baseline="0" dirty="0"/>
              <a:t> </a:t>
            </a:r>
            <a:r>
              <a:rPr lang="de-DE" baseline="0" dirty="0" err="1"/>
              <a:t>related</a:t>
            </a:r>
            <a:r>
              <a:rPr lang="de-DE" baseline="0" dirty="0"/>
              <a:t> </a:t>
            </a:r>
            <a:r>
              <a:rPr lang="de-DE" baseline="0" dirty="0" err="1"/>
              <a:t>to</a:t>
            </a:r>
            <a:r>
              <a:rPr lang="de-DE" baseline="0" dirty="0"/>
              <a:t> </a:t>
            </a:r>
            <a:r>
              <a:rPr lang="de-DE" baseline="0" dirty="0" err="1"/>
              <a:t>the</a:t>
            </a:r>
            <a:r>
              <a:rPr lang="de-DE" baseline="0" dirty="0"/>
              <a:t> </a:t>
            </a:r>
            <a:r>
              <a:rPr lang="de-DE" baseline="0" dirty="0" err="1"/>
              <a:t>students</a:t>
            </a:r>
            <a:r>
              <a:rPr lang="de-DE" baseline="0" dirty="0"/>
              <a:t>‘ </a:t>
            </a:r>
            <a:r>
              <a:rPr lang="de-DE" baseline="0" dirty="0" err="1"/>
              <a:t>achievement</a:t>
            </a:r>
            <a:r>
              <a:rPr lang="de-DE" baseline="0" dirty="0"/>
              <a:t> but </a:t>
            </a:r>
            <a:r>
              <a:rPr lang="de-DE" baseline="0" dirty="0" err="1"/>
              <a:t>attitudes</a:t>
            </a:r>
            <a:r>
              <a:rPr lang="de-DE" baseline="0" dirty="0"/>
              <a:t> </a:t>
            </a:r>
            <a:r>
              <a:rPr lang="de-DE" baseline="0" dirty="0" err="1"/>
              <a:t>are</a:t>
            </a:r>
            <a:r>
              <a:rPr lang="de-DE" baseline="0" dirty="0"/>
              <a:t> also an </a:t>
            </a:r>
            <a:r>
              <a:rPr lang="de-DE" baseline="0" dirty="0" err="1"/>
              <a:t>outcome</a:t>
            </a:r>
            <a:r>
              <a:rPr lang="de-DE" baseline="0" dirty="0"/>
              <a:t> </a:t>
            </a:r>
            <a:r>
              <a:rPr lang="de-DE" baseline="0" dirty="0" err="1"/>
              <a:t>of</a:t>
            </a:r>
            <a:r>
              <a:rPr lang="de-DE" baseline="0" dirty="0"/>
              <a:t> </a:t>
            </a:r>
            <a:r>
              <a:rPr lang="de-DE" baseline="0" dirty="0" err="1"/>
              <a:t>the</a:t>
            </a:r>
            <a:r>
              <a:rPr lang="de-DE" baseline="0" dirty="0"/>
              <a:t> </a:t>
            </a:r>
            <a:r>
              <a:rPr lang="de-DE" baseline="0" dirty="0" err="1"/>
              <a:t>education</a:t>
            </a:r>
            <a:r>
              <a:rPr lang="de-DE" baseline="0" dirty="0"/>
              <a:t> </a:t>
            </a:r>
            <a:r>
              <a:rPr lang="de-DE" baseline="0" dirty="0" err="1"/>
              <a:t>process</a:t>
            </a:r>
            <a:r>
              <a:rPr lang="de-DE" baseline="0" dirty="0"/>
              <a:t>. </a:t>
            </a:r>
            <a:r>
              <a:rPr lang="de-DE" baseline="0" dirty="0" err="1"/>
              <a:t>And</a:t>
            </a:r>
            <a:r>
              <a:rPr lang="de-DE" baseline="0" dirty="0"/>
              <a:t> </a:t>
            </a:r>
            <a:r>
              <a:rPr lang="de-DE" baseline="0" dirty="0" err="1"/>
              <a:t>the</a:t>
            </a:r>
            <a:r>
              <a:rPr lang="de-DE" baseline="0" dirty="0"/>
              <a:t> </a:t>
            </a:r>
            <a:r>
              <a:rPr lang="de-DE" baseline="0" dirty="0" err="1"/>
              <a:t>fewer</a:t>
            </a:r>
            <a:r>
              <a:rPr lang="de-DE" baseline="0" dirty="0"/>
              <a:t> </a:t>
            </a:r>
            <a:r>
              <a:rPr lang="de-DE" baseline="0" dirty="0" err="1"/>
              <a:t>students</a:t>
            </a:r>
            <a:r>
              <a:rPr lang="de-DE" baseline="0" dirty="0"/>
              <a:t> like </a:t>
            </a:r>
            <a:r>
              <a:rPr lang="de-DE" baseline="0" dirty="0" err="1"/>
              <a:t>mathematucs</a:t>
            </a:r>
            <a:r>
              <a:rPr lang="de-DE" baseline="0" dirty="0"/>
              <a:t> </a:t>
            </a:r>
            <a:r>
              <a:rPr lang="de-DE" baseline="0" dirty="0" err="1"/>
              <a:t>the</a:t>
            </a:r>
            <a:r>
              <a:rPr lang="de-DE" baseline="0" dirty="0"/>
              <a:t> </a:t>
            </a:r>
            <a:r>
              <a:rPr lang="de-DE" baseline="0" dirty="0" err="1"/>
              <a:t>fewer</a:t>
            </a:r>
            <a:r>
              <a:rPr lang="de-DE" baseline="0" dirty="0"/>
              <a:t> </a:t>
            </a:r>
            <a:r>
              <a:rPr lang="de-DE" baseline="0" dirty="0" err="1"/>
              <a:t>students</a:t>
            </a:r>
            <a:r>
              <a:rPr lang="de-DE" baseline="0" dirty="0"/>
              <a:t> will </a:t>
            </a:r>
            <a:r>
              <a:rPr lang="de-DE" baseline="0" dirty="0" err="1"/>
              <a:t>persue</a:t>
            </a:r>
            <a:r>
              <a:rPr lang="de-DE" baseline="0" dirty="0"/>
              <a:t> </a:t>
            </a:r>
            <a:r>
              <a:rPr lang="de-DE" baseline="0" dirty="0" err="1"/>
              <a:t>studying</a:t>
            </a:r>
            <a:r>
              <a:rPr lang="de-DE" baseline="0" dirty="0"/>
              <a:t> </a:t>
            </a:r>
            <a:r>
              <a:rPr lang="de-DE" baseline="0" dirty="0" err="1"/>
              <a:t>mathematics</a:t>
            </a:r>
            <a:r>
              <a:rPr lang="de-DE" baseline="0" dirty="0"/>
              <a:t> </a:t>
            </a:r>
            <a:r>
              <a:rPr lang="de-DE" baseline="0" dirty="0" err="1"/>
              <a:t>and</a:t>
            </a:r>
            <a:r>
              <a:rPr lang="de-DE" baseline="0" dirty="0"/>
              <a:t> </a:t>
            </a:r>
            <a:r>
              <a:rPr lang="de-DE" baseline="0" dirty="0" err="1"/>
              <a:t>look</a:t>
            </a:r>
            <a:r>
              <a:rPr lang="de-DE" baseline="0" dirty="0"/>
              <a:t> </a:t>
            </a:r>
            <a:r>
              <a:rPr lang="de-DE" baseline="0" dirty="0" err="1"/>
              <a:t>for</a:t>
            </a:r>
            <a:r>
              <a:rPr lang="de-DE" baseline="0" dirty="0"/>
              <a:t> </a:t>
            </a:r>
            <a:r>
              <a:rPr lang="de-DE" baseline="0" dirty="0" err="1"/>
              <a:t>jobs</a:t>
            </a:r>
            <a:r>
              <a:rPr lang="de-DE" baseline="0" dirty="0"/>
              <a:t> </a:t>
            </a:r>
            <a:r>
              <a:rPr lang="de-DE" baseline="0" dirty="0" err="1"/>
              <a:t>that</a:t>
            </a:r>
            <a:r>
              <a:rPr lang="de-DE" baseline="0" dirty="0"/>
              <a:t> </a:t>
            </a:r>
            <a:r>
              <a:rPr lang="de-DE" baseline="0" dirty="0" err="1"/>
              <a:t>require</a:t>
            </a:r>
            <a:r>
              <a:rPr lang="de-DE" baseline="0" dirty="0"/>
              <a:t> </a:t>
            </a:r>
            <a:r>
              <a:rPr lang="de-DE" baseline="0" dirty="0" err="1"/>
              <a:t>mathematics</a:t>
            </a:r>
            <a:endParaRPr lang="de-DE" baseline="0" dirty="0"/>
          </a:p>
          <a:p>
            <a:r>
              <a:rPr lang="de-DE" baseline="0" dirty="0"/>
              <a:t>So, </a:t>
            </a:r>
            <a:r>
              <a:rPr lang="de-DE" baseline="0" dirty="0" err="1"/>
              <a:t>we</a:t>
            </a:r>
            <a:r>
              <a:rPr lang="de-DE" baseline="0" dirty="0"/>
              <a:t> </a:t>
            </a:r>
            <a:r>
              <a:rPr lang="de-DE" baseline="0" dirty="0" err="1"/>
              <a:t>need</a:t>
            </a:r>
            <a:r>
              <a:rPr lang="de-DE" baseline="0" dirty="0"/>
              <a:t> </a:t>
            </a:r>
            <a:r>
              <a:rPr lang="de-DE" baseline="0" dirty="0" err="1"/>
              <a:t>to</a:t>
            </a:r>
            <a:r>
              <a:rPr lang="de-DE" baseline="0" dirty="0"/>
              <a:t> </a:t>
            </a:r>
            <a:r>
              <a:rPr lang="de-DE" baseline="0" dirty="0" err="1"/>
              <a:t>ask</a:t>
            </a:r>
            <a:r>
              <a:rPr lang="de-DE" baseline="0" dirty="0"/>
              <a:t>: </a:t>
            </a:r>
            <a:r>
              <a:rPr lang="de-DE" baseline="0" dirty="0" err="1"/>
              <a:t>Why</a:t>
            </a:r>
            <a:r>
              <a:rPr lang="de-DE" baseline="0" dirty="0"/>
              <a:t> </a:t>
            </a:r>
            <a:r>
              <a:rPr lang="de-DE" baseline="0" dirty="0" err="1"/>
              <a:t>is</a:t>
            </a:r>
            <a:r>
              <a:rPr lang="de-DE" baseline="0" dirty="0"/>
              <a:t> </a:t>
            </a:r>
            <a:r>
              <a:rPr lang="de-DE" baseline="0" dirty="0" err="1"/>
              <a:t>this</a:t>
            </a:r>
            <a:r>
              <a:rPr lang="de-DE" baseline="0" dirty="0"/>
              <a:t> </a:t>
            </a:r>
            <a:r>
              <a:rPr lang="de-DE" baseline="0" dirty="0" err="1"/>
              <a:t>the</a:t>
            </a:r>
            <a:r>
              <a:rPr lang="de-DE" baseline="0" dirty="0"/>
              <a:t> </a:t>
            </a:r>
            <a:r>
              <a:rPr lang="de-DE" baseline="0" dirty="0" err="1"/>
              <a:t>case</a:t>
            </a:r>
            <a:r>
              <a:rPr lang="de-DE" baseline="0" dirty="0"/>
              <a:t> </a:t>
            </a:r>
            <a:r>
              <a:rPr lang="de-DE" baseline="0" dirty="0" err="1"/>
              <a:t>and</a:t>
            </a:r>
            <a:r>
              <a:rPr lang="de-DE" baseline="0" dirty="0"/>
              <a:t> </a:t>
            </a:r>
            <a:r>
              <a:rPr lang="de-DE" baseline="0" dirty="0" err="1"/>
              <a:t>how</a:t>
            </a:r>
            <a:r>
              <a:rPr lang="de-DE" baseline="0" dirty="0"/>
              <a:t> </a:t>
            </a:r>
            <a:r>
              <a:rPr lang="de-DE" baseline="0" dirty="0" err="1"/>
              <a:t>can</a:t>
            </a:r>
            <a:r>
              <a:rPr lang="de-DE" baseline="0" dirty="0"/>
              <a:t> </a:t>
            </a:r>
            <a:r>
              <a:rPr lang="de-DE" baseline="0" dirty="0" err="1"/>
              <a:t>we</a:t>
            </a:r>
            <a:r>
              <a:rPr lang="de-DE" baseline="0" dirty="0"/>
              <a:t> </a:t>
            </a:r>
            <a:r>
              <a:rPr lang="de-DE" baseline="0" dirty="0" err="1"/>
              <a:t>change</a:t>
            </a:r>
            <a:r>
              <a:rPr lang="de-DE" baseline="0" dirty="0"/>
              <a:t> </a:t>
            </a:r>
            <a:r>
              <a:rPr lang="de-DE" baseline="0" dirty="0" err="1"/>
              <a:t>this</a:t>
            </a:r>
            <a:r>
              <a:rPr lang="de-DE" baseline="0" dirty="0"/>
              <a:t>?</a:t>
            </a:r>
          </a:p>
          <a:p>
            <a:r>
              <a:rPr lang="de-DE" baseline="0" dirty="0"/>
              <a:t>WHY ARE WE NOT ABLE TO KEEP UP THE STUDENTS‘ POSITIVE ATTITUDES AND INTEREST?</a:t>
            </a:r>
            <a:endParaRPr lang="en-US" dirty="0"/>
          </a:p>
          <a:p>
            <a:endParaRPr lang="en-US" dirty="0"/>
          </a:p>
        </p:txBody>
      </p:sp>
      <p:sp>
        <p:nvSpPr>
          <p:cNvPr id="4" name="Slide Number Placeholder 3"/>
          <p:cNvSpPr>
            <a:spLocks noGrp="1"/>
          </p:cNvSpPr>
          <p:nvPr>
            <p:ph type="sldNum" sz="quarter" idx="10"/>
          </p:nvPr>
        </p:nvSpPr>
        <p:spPr/>
        <p:txBody>
          <a:bodyPr/>
          <a:lstStyle/>
          <a:p>
            <a:fld id="{CA49AA0A-A794-4AD3-BBAC-D1819D9BC0C6}" type="slidenum">
              <a:rPr lang="de-DE" smtClean="0"/>
              <a:t>14</a:t>
            </a:fld>
            <a:endParaRPr lang="de-DE"/>
          </a:p>
        </p:txBody>
      </p:sp>
    </p:spTree>
    <p:extLst>
      <p:ext uri="{BB962C8B-B14F-4D97-AF65-F5344CB8AC3E}">
        <p14:creationId xmlns:p14="http://schemas.microsoft.com/office/powerpoint/2010/main" val="94819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9AA0A-A794-4AD3-BBAC-D1819D9BC0C6}" type="slidenum">
              <a:rPr lang="de-DE" smtClean="0"/>
              <a:t>19</a:t>
            </a:fld>
            <a:endParaRPr lang="de-DE"/>
          </a:p>
        </p:txBody>
      </p:sp>
    </p:spTree>
    <p:extLst>
      <p:ext uri="{BB962C8B-B14F-4D97-AF65-F5344CB8AC3E}">
        <p14:creationId xmlns:p14="http://schemas.microsoft.com/office/powerpoint/2010/main" val="895903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ey backgroun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1113588"/>
            <a:ext cx="6087596" cy="2089611"/>
          </a:xfrm>
        </p:spPr>
        <p:txBody>
          <a:bodyPr anchor="t">
            <a:noAutofit/>
          </a:bodyPr>
          <a:lstStyle>
            <a:lvl1pPr algn="ctr">
              <a:defRPr sz="400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br>
              <a:rPr lang="en-US" dirty="0"/>
            </a:br>
            <a:br>
              <a:rPr lang="en-US" dirty="0"/>
            </a:br>
            <a:endParaRPr lang="en-US" dirty="0"/>
          </a:p>
        </p:txBody>
      </p:sp>
      <p:sp>
        <p:nvSpPr>
          <p:cNvPr id="3" name="Subtitle 2"/>
          <p:cNvSpPr>
            <a:spLocks noGrp="1"/>
          </p:cNvSpPr>
          <p:nvPr>
            <p:ph type="subTitle" idx="1" hasCustomPrompt="1"/>
          </p:nvPr>
        </p:nvSpPr>
        <p:spPr>
          <a:xfrm>
            <a:off x="381000" y="3244100"/>
            <a:ext cx="6087596" cy="800100"/>
          </a:xfrm>
          <a:prstGeom prst="rect">
            <a:avLst/>
          </a:prstGeom>
        </p:spPr>
        <p:txBody>
          <a:bodyPr>
            <a:normAutofit/>
          </a:bodyPr>
          <a:lstStyle>
            <a:lvl1pPr marL="0" indent="0" algn="ctr">
              <a:buNone/>
              <a:defRPr lang="en-US" sz="2000" kern="1200" baseline="0" dirty="0" smtClean="0">
                <a:solidFill>
                  <a:schemeClr val="accent2"/>
                </a:solidFill>
                <a:latin typeface="Lato" panose="020F0502020204030203"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&lt; Meeting Name, Location, Date &gt;</a:t>
            </a:r>
          </a:p>
          <a:p>
            <a:r>
              <a:rPr lang="en-US" dirty="0"/>
              <a:t> </a:t>
            </a:r>
          </a:p>
        </p:txBody>
      </p:sp>
      <p:sp>
        <p:nvSpPr>
          <p:cNvPr id="9" name="Content Placeholder 16"/>
          <p:cNvSpPr>
            <a:spLocks noGrp="1"/>
          </p:cNvSpPr>
          <p:nvPr>
            <p:ph sz="quarter" idx="18" hasCustomPrompt="1"/>
          </p:nvPr>
        </p:nvSpPr>
        <p:spPr>
          <a:xfrm>
            <a:off x="7058368" y="3965189"/>
            <a:ext cx="1880394" cy="648072"/>
          </a:xfrm>
          <a:prstGeom prst="rect">
            <a:avLst/>
          </a:prstGeom>
        </p:spPr>
        <p:txBody>
          <a:bodyPr>
            <a:normAutofit/>
          </a:bodyPr>
          <a:lstStyle>
            <a:lvl1pPr marL="0" indent="0" algn="ctr">
              <a:buNone/>
              <a:defRPr sz="2000" baseline="0">
                <a:solidFill>
                  <a:schemeClr val="accent2"/>
                </a:solidFill>
              </a:defRPr>
            </a:lvl1pPr>
          </a:lstStyle>
          <a:p>
            <a:pPr lvl="0"/>
            <a:r>
              <a:rPr lang="en-US" dirty="0"/>
              <a:t>Partner Logo </a:t>
            </a:r>
          </a:p>
          <a:p>
            <a:pPr lvl="0"/>
            <a:r>
              <a:rPr lang="en-US" dirty="0"/>
              <a:t>1</a:t>
            </a:r>
            <a:endParaRPr lang="de-DE" dirty="0"/>
          </a:p>
        </p:txBody>
      </p:sp>
      <p:sp>
        <p:nvSpPr>
          <p:cNvPr id="10" name="Content Placeholder 16"/>
          <p:cNvSpPr>
            <a:spLocks noGrp="1"/>
          </p:cNvSpPr>
          <p:nvPr>
            <p:ph sz="quarter" idx="19" hasCustomPrompt="1"/>
          </p:nvPr>
        </p:nvSpPr>
        <p:spPr>
          <a:xfrm>
            <a:off x="7058368" y="2949792"/>
            <a:ext cx="1880394" cy="648072"/>
          </a:xfrm>
          <a:prstGeom prst="rect">
            <a:avLst/>
          </a:prstGeom>
        </p:spPr>
        <p:txBody>
          <a:bodyPr>
            <a:normAutofit/>
          </a:bodyPr>
          <a:lstStyle>
            <a:lvl1pPr marL="0" indent="0" algn="ctr">
              <a:buNone/>
              <a:defRPr sz="2000" baseline="0">
                <a:solidFill>
                  <a:schemeClr val="accent2"/>
                </a:solidFill>
              </a:defRPr>
            </a:lvl1pPr>
          </a:lstStyle>
          <a:p>
            <a:pPr lvl="0"/>
            <a:r>
              <a:rPr lang="en-US" dirty="0"/>
              <a:t>Partner Logo </a:t>
            </a:r>
          </a:p>
          <a:p>
            <a:pPr lvl="0"/>
            <a:r>
              <a:rPr lang="en-US" dirty="0"/>
              <a:t>2</a:t>
            </a:r>
            <a:endParaRPr lang="de-DE" dirty="0"/>
          </a:p>
        </p:txBody>
      </p:sp>
      <p:sp>
        <p:nvSpPr>
          <p:cNvPr id="11" name="Content Placeholder 16"/>
          <p:cNvSpPr>
            <a:spLocks noGrp="1"/>
          </p:cNvSpPr>
          <p:nvPr>
            <p:ph sz="quarter" idx="20" hasCustomPrompt="1"/>
          </p:nvPr>
        </p:nvSpPr>
        <p:spPr>
          <a:xfrm>
            <a:off x="7058368" y="1923678"/>
            <a:ext cx="1880394" cy="648072"/>
          </a:xfrm>
          <a:prstGeom prst="rect">
            <a:avLst/>
          </a:prstGeom>
        </p:spPr>
        <p:txBody>
          <a:bodyPr>
            <a:normAutofit/>
          </a:bodyPr>
          <a:lstStyle>
            <a:lvl1pPr marL="0" indent="0" algn="ctr">
              <a:buNone/>
              <a:defRPr sz="2000" baseline="0">
                <a:solidFill>
                  <a:schemeClr val="accent2"/>
                </a:solidFill>
              </a:defRPr>
            </a:lvl1pPr>
          </a:lstStyle>
          <a:p>
            <a:pPr lvl="0"/>
            <a:r>
              <a:rPr lang="en-US" dirty="0"/>
              <a:t>Partner Logo </a:t>
            </a:r>
          </a:p>
          <a:p>
            <a:pPr lvl="0"/>
            <a:r>
              <a:rPr lang="en-US" dirty="0"/>
              <a:t>3</a:t>
            </a:r>
            <a:endParaRPr lang="de-DE" dirty="0"/>
          </a:p>
        </p:txBody>
      </p:sp>
      <p:sp>
        <p:nvSpPr>
          <p:cNvPr id="5" name="Text Placeholder 4"/>
          <p:cNvSpPr>
            <a:spLocks noGrp="1"/>
          </p:cNvSpPr>
          <p:nvPr>
            <p:ph type="body" sz="quarter" idx="21" hasCustomPrompt="1"/>
          </p:nvPr>
        </p:nvSpPr>
        <p:spPr>
          <a:xfrm>
            <a:off x="390526" y="4083844"/>
            <a:ext cx="6087143" cy="810164"/>
          </a:xfrm>
        </p:spPr>
        <p:txBody>
          <a:bodyPr>
            <a:normAutofit/>
          </a:bodyPr>
          <a:lstStyle>
            <a:lvl1pPr marL="0" indent="0" algn="ctr">
              <a:buNone/>
              <a:defRPr sz="2000">
                <a:solidFill>
                  <a:schemeClr val="accent2"/>
                </a:solidFill>
              </a:defRPr>
            </a:lvl1pPr>
          </a:lstStyle>
          <a:p>
            <a:pPr lvl="0"/>
            <a:r>
              <a:rPr lang="de-DE" dirty="0"/>
              <a:t>&lt; </a:t>
            </a:r>
            <a:r>
              <a:rPr lang="en-US" noProof="0" dirty="0"/>
              <a:t>Presenter</a:t>
            </a:r>
            <a:r>
              <a:rPr lang="de-DE" dirty="0"/>
              <a:t> Name &gt;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 with subheadings /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Text Placeholder 2"/>
          <p:cNvSpPr>
            <a:spLocks noGrp="1"/>
          </p:cNvSpPr>
          <p:nvPr>
            <p:ph type="body" idx="1"/>
          </p:nvPr>
        </p:nvSpPr>
        <p:spPr>
          <a:xfrm>
            <a:off x="252000" y="850500"/>
            <a:ext cx="4269600" cy="713138"/>
          </a:xfrm>
          <a:prstGeom prst="rect">
            <a:avLst/>
          </a:prstGeom>
        </p:spPr>
        <p:txBody>
          <a:bodyPr anchor="t">
            <a:noAutofit/>
          </a:bodyPr>
          <a:lstStyle>
            <a:lvl1pPr marL="0" indent="0">
              <a:buNone/>
              <a:defRPr sz="2400" b="0">
                <a:latin typeface="Lato Black" panose="020F0502020204030203" pitchFamily="34" charset="0"/>
                <a:ea typeface="Lato Black" panose="020F0502020204030203" pitchFamily="34" charset="0"/>
                <a:cs typeface="Lato Black"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22400" y="850500"/>
            <a:ext cx="4269600" cy="713138"/>
          </a:xfrm>
          <a:prstGeom prst="rect">
            <a:avLst/>
          </a:prstGeom>
        </p:spPr>
        <p:txBody>
          <a:bodyPr anchor="t">
            <a:normAutofit/>
          </a:bodyPr>
          <a:lstStyle>
            <a:lvl1pPr marL="0" indent="0">
              <a:buNone/>
              <a:defRPr lang="en-US" sz="2400" b="0" kern="1200" baseline="0"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10" name="Footer Placeholder 5"/>
          <p:cNvSpPr>
            <a:spLocks noGrp="1"/>
          </p:cNvSpPr>
          <p:nvPr>
            <p:ph type="ftr" sz="quarter" idx="11"/>
          </p:nvPr>
        </p:nvSpPr>
        <p:spPr>
          <a:xfrm>
            <a:off x="252000" y="4549499"/>
            <a:ext cx="7416000" cy="288900"/>
          </a:xfrm>
        </p:spPr>
        <p:txBody>
          <a:bodyPr/>
          <a:lstStyle/>
          <a:p>
            <a:endParaRPr lang="en-US"/>
          </a:p>
        </p:txBody>
      </p:sp>
      <p:sp>
        <p:nvSpPr>
          <p:cNvPr id="11" name="Text Placeholder 7"/>
          <p:cNvSpPr>
            <a:spLocks noGrp="1"/>
          </p:cNvSpPr>
          <p:nvPr>
            <p:ph type="body" sz="quarter" idx="13"/>
          </p:nvPr>
        </p:nvSpPr>
        <p:spPr>
          <a:xfrm>
            <a:off x="252000" y="1563638"/>
            <a:ext cx="4269600" cy="2959472"/>
          </a:xfrm>
        </p:spPr>
        <p:txBody>
          <a:bodyPr/>
          <a:lstStyle>
            <a:lvl1pPr marL="266700" indent="-266700">
              <a:defRPr sz="2400" baseline="0"/>
            </a:lvl1pPr>
            <a:lvl2pPr marL="542925" indent="-276225">
              <a:defRPr sz="2200" baseline="0"/>
            </a:lvl2pPr>
            <a:lvl3pPr marL="809625" indent="-266700">
              <a:tabLst>
                <a:tab pos="809625" algn="l"/>
              </a:tabLst>
              <a:defRPr sz="2000" baseline="0"/>
            </a:lvl3pPr>
            <a:lvl4pPr marL="1076325" indent="-266700">
              <a:defRPr sz="2000" baseline="0"/>
            </a:lvl4pPr>
            <a:lvl5pPr marL="1343025" indent="-266700">
              <a:defRPr sz="2000" baseline="0"/>
            </a:lvl5pPr>
          </a:lstStyle>
          <a:p>
            <a:pPr lvl="0"/>
            <a:r>
              <a:rPr lang="en-US"/>
              <a:t>Edit Master text styles</a:t>
            </a:r>
          </a:p>
          <a:p>
            <a:pPr lvl="1"/>
            <a:r>
              <a:rPr lang="en-US"/>
              <a:t>Second level</a:t>
            </a:r>
          </a:p>
          <a:p>
            <a:pPr lvl="2"/>
            <a:r>
              <a:rPr lang="en-US"/>
              <a:t>Third level</a:t>
            </a:r>
          </a:p>
        </p:txBody>
      </p:sp>
      <p:sp>
        <p:nvSpPr>
          <p:cNvPr id="12" name="Text Placeholder 7"/>
          <p:cNvSpPr>
            <a:spLocks noGrp="1"/>
          </p:cNvSpPr>
          <p:nvPr>
            <p:ph type="body" sz="quarter" idx="14"/>
          </p:nvPr>
        </p:nvSpPr>
        <p:spPr>
          <a:xfrm>
            <a:off x="4622400" y="1563638"/>
            <a:ext cx="4269600" cy="2959472"/>
          </a:xfrm>
        </p:spPr>
        <p:txBody>
          <a:bodyPr/>
          <a:lstStyle>
            <a:lvl1pPr marL="266700" indent="-266700">
              <a:defRPr sz="2400" baseline="0"/>
            </a:lvl1pPr>
            <a:lvl2pPr marL="542925" indent="-276225">
              <a:defRPr sz="2200" baseline="0"/>
            </a:lvl2pPr>
            <a:lvl3pPr marL="809625" indent="-266700">
              <a:tabLst>
                <a:tab pos="809625" algn="l"/>
              </a:tabLst>
              <a:defRPr sz="2000" baseline="0"/>
            </a:lvl3pPr>
            <a:lvl4pPr marL="1076325" indent="-266700">
              <a:defRPr sz="2000" baseline="0"/>
            </a:lvl4pPr>
            <a:lvl5pPr marL="1343025" indent="-266700">
              <a:defRPr sz="2000" baseline="0"/>
            </a:lvl5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lumns / with Subheading / no Logo /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8" name="Text Placeholder 2"/>
          <p:cNvSpPr>
            <a:spLocks noGrp="1"/>
          </p:cNvSpPr>
          <p:nvPr>
            <p:ph type="body" idx="1"/>
          </p:nvPr>
        </p:nvSpPr>
        <p:spPr>
          <a:xfrm>
            <a:off x="252000" y="850500"/>
            <a:ext cx="4269600" cy="713138"/>
          </a:xfrm>
          <a:prstGeom prst="rect">
            <a:avLst/>
          </a:prstGeom>
        </p:spPr>
        <p:txBody>
          <a:bodyPr anchor="t">
            <a:noAutofit/>
          </a:bodyPr>
          <a:lstStyle>
            <a:lvl1pPr marL="0" indent="0">
              <a:buNone/>
              <a:defRPr sz="2400" b="0">
                <a:latin typeface="Lato Black" panose="020F0502020204030203" pitchFamily="34" charset="0"/>
                <a:ea typeface="Lato Black" panose="020F0502020204030203" pitchFamily="34" charset="0"/>
                <a:cs typeface="Lato Black"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4"/>
          <p:cNvSpPr>
            <a:spLocks noGrp="1"/>
          </p:cNvSpPr>
          <p:nvPr>
            <p:ph type="body" sz="quarter" idx="3"/>
          </p:nvPr>
        </p:nvSpPr>
        <p:spPr>
          <a:xfrm>
            <a:off x="4622400" y="850500"/>
            <a:ext cx="4269600" cy="713138"/>
          </a:xfrm>
          <a:prstGeom prst="rect">
            <a:avLst/>
          </a:prstGeom>
        </p:spPr>
        <p:txBody>
          <a:bodyPr anchor="t">
            <a:normAutofit/>
          </a:bodyPr>
          <a:lstStyle>
            <a:lvl1pPr marL="0" indent="0">
              <a:buNone/>
              <a:defRPr lang="en-US" sz="2400" b="0" kern="1200" baseline="0"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11" name="Text Placeholder 7"/>
          <p:cNvSpPr>
            <a:spLocks noGrp="1"/>
          </p:cNvSpPr>
          <p:nvPr>
            <p:ph type="body" sz="quarter" idx="13"/>
          </p:nvPr>
        </p:nvSpPr>
        <p:spPr>
          <a:xfrm>
            <a:off x="252000" y="1563638"/>
            <a:ext cx="4269600" cy="3330369"/>
          </a:xfrm>
        </p:spPr>
        <p:txBody>
          <a:bodyPr/>
          <a:lstStyle>
            <a:lvl1pPr marL="266700" indent="-266700">
              <a:defRPr sz="2400" baseline="0"/>
            </a:lvl1pPr>
            <a:lvl2pPr marL="542925" indent="-276225">
              <a:defRPr sz="2200" baseline="0"/>
            </a:lvl2pPr>
            <a:lvl3pPr marL="809625" indent="-266700">
              <a:tabLst>
                <a:tab pos="809625" algn="l"/>
              </a:tabLst>
              <a:defRPr sz="2000" baseline="0"/>
            </a:lvl3pPr>
            <a:lvl4pPr marL="1076325" indent="-266700">
              <a:defRPr sz="2000" baseline="0"/>
            </a:lvl4pPr>
            <a:lvl5pPr marL="1343025" indent="-266700">
              <a:defRPr sz="2000" baseline="0"/>
            </a:lvl5pPr>
          </a:lstStyle>
          <a:p>
            <a:pPr lvl="0"/>
            <a:r>
              <a:rPr lang="en-US"/>
              <a:t>Edit Master text styles</a:t>
            </a:r>
          </a:p>
          <a:p>
            <a:pPr lvl="1"/>
            <a:r>
              <a:rPr lang="en-US"/>
              <a:t>Second level</a:t>
            </a:r>
          </a:p>
          <a:p>
            <a:pPr lvl="2"/>
            <a:r>
              <a:rPr lang="en-US"/>
              <a:t>Third level</a:t>
            </a:r>
          </a:p>
        </p:txBody>
      </p:sp>
      <p:sp>
        <p:nvSpPr>
          <p:cNvPr id="12" name="Text Placeholder 7"/>
          <p:cNvSpPr>
            <a:spLocks noGrp="1"/>
          </p:cNvSpPr>
          <p:nvPr>
            <p:ph type="body" sz="quarter" idx="14"/>
          </p:nvPr>
        </p:nvSpPr>
        <p:spPr>
          <a:xfrm>
            <a:off x="4622400" y="1563638"/>
            <a:ext cx="4269600" cy="3330369"/>
          </a:xfrm>
        </p:spPr>
        <p:txBody>
          <a:bodyPr/>
          <a:lstStyle>
            <a:lvl1pPr marL="266700" indent="-266700">
              <a:defRPr sz="2400" baseline="0"/>
            </a:lvl1pPr>
            <a:lvl2pPr marL="542925" indent="-276225">
              <a:defRPr sz="2200" baseline="0"/>
            </a:lvl2pPr>
            <a:lvl3pPr marL="809625" indent="-266700">
              <a:tabLst>
                <a:tab pos="809625" algn="l"/>
              </a:tabLst>
              <a:defRPr sz="2000" baseline="0"/>
            </a:lvl3pPr>
            <a:lvl4pPr marL="1076325" indent="-266700">
              <a:defRPr sz="2000" baseline="0"/>
            </a:lvl4pPr>
            <a:lvl5pPr marL="1343025" indent="-266700">
              <a:defRPr sz="2000" baseline="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36882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ly heading /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252000" y="4549499"/>
            <a:ext cx="7776384" cy="288900"/>
          </a:xfrm>
        </p:spPr>
        <p:txBody>
          <a:bodyPr/>
          <a:lstStyle/>
          <a:p>
            <a:endParaRPr lang="en-US"/>
          </a:p>
        </p:txBody>
      </p:sp>
      <p:sp>
        <p:nvSpPr>
          <p:cNvPr id="6" name="Title 1"/>
          <p:cNvSpPr>
            <a:spLocks noGrp="1"/>
          </p:cNvSpPr>
          <p:nvPr>
            <p:ph type="title"/>
          </p:nvPr>
        </p:nvSpPr>
        <p:spPr>
          <a:xfrm>
            <a:off x="252000" y="205978"/>
            <a:ext cx="8643600" cy="475562"/>
          </a:xfrm>
        </p:spPr>
        <p:txBody>
          <a:bodyPr>
            <a:noAutofit/>
          </a:bodyPr>
          <a:lstStyle>
            <a:lvl1pPr>
              <a:defRPr/>
            </a:lvl1pPr>
          </a:lstStyle>
          <a:p>
            <a:r>
              <a:rPr lang="en-US"/>
              <a:t>Click to edit Master title style</a:t>
            </a:r>
          </a:p>
        </p:txBody>
      </p:sp>
    </p:spTree>
    <p:extLst>
      <p:ext uri="{BB962C8B-B14F-4D97-AF65-F5344CB8AC3E}">
        <p14:creationId xmlns:p14="http://schemas.microsoft.com/office/powerpoint/2010/main" val="417253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ly heading / no logo /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52000" y="205978"/>
            <a:ext cx="8643600" cy="475562"/>
          </a:xfrm>
        </p:spPr>
        <p:txBody>
          <a:bodyPr>
            <a:noAutofit/>
          </a:bodyPr>
          <a:lstStyle>
            <a:lvl1pPr>
              <a:defRPr/>
            </a:lvl1p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thanks+contact / grey backgroun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1143000"/>
            <a:ext cx="6087600" cy="1085850"/>
          </a:xfrm>
        </p:spPr>
        <p:txBody>
          <a:bodyPr anchor="t">
            <a:noAutofit/>
          </a:bodyPr>
          <a:lstStyle>
            <a:lvl1pPr algn="ctr">
              <a:defRPr sz="4000" baseline="0"/>
            </a:lvl1pPr>
          </a:lstStyle>
          <a:p>
            <a:r>
              <a:rPr lang="en-US" dirty="0"/>
              <a:t>&lt; e. g. Thank you!</a:t>
            </a:r>
            <a:br>
              <a:rPr lang="en-US" dirty="0"/>
            </a:br>
            <a:br>
              <a:rPr lang="en-US" dirty="0"/>
            </a:br>
            <a:endParaRPr lang="en-US" dirty="0"/>
          </a:p>
        </p:txBody>
      </p:sp>
      <p:sp>
        <p:nvSpPr>
          <p:cNvPr id="3" name="Subtitle 2"/>
          <p:cNvSpPr>
            <a:spLocks noGrp="1"/>
          </p:cNvSpPr>
          <p:nvPr>
            <p:ph type="subTitle" idx="1" hasCustomPrompt="1"/>
          </p:nvPr>
        </p:nvSpPr>
        <p:spPr>
          <a:xfrm>
            <a:off x="381000" y="2400300"/>
            <a:ext cx="6087600" cy="2457450"/>
          </a:xfrm>
          <a:prstGeom prst="rect">
            <a:avLst/>
          </a:prstGeom>
        </p:spPr>
        <p:txBody>
          <a:bodyPr>
            <a:normAutofit/>
          </a:bodyPr>
          <a:lstStyle>
            <a:lvl1pPr marL="0" indent="0" algn="ctr">
              <a:buNone/>
              <a:defRPr sz="2400"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&lt; Contact Information &gt;</a:t>
            </a:r>
          </a:p>
          <a:p>
            <a:r>
              <a:rPr lang="en-US" dirty="0"/>
              <a:t> </a:t>
            </a:r>
          </a:p>
        </p:txBody>
      </p:sp>
      <p:sp>
        <p:nvSpPr>
          <p:cNvPr id="13" name="Content Placeholder 16"/>
          <p:cNvSpPr>
            <a:spLocks noGrp="1"/>
          </p:cNvSpPr>
          <p:nvPr>
            <p:ph sz="quarter" idx="18" hasCustomPrompt="1"/>
          </p:nvPr>
        </p:nvSpPr>
        <p:spPr>
          <a:xfrm>
            <a:off x="7058368" y="3965189"/>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1</a:t>
            </a:r>
            <a:endParaRPr lang="de-DE" dirty="0"/>
          </a:p>
        </p:txBody>
      </p:sp>
      <p:sp>
        <p:nvSpPr>
          <p:cNvPr id="14" name="Content Placeholder 16"/>
          <p:cNvSpPr>
            <a:spLocks noGrp="1"/>
          </p:cNvSpPr>
          <p:nvPr>
            <p:ph sz="quarter" idx="19" hasCustomPrompt="1"/>
          </p:nvPr>
        </p:nvSpPr>
        <p:spPr>
          <a:xfrm>
            <a:off x="7058368" y="2949792"/>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2</a:t>
            </a:r>
            <a:endParaRPr lang="de-DE" dirty="0"/>
          </a:p>
        </p:txBody>
      </p:sp>
      <p:sp>
        <p:nvSpPr>
          <p:cNvPr id="15" name="Content Placeholder 16"/>
          <p:cNvSpPr>
            <a:spLocks noGrp="1"/>
          </p:cNvSpPr>
          <p:nvPr>
            <p:ph sz="quarter" idx="20" hasCustomPrompt="1"/>
          </p:nvPr>
        </p:nvSpPr>
        <p:spPr>
          <a:xfrm>
            <a:off x="7058368" y="1923678"/>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3</a:t>
            </a:r>
            <a:endParaRPr lang="de-DE" dirty="0"/>
          </a:p>
        </p:txBody>
      </p:sp>
    </p:spTree>
    <p:extLst>
      <p:ext uri="{BB962C8B-B14F-4D97-AF65-F5344CB8AC3E}">
        <p14:creationId xmlns:p14="http://schemas.microsoft.com/office/powerpoint/2010/main" val="1715019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 only thanks / grey backgroun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2235417"/>
            <a:ext cx="6087600" cy="672666"/>
          </a:xfrm>
        </p:spPr>
        <p:txBody>
          <a:bodyPr anchor="t">
            <a:noAutofit/>
          </a:bodyPr>
          <a:lstStyle>
            <a:lvl1pPr algn="ctr">
              <a:defRPr sz="4000" baseline="0"/>
            </a:lvl1pPr>
          </a:lstStyle>
          <a:p>
            <a:r>
              <a:rPr lang="en-US" dirty="0"/>
              <a:t>&lt; e. g. Thank you!</a:t>
            </a:r>
            <a:br>
              <a:rPr lang="en-US" dirty="0"/>
            </a:br>
            <a:br>
              <a:rPr lang="en-US" dirty="0"/>
            </a:br>
            <a:endParaRPr lang="en-US" dirty="0"/>
          </a:p>
        </p:txBody>
      </p:sp>
      <p:sp>
        <p:nvSpPr>
          <p:cNvPr id="9" name="Content Placeholder 16"/>
          <p:cNvSpPr>
            <a:spLocks noGrp="1"/>
          </p:cNvSpPr>
          <p:nvPr>
            <p:ph sz="quarter" idx="18" hasCustomPrompt="1"/>
          </p:nvPr>
        </p:nvSpPr>
        <p:spPr>
          <a:xfrm>
            <a:off x="7058368" y="3965189"/>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1</a:t>
            </a:r>
            <a:endParaRPr lang="de-DE" dirty="0"/>
          </a:p>
        </p:txBody>
      </p:sp>
      <p:sp>
        <p:nvSpPr>
          <p:cNvPr id="13" name="Content Placeholder 16"/>
          <p:cNvSpPr>
            <a:spLocks noGrp="1"/>
          </p:cNvSpPr>
          <p:nvPr>
            <p:ph sz="quarter" idx="19" hasCustomPrompt="1"/>
          </p:nvPr>
        </p:nvSpPr>
        <p:spPr>
          <a:xfrm>
            <a:off x="7058368" y="2949792"/>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2</a:t>
            </a:r>
            <a:endParaRPr lang="de-DE" dirty="0"/>
          </a:p>
        </p:txBody>
      </p:sp>
      <p:sp>
        <p:nvSpPr>
          <p:cNvPr id="14" name="Content Placeholder 16"/>
          <p:cNvSpPr>
            <a:spLocks noGrp="1"/>
          </p:cNvSpPr>
          <p:nvPr>
            <p:ph sz="quarter" idx="20" hasCustomPrompt="1"/>
          </p:nvPr>
        </p:nvSpPr>
        <p:spPr>
          <a:xfrm>
            <a:off x="7058368" y="1923678"/>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3</a:t>
            </a:r>
            <a:endParaRPr lang="de-DE" dirty="0"/>
          </a:p>
        </p:txBody>
      </p:sp>
    </p:spTree>
    <p:extLst>
      <p:ext uri="{BB962C8B-B14F-4D97-AF65-F5344CB8AC3E}">
        <p14:creationId xmlns:p14="http://schemas.microsoft.com/office/powerpoint/2010/main" val="3388555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st Slide/ only contact / grey backgroun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0" y="1113588"/>
            <a:ext cx="6087600" cy="3744162"/>
          </a:xfrm>
          <a:prstGeom prst="rect">
            <a:avLst/>
          </a:prstGeom>
        </p:spPr>
        <p:txBody>
          <a:bodyPr>
            <a:normAutofit/>
          </a:bodyPr>
          <a:lstStyle>
            <a:lvl1pPr marL="0" indent="0" algn="ctr">
              <a:buNone/>
              <a:defRPr sz="2400"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&lt; Contact Information &gt;</a:t>
            </a:r>
          </a:p>
          <a:p>
            <a:r>
              <a:rPr lang="en-US" dirty="0"/>
              <a:t> </a:t>
            </a:r>
          </a:p>
        </p:txBody>
      </p:sp>
      <p:sp>
        <p:nvSpPr>
          <p:cNvPr id="9" name="Content Placeholder 16"/>
          <p:cNvSpPr>
            <a:spLocks noGrp="1"/>
          </p:cNvSpPr>
          <p:nvPr>
            <p:ph sz="quarter" idx="18" hasCustomPrompt="1"/>
          </p:nvPr>
        </p:nvSpPr>
        <p:spPr>
          <a:xfrm>
            <a:off x="7058368" y="3965189"/>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1</a:t>
            </a:r>
            <a:endParaRPr lang="de-DE" dirty="0"/>
          </a:p>
        </p:txBody>
      </p:sp>
      <p:sp>
        <p:nvSpPr>
          <p:cNvPr id="13" name="Content Placeholder 16"/>
          <p:cNvSpPr>
            <a:spLocks noGrp="1"/>
          </p:cNvSpPr>
          <p:nvPr>
            <p:ph sz="quarter" idx="19" hasCustomPrompt="1"/>
          </p:nvPr>
        </p:nvSpPr>
        <p:spPr>
          <a:xfrm>
            <a:off x="7058368" y="2949792"/>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2</a:t>
            </a:r>
            <a:endParaRPr lang="de-DE" dirty="0"/>
          </a:p>
        </p:txBody>
      </p:sp>
      <p:sp>
        <p:nvSpPr>
          <p:cNvPr id="14" name="Content Placeholder 16"/>
          <p:cNvSpPr>
            <a:spLocks noGrp="1"/>
          </p:cNvSpPr>
          <p:nvPr>
            <p:ph sz="quarter" idx="20" hasCustomPrompt="1"/>
          </p:nvPr>
        </p:nvSpPr>
        <p:spPr>
          <a:xfrm>
            <a:off x="7058368" y="1923678"/>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3</a:t>
            </a:r>
            <a:endParaRPr lang="de-DE" dirty="0"/>
          </a:p>
        </p:txBody>
      </p:sp>
    </p:spTree>
    <p:extLst>
      <p:ext uri="{BB962C8B-B14F-4D97-AF65-F5344CB8AC3E}">
        <p14:creationId xmlns:p14="http://schemas.microsoft.com/office/powerpoint/2010/main" val="2763752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 thanks+contact / white backgroun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1143000"/>
            <a:ext cx="6087600" cy="1085850"/>
          </a:xfrm>
        </p:spPr>
        <p:txBody>
          <a:bodyPr anchor="t">
            <a:noAutofit/>
          </a:bodyPr>
          <a:lstStyle>
            <a:lvl1pPr algn="ctr">
              <a:defRPr sz="4000" baseline="0"/>
            </a:lvl1pPr>
          </a:lstStyle>
          <a:p>
            <a:r>
              <a:rPr lang="en-US" dirty="0"/>
              <a:t>&lt; e. g. Thank you!</a:t>
            </a:r>
            <a:br>
              <a:rPr lang="en-US" dirty="0"/>
            </a:br>
            <a:br>
              <a:rPr lang="en-US" dirty="0"/>
            </a:br>
            <a:endParaRPr lang="en-US" dirty="0"/>
          </a:p>
        </p:txBody>
      </p:sp>
      <p:sp>
        <p:nvSpPr>
          <p:cNvPr id="3" name="Subtitle 2"/>
          <p:cNvSpPr>
            <a:spLocks noGrp="1"/>
          </p:cNvSpPr>
          <p:nvPr>
            <p:ph type="subTitle" idx="1" hasCustomPrompt="1"/>
          </p:nvPr>
        </p:nvSpPr>
        <p:spPr>
          <a:xfrm>
            <a:off x="381000" y="2400300"/>
            <a:ext cx="6087600" cy="2457450"/>
          </a:xfrm>
          <a:prstGeom prst="rect">
            <a:avLst/>
          </a:prstGeom>
        </p:spPr>
        <p:txBody>
          <a:bodyPr>
            <a:normAutofit/>
          </a:bodyPr>
          <a:lstStyle>
            <a:lvl1pPr marL="0" indent="0" algn="ctr">
              <a:buNone/>
              <a:defRPr sz="2400"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&lt; Contact Information &gt;</a:t>
            </a:r>
          </a:p>
          <a:p>
            <a:r>
              <a:rPr lang="en-US" dirty="0"/>
              <a:t> </a:t>
            </a:r>
          </a:p>
        </p:txBody>
      </p:sp>
      <p:sp>
        <p:nvSpPr>
          <p:cNvPr id="13" name="Content Placeholder 16"/>
          <p:cNvSpPr>
            <a:spLocks noGrp="1"/>
          </p:cNvSpPr>
          <p:nvPr>
            <p:ph sz="quarter" idx="18" hasCustomPrompt="1"/>
          </p:nvPr>
        </p:nvSpPr>
        <p:spPr>
          <a:xfrm>
            <a:off x="7058368" y="3965189"/>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1</a:t>
            </a:r>
            <a:endParaRPr lang="de-DE" dirty="0"/>
          </a:p>
        </p:txBody>
      </p:sp>
      <p:sp>
        <p:nvSpPr>
          <p:cNvPr id="14" name="Content Placeholder 16"/>
          <p:cNvSpPr>
            <a:spLocks noGrp="1"/>
          </p:cNvSpPr>
          <p:nvPr>
            <p:ph sz="quarter" idx="19" hasCustomPrompt="1"/>
          </p:nvPr>
        </p:nvSpPr>
        <p:spPr>
          <a:xfrm>
            <a:off x="7058368" y="2949792"/>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2</a:t>
            </a:r>
            <a:endParaRPr lang="de-DE" dirty="0"/>
          </a:p>
        </p:txBody>
      </p:sp>
      <p:sp>
        <p:nvSpPr>
          <p:cNvPr id="15" name="Content Placeholder 16"/>
          <p:cNvSpPr>
            <a:spLocks noGrp="1"/>
          </p:cNvSpPr>
          <p:nvPr>
            <p:ph sz="quarter" idx="20" hasCustomPrompt="1"/>
          </p:nvPr>
        </p:nvSpPr>
        <p:spPr>
          <a:xfrm>
            <a:off x="7058368" y="1923678"/>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3</a:t>
            </a:r>
            <a:endParaRPr lang="de-DE" dirty="0"/>
          </a:p>
        </p:txBody>
      </p:sp>
    </p:spTree>
    <p:extLst>
      <p:ext uri="{BB962C8B-B14F-4D97-AF65-F5344CB8AC3E}">
        <p14:creationId xmlns:p14="http://schemas.microsoft.com/office/powerpoint/2010/main" val="2555274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Slide /  only thanks / white backgroun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1000" y="2235417"/>
            <a:ext cx="6087600" cy="672666"/>
          </a:xfrm>
        </p:spPr>
        <p:txBody>
          <a:bodyPr anchor="t">
            <a:noAutofit/>
          </a:bodyPr>
          <a:lstStyle>
            <a:lvl1pPr algn="ctr">
              <a:defRPr sz="4000" baseline="0"/>
            </a:lvl1pPr>
          </a:lstStyle>
          <a:p>
            <a:r>
              <a:rPr lang="en-US" dirty="0"/>
              <a:t>&lt; e. g. Thank you!</a:t>
            </a:r>
            <a:br>
              <a:rPr lang="en-US" dirty="0"/>
            </a:br>
            <a:br>
              <a:rPr lang="en-US" dirty="0"/>
            </a:br>
            <a:endParaRPr lang="en-US" dirty="0"/>
          </a:p>
        </p:txBody>
      </p:sp>
      <p:sp>
        <p:nvSpPr>
          <p:cNvPr id="13" name="Content Placeholder 16"/>
          <p:cNvSpPr>
            <a:spLocks noGrp="1"/>
          </p:cNvSpPr>
          <p:nvPr>
            <p:ph sz="quarter" idx="18" hasCustomPrompt="1"/>
          </p:nvPr>
        </p:nvSpPr>
        <p:spPr>
          <a:xfrm>
            <a:off x="7058368" y="3965189"/>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1</a:t>
            </a:r>
            <a:endParaRPr lang="de-DE" dirty="0"/>
          </a:p>
        </p:txBody>
      </p:sp>
      <p:sp>
        <p:nvSpPr>
          <p:cNvPr id="14" name="Content Placeholder 16"/>
          <p:cNvSpPr>
            <a:spLocks noGrp="1"/>
          </p:cNvSpPr>
          <p:nvPr>
            <p:ph sz="quarter" idx="19" hasCustomPrompt="1"/>
          </p:nvPr>
        </p:nvSpPr>
        <p:spPr>
          <a:xfrm>
            <a:off x="7058368" y="2949792"/>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2</a:t>
            </a:r>
            <a:endParaRPr lang="de-DE" dirty="0"/>
          </a:p>
        </p:txBody>
      </p:sp>
      <p:sp>
        <p:nvSpPr>
          <p:cNvPr id="15" name="Content Placeholder 16"/>
          <p:cNvSpPr>
            <a:spLocks noGrp="1"/>
          </p:cNvSpPr>
          <p:nvPr>
            <p:ph sz="quarter" idx="20" hasCustomPrompt="1"/>
          </p:nvPr>
        </p:nvSpPr>
        <p:spPr>
          <a:xfrm>
            <a:off x="7058368" y="1923678"/>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3</a:t>
            </a:r>
            <a:endParaRPr lang="de-DE" dirty="0"/>
          </a:p>
        </p:txBody>
      </p:sp>
    </p:spTree>
    <p:extLst>
      <p:ext uri="{BB962C8B-B14F-4D97-AF65-F5344CB8AC3E}">
        <p14:creationId xmlns:p14="http://schemas.microsoft.com/office/powerpoint/2010/main" val="3227283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 Slide / only contact / white backgroun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381000" y="1113588"/>
            <a:ext cx="6087600" cy="3744162"/>
          </a:xfrm>
          <a:prstGeom prst="rect">
            <a:avLst/>
          </a:prstGeom>
        </p:spPr>
        <p:txBody>
          <a:bodyPr>
            <a:normAutofit/>
          </a:bodyPr>
          <a:lstStyle>
            <a:lvl1pPr marL="0" indent="0" algn="ctr">
              <a:buNone/>
              <a:defRPr sz="2400"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&lt; Contact Information &gt;</a:t>
            </a:r>
          </a:p>
          <a:p>
            <a:r>
              <a:rPr lang="en-US" dirty="0"/>
              <a:t> </a:t>
            </a:r>
          </a:p>
        </p:txBody>
      </p:sp>
      <p:sp>
        <p:nvSpPr>
          <p:cNvPr id="13" name="Content Placeholder 16"/>
          <p:cNvSpPr>
            <a:spLocks noGrp="1"/>
          </p:cNvSpPr>
          <p:nvPr>
            <p:ph sz="quarter" idx="18" hasCustomPrompt="1"/>
          </p:nvPr>
        </p:nvSpPr>
        <p:spPr>
          <a:xfrm>
            <a:off x="7058368" y="3965189"/>
            <a:ext cx="1880394" cy="648072"/>
          </a:xfrm>
          <a:prstGeom prst="rect">
            <a:avLst/>
          </a:prstGeom>
        </p:spPr>
        <p:txBody>
          <a:bodyPr>
            <a:normAutofit/>
          </a:bodyPr>
          <a:lstStyle>
            <a:lvl1pPr marL="0" indent="0" algn="ctr">
              <a:buNone/>
              <a:defRPr sz="2000" baseline="0">
                <a:solidFill>
                  <a:schemeClr val="accent2"/>
                </a:solidFill>
              </a:defRPr>
            </a:lvl1pPr>
          </a:lstStyle>
          <a:p>
            <a:pPr lvl="0"/>
            <a:r>
              <a:rPr lang="en-US" dirty="0"/>
              <a:t>Partner Logo </a:t>
            </a:r>
          </a:p>
          <a:p>
            <a:pPr lvl="0"/>
            <a:r>
              <a:rPr lang="en-US" dirty="0"/>
              <a:t>1</a:t>
            </a:r>
            <a:endParaRPr lang="de-DE" dirty="0"/>
          </a:p>
        </p:txBody>
      </p:sp>
      <p:sp>
        <p:nvSpPr>
          <p:cNvPr id="14" name="Content Placeholder 16"/>
          <p:cNvSpPr>
            <a:spLocks noGrp="1"/>
          </p:cNvSpPr>
          <p:nvPr>
            <p:ph sz="quarter" idx="19" hasCustomPrompt="1"/>
          </p:nvPr>
        </p:nvSpPr>
        <p:spPr>
          <a:xfrm>
            <a:off x="7058368" y="2949792"/>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2</a:t>
            </a:r>
            <a:endParaRPr lang="de-DE" dirty="0"/>
          </a:p>
        </p:txBody>
      </p:sp>
      <p:sp>
        <p:nvSpPr>
          <p:cNvPr id="15" name="Content Placeholder 16"/>
          <p:cNvSpPr>
            <a:spLocks noGrp="1"/>
          </p:cNvSpPr>
          <p:nvPr>
            <p:ph sz="quarter" idx="20" hasCustomPrompt="1"/>
          </p:nvPr>
        </p:nvSpPr>
        <p:spPr>
          <a:xfrm>
            <a:off x="7058368" y="1923678"/>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3</a:t>
            </a:r>
            <a:endParaRPr lang="de-DE" dirty="0"/>
          </a:p>
        </p:txBody>
      </p:sp>
    </p:spTree>
    <p:extLst>
      <p:ext uri="{BB962C8B-B14F-4D97-AF65-F5344CB8AC3E}">
        <p14:creationId xmlns:p14="http://schemas.microsoft.com/office/powerpoint/2010/main" val="414699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81000" y="1113588"/>
            <a:ext cx="6087600" cy="2089611"/>
          </a:xfrm>
        </p:spPr>
        <p:txBody>
          <a:bodyPr anchor="t">
            <a:noAutofit/>
          </a:bodyPr>
          <a:lstStyle>
            <a:lvl1pPr algn="ctr">
              <a:defRPr sz="400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br>
              <a:rPr lang="en-US" dirty="0"/>
            </a:br>
            <a:br>
              <a:rPr lang="en-US" dirty="0"/>
            </a:br>
            <a:endParaRPr lang="en-US" dirty="0"/>
          </a:p>
        </p:txBody>
      </p:sp>
      <p:sp>
        <p:nvSpPr>
          <p:cNvPr id="7" name="Subtitle 2"/>
          <p:cNvSpPr>
            <a:spLocks noGrp="1"/>
          </p:cNvSpPr>
          <p:nvPr>
            <p:ph type="subTitle" idx="1" hasCustomPrompt="1"/>
          </p:nvPr>
        </p:nvSpPr>
        <p:spPr>
          <a:xfrm>
            <a:off x="381000" y="3244100"/>
            <a:ext cx="6087600" cy="800100"/>
          </a:xfrm>
          <a:prstGeom prst="rect">
            <a:avLst/>
          </a:prstGeom>
        </p:spPr>
        <p:txBody>
          <a:bodyPr>
            <a:normAutofit/>
          </a:bodyPr>
          <a:lstStyle>
            <a:lvl1pPr marL="0" indent="0" algn="ctr">
              <a:buNone/>
              <a:defRPr lang="en-US" sz="2000" kern="1200" baseline="0" dirty="0" smtClean="0">
                <a:solidFill>
                  <a:schemeClr val="accent2"/>
                </a:solidFill>
                <a:latin typeface="Lato" panose="020F0502020204030203"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&lt; Meeting Name, Location, Date &gt;</a:t>
            </a:r>
          </a:p>
          <a:p>
            <a:r>
              <a:rPr lang="en-US" dirty="0"/>
              <a:t> </a:t>
            </a:r>
          </a:p>
        </p:txBody>
      </p:sp>
      <p:sp>
        <p:nvSpPr>
          <p:cNvPr id="8" name="Text Placeholder 4"/>
          <p:cNvSpPr>
            <a:spLocks noGrp="1"/>
          </p:cNvSpPr>
          <p:nvPr>
            <p:ph type="body" sz="quarter" idx="21" hasCustomPrompt="1"/>
          </p:nvPr>
        </p:nvSpPr>
        <p:spPr>
          <a:xfrm>
            <a:off x="390525" y="4083844"/>
            <a:ext cx="6087600" cy="810164"/>
          </a:xfrm>
        </p:spPr>
        <p:txBody>
          <a:bodyPr>
            <a:normAutofit/>
          </a:bodyPr>
          <a:lstStyle>
            <a:lvl1pPr marL="0" indent="0" algn="ctr">
              <a:buNone/>
              <a:defRPr sz="2000">
                <a:solidFill>
                  <a:schemeClr val="accent2"/>
                </a:solidFill>
              </a:defRPr>
            </a:lvl1pPr>
          </a:lstStyle>
          <a:p>
            <a:pPr lvl="0"/>
            <a:r>
              <a:rPr lang="de-DE" dirty="0"/>
              <a:t>&lt; Presenter Name &gt;</a:t>
            </a:r>
          </a:p>
        </p:txBody>
      </p:sp>
      <p:sp>
        <p:nvSpPr>
          <p:cNvPr id="16" name="Content Placeholder 16"/>
          <p:cNvSpPr>
            <a:spLocks noGrp="1"/>
          </p:cNvSpPr>
          <p:nvPr>
            <p:ph sz="quarter" idx="18" hasCustomPrompt="1"/>
          </p:nvPr>
        </p:nvSpPr>
        <p:spPr>
          <a:xfrm>
            <a:off x="7058368" y="3965189"/>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1</a:t>
            </a:r>
            <a:endParaRPr lang="de-DE" dirty="0"/>
          </a:p>
        </p:txBody>
      </p:sp>
      <p:sp>
        <p:nvSpPr>
          <p:cNvPr id="17" name="Content Placeholder 16"/>
          <p:cNvSpPr>
            <a:spLocks noGrp="1"/>
          </p:cNvSpPr>
          <p:nvPr>
            <p:ph sz="quarter" idx="19" hasCustomPrompt="1"/>
          </p:nvPr>
        </p:nvSpPr>
        <p:spPr>
          <a:xfrm>
            <a:off x="7058368" y="2949792"/>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2</a:t>
            </a:r>
            <a:endParaRPr lang="de-DE" dirty="0"/>
          </a:p>
        </p:txBody>
      </p:sp>
      <p:sp>
        <p:nvSpPr>
          <p:cNvPr id="18" name="Content Placeholder 16"/>
          <p:cNvSpPr>
            <a:spLocks noGrp="1"/>
          </p:cNvSpPr>
          <p:nvPr>
            <p:ph sz="quarter" idx="20" hasCustomPrompt="1"/>
          </p:nvPr>
        </p:nvSpPr>
        <p:spPr>
          <a:xfrm>
            <a:off x="7058368" y="1923678"/>
            <a:ext cx="1880394" cy="648072"/>
          </a:xfrm>
          <a:prstGeom prst="rect">
            <a:avLst/>
          </a:prstGeom>
        </p:spPr>
        <p:txBody>
          <a:bodyPr>
            <a:normAutofit/>
          </a:bodyPr>
          <a:lstStyle>
            <a:lvl1pPr marL="0" indent="0" algn="ctr">
              <a:buNone/>
              <a:defRPr sz="2000" baseline="0"/>
            </a:lvl1pPr>
          </a:lstStyle>
          <a:p>
            <a:pPr lvl="0"/>
            <a:r>
              <a:rPr lang="en-US" dirty="0"/>
              <a:t>Partner Logo </a:t>
            </a:r>
          </a:p>
          <a:p>
            <a:pPr lvl="0"/>
            <a:r>
              <a:rPr lang="en-US" dirty="0"/>
              <a:t>3</a:t>
            </a:r>
            <a:endParaRPr lang="de-DE" dirty="0"/>
          </a:p>
        </p:txBody>
      </p:sp>
    </p:spTree>
    <p:extLst>
      <p:ext uri="{BB962C8B-B14F-4D97-AF65-F5344CB8AC3E}">
        <p14:creationId xmlns:p14="http://schemas.microsoft.com/office/powerpoint/2010/main" val="289160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928" y="1707654"/>
            <a:ext cx="6726336" cy="1728192"/>
          </a:xfrm>
        </p:spPr>
        <p:txBody>
          <a:bodyPr anchor="ctr">
            <a:noAutofit/>
          </a:bodyPr>
          <a:lstStyle>
            <a:lvl1pPr algn="ctr">
              <a:defRPr sz="4000">
                <a:latin typeface="Lato Black" panose="020F0502020204030203" pitchFamily="34" charset="0"/>
                <a:ea typeface="Lato Black" panose="020F0502020204030203" pitchFamily="34" charset="0"/>
                <a:cs typeface="Lato Black" panose="020F050202020403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9857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With Log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11" name="Text Placeholder 10"/>
          <p:cNvSpPr>
            <a:spLocks noGrp="1"/>
          </p:cNvSpPr>
          <p:nvPr>
            <p:ph type="body" sz="quarter" idx="13"/>
          </p:nvPr>
        </p:nvSpPr>
        <p:spPr>
          <a:xfrm>
            <a:off x="252000" y="850500"/>
            <a:ext cx="8640000" cy="3663900"/>
          </a:xfrm>
        </p:spPr>
        <p:txBody>
          <a:body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p:nvPr>
        </p:nvSpPr>
        <p:spPr>
          <a:xfrm>
            <a:off x="252000" y="205978"/>
            <a:ext cx="8643600" cy="475562"/>
          </a:xfrm>
        </p:spPr>
        <p:txBody>
          <a:bodyPr>
            <a:noAutofit/>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no Logo /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52000" y="850500"/>
            <a:ext cx="8640000" cy="4097514"/>
          </a:xfrm>
        </p:spPr>
        <p:txBody>
          <a:body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p:nvPr>
        </p:nvSpPr>
        <p:spPr>
          <a:xfrm>
            <a:off x="252000" y="205978"/>
            <a:ext cx="8643600" cy="475562"/>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49258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With Logo / two-line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11" name="Text Placeholder 10"/>
          <p:cNvSpPr>
            <a:spLocks noGrp="1"/>
          </p:cNvSpPr>
          <p:nvPr>
            <p:ph type="body" sz="quarter" idx="13"/>
          </p:nvPr>
        </p:nvSpPr>
        <p:spPr>
          <a:xfrm>
            <a:off x="252000" y="1275606"/>
            <a:ext cx="8640000" cy="3241494"/>
          </a:xfrm>
        </p:spPr>
        <p:txBody>
          <a:body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p:nvPr>
        </p:nvSpPr>
        <p:spPr>
          <a:xfrm>
            <a:off x="252000" y="205978"/>
            <a:ext cx="8643600" cy="997619"/>
          </a:xfrm>
        </p:spPr>
        <p:txBody>
          <a:bodyPr>
            <a:no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26014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no Logo / no Footer / two-line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2000" y="205978"/>
            <a:ext cx="8643600" cy="997620"/>
          </a:xfrm>
        </p:spPr>
        <p:txBody>
          <a:bodyPr>
            <a:noAutofit/>
          </a:bodyPr>
          <a:lstStyle/>
          <a:p>
            <a:r>
              <a:rPr lang="en-US"/>
              <a:t>Click to edit Master title style</a:t>
            </a:r>
            <a:endParaRPr lang="en-US" dirty="0"/>
          </a:p>
        </p:txBody>
      </p:sp>
      <p:sp>
        <p:nvSpPr>
          <p:cNvPr id="8" name="Text Placeholder 10"/>
          <p:cNvSpPr>
            <a:spLocks noGrp="1"/>
          </p:cNvSpPr>
          <p:nvPr>
            <p:ph type="body" sz="quarter" idx="13"/>
          </p:nvPr>
        </p:nvSpPr>
        <p:spPr>
          <a:xfrm>
            <a:off x="252000" y="1275606"/>
            <a:ext cx="8640000" cy="3672408"/>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1229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US"/>
          </a:p>
        </p:txBody>
      </p:sp>
      <p:sp>
        <p:nvSpPr>
          <p:cNvPr id="8" name="Text Placeholder 7"/>
          <p:cNvSpPr>
            <a:spLocks noGrp="1"/>
          </p:cNvSpPr>
          <p:nvPr>
            <p:ph type="body" sz="quarter" idx="13"/>
          </p:nvPr>
        </p:nvSpPr>
        <p:spPr>
          <a:xfrm>
            <a:off x="252000" y="850500"/>
            <a:ext cx="4269600" cy="3665466"/>
          </a:xfrm>
        </p:spPr>
        <p:txBody>
          <a:bodyPr/>
          <a:lstStyle>
            <a:lvl1pPr marL="266700" indent="-266700">
              <a:defRPr sz="2400" baseline="0"/>
            </a:lvl1pPr>
            <a:lvl2pPr marL="542925" indent="-276225">
              <a:defRPr sz="2200" baseline="0"/>
            </a:lvl2pPr>
            <a:lvl3pPr marL="809625" indent="-266700">
              <a:tabLst>
                <a:tab pos="809625" algn="l"/>
              </a:tabLst>
              <a:defRPr sz="2000" baseline="0"/>
            </a:lvl3pPr>
            <a:lvl4pPr marL="1076325" indent="-266700">
              <a:defRPr sz="2000" baseline="0"/>
            </a:lvl4pPr>
            <a:lvl5pPr marL="1343025" indent="-266700">
              <a:defRPr sz="2000" baseline="0"/>
            </a:lvl5pPr>
          </a:lstStyle>
          <a:p>
            <a:pPr lvl="0"/>
            <a:r>
              <a:rPr lang="en-US"/>
              <a:t>Edit Master text styles</a:t>
            </a:r>
          </a:p>
          <a:p>
            <a:pPr lvl="1"/>
            <a:r>
              <a:rPr lang="en-US"/>
              <a:t>Second level</a:t>
            </a:r>
          </a:p>
          <a:p>
            <a:pPr lvl="2"/>
            <a:r>
              <a:rPr lang="en-US"/>
              <a:t>Third level</a:t>
            </a:r>
          </a:p>
        </p:txBody>
      </p:sp>
      <p:sp>
        <p:nvSpPr>
          <p:cNvPr id="9" name="Text Placeholder 7"/>
          <p:cNvSpPr>
            <a:spLocks noGrp="1"/>
          </p:cNvSpPr>
          <p:nvPr>
            <p:ph type="body" sz="quarter" idx="14"/>
          </p:nvPr>
        </p:nvSpPr>
        <p:spPr>
          <a:xfrm>
            <a:off x="4622400" y="850500"/>
            <a:ext cx="4269600" cy="3665466"/>
          </a:xfrm>
        </p:spPr>
        <p:txBody>
          <a:bodyPr/>
          <a:lstStyle>
            <a:lvl1pPr marL="266700" indent="-266700">
              <a:defRPr sz="2400" baseline="0"/>
            </a:lvl1pPr>
            <a:lvl2pPr marL="542925" indent="-276225">
              <a:defRPr sz="2200" baseline="0"/>
            </a:lvl2pPr>
            <a:lvl3pPr marL="809625" indent="-266700">
              <a:tabLst>
                <a:tab pos="809625" algn="l"/>
              </a:tabLst>
              <a:defRPr sz="2000" baseline="0"/>
            </a:lvl3pPr>
            <a:lvl4pPr marL="1076325" indent="-266700">
              <a:defRPr sz="2000" baseline="0"/>
            </a:lvl4pPr>
            <a:lvl5pPr marL="1343025" indent="-266700">
              <a:defRPr sz="2000" baseline="0"/>
            </a:lvl5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 no Logo /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6" name="Text Placeholder 7"/>
          <p:cNvSpPr>
            <a:spLocks noGrp="1"/>
          </p:cNvSpPr>
          <p:nvPr>
            <p:ph type="body" sz="quarter" idx="13"/>
          </p:nvPr>
        </p:nvSpPr>
        <p:spPr>
          <a:xfrm>
            <a:off x="252000" y="850500"/>
            <a:ext cx="4269600" cy="4097514"/>
          </a:xfrm>
        </p:spPr>
        <p:txBody>
          <a:bodyPr/>
          <a:lstStyle>
            <a:lvl1pPr marL="266700" indent="-266700">
              <a:defRPr sz="2400" baseline="0"/>
            </a:lvl1pPr>
            <a:lvl2pPr marL="542925" indent="-276225">
              <a:defRPr sz="2200" baseline="0"/>
            </a:lvl2pPr>
            <a:lvl3pPr marL="809625" indent="-266700">
              <a:tabLst>
                <a:tab pos="809625" algn="l"/>
              </a:tabLst>
              <a:defRPr sz="2000" baseline="0"/>
            </a:lvl3pPr>
            <a:lvl4pPr marL="1076325" indent="-266700">
              <a:defRPr sz="2000" baseline="0"/>
            </a:lvl4pPr>
            <a:lvl5pPr marL="1343025" indent="-266700">
              <a:defRPr sz="2000" baseline="0"/>
            </a:lvl5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4"/>
          </p:nvPr>
        </p:nvSpPr>
        <p:spPr>
          <a:xfrm>
            <a:off x="4622400" y="850500"/>
            <a:ext cx="4269600" cy="4097514"/>
          </a:xfrm>
        </p:spPr>
        <p:txBody>
          <a:bodyPr/>
          <a:lstStyle>
            <a:lvl1pPr marL="266700" indent="-266700">
              <a:defRPr sz="2400" baseline="0"/>
            </a:lvl1pPr>
            <a:lvl2pPr marL="542925" indent="-276225">
              <a:defRPr sz="2200" baseline="0"/>
            </a:lvl2pPr>
            <a:lvl3pPr marL="809625" indent="-266700">
              <a:tabLst>
                <a:tab pos="809625" algn="l"/>
              </a:tabLst>
              <a:defRPr sz="2000" baseline="0"/>
            </a:lvl3pPr>
            <a:lvl4pPr marL="1076325" indent="-266700">
              <a:defRPr sz="2000" baseline="0"/>
            </a:lvl4pPr>
            <a:lvl5pPr marL="1343025" indent="-266700">
              <a:defRPr sz="2000" baseline="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1580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205978"/>
            <a:ext cx="8643600" cy="475562"/>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a:xfrm>
            <a:off x="252000" y="4549499"/>
            <a:ext cx="7848392" cy="288900"/>
          </a:xfrm>
          <a:prstGeom prst="rect">
            <a:avLst/>
          </a:prstGeom>
        </p:spPr>
        <p:txBody>
          <a:bodyPr vert="horz" lIns="91440" tIns="45720" rIns="91440" bIns="45720" rtlCol="0" anchor="b"/>
          <a:lstStyle>
            <a:lvl1pPr algn="l">
              <a:defRPr sz="1200">
                <a:solidFill>
                  <a:schemeClr val="accent2"/>
                </a:solidFill>
              </a:defRPr>
            </a:lvl1pPr>
          </a:lstStyle>
          <a:p>
            <a:endParaRPr lang="en-US" dirty="0"/>
          </a:p>
        </p:txBody>
      </p:sp>
      <p:sp>
        <p:nvSpPr>
          <p:cNvPr id="3" name="Text Placeholder 2"/>
          <p:cNvSpPr>
            <a:spLocks noGrp="1"/>
          </p:cNvSpPr>
          <p:nvPr>
            <p:ph type="body" idx="1"/>
          </p:nvPr>
        </p:nvSpPr>
        <p:spPr>
          <a:xfrm>
            <a:off x="251520" y="851464"/>
            <a:ext cx="8640960" cy="36645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71" r:id="rId3"/>
    <p:sldLayoutId id="2147483650" r:id="rId4"/>
    <p:sldLayoutId id="2147483660" r:id="rId5"/>
    <p:sldLayoutId id="2147483672" r:id="rId6"/>
    <p:sldLayoutId id="2147483673" r:id="rId7"/>
    <p:sldLayoutId id="2147483652" r:id="rId8"/>
    <p:sldLayoutId id="2147483662" r:id="rId9"/>
    <p:sldLayoutId id="2147483653" r:id="rId10"/>
    <p:sldLayoutId id="2147483664" r:id="rId11"/>
    <p:sldLayoutId id="2147483674" r:id="rId12"/>
    <p:sldLayoutId id="2147483655" r:id="rId13"/>
    <p:sldLayoutId id="2147483665" r:id="rId14"/>
    <p:sldLayoutId id="2147483667" r:id="rId15"/>
    <p:sldLayoutId id="2147483668" r:id="rId16"/>
    <p:sldLayoutId id="2147483666" r:id="rId17"/>
    <p:sldLayoutId id="2147483669" r:id="rId18"/>
    <p:sldLayoutId id="2147483670" r:id="rId19"/>
  </p:sldLayoutIdLst>
  <p:hf hdr="0" ftr="0" dt="0"/>
  <p:txStyles>
    <p:titleStyle>
      <a:lvl1pPr algn="l" defTabSz="914400" rtl="0" eaLnBrk="1" latinLnBrk="0" hangingPunct="1">
        <a:spcBef>
          <a:spcPct val="0"/>
        </a:spcBef>
        <a:buNone/>
        <a:defRPr sz="2800" kern="1200" baseline="0">
          <a:solidFill>
            <a:schemeClr val="accent2"/>
          </a:solidFill>
          <a:latin typeface="Lato Black" panose="020F0502020204030203" pitchFamily="34" charset="0"/>
          <a:ea typeface="+mj-ea"/>
          <a:cs typeface="+mj-cs"/>
        </a:defRPr>
      </a:lvl1pPr>
    </p:titleStyle>
    <p:bodyStyle>
      <a:lvl1pPr marL="457200" indent="-457200" algn="l" defTabSz="914400" rtl="0" eaLnBrk="1" latinLnBrk="0" hangingPunct="1">
        <a:lnSpc>
          <a:spcPct val="90000"/>
        </a:lnSpc>
        <a:spcBef>
          <a:spcPct val="20000"/>
        </a:spcBef>
        <a:spcAft>
          <a:spcPts val="400"/>
        </a:spcAft>
        <a:buFont typeface="Arial" pitchFamily="34" charset="0"/>
        <a:buChar char="•"/>
        <a:defRPr lang="en-US" sz="2400" kern="1200" baseline="0" dirty="0" smtClean="0">
          <a:solidFill>
            <a:schemeClr val="accent2"/>
          </a:solidFill>
          <a:latin typeface="Lato" panose="020F0502020204030203" pitchFamily="34" charset="0"/>
          <a:ea typeface="+mn-ea"/>
          <a:cs typeface="+mn-cs"/>
        </a:defRPr>
      </a:lvl1pPr>
      <a:lvl2pPr marL="895350" indent="-447675" algn="l" defTabSz="914400" rtl="0" eaLnBrk="1" latinLnBrk="0" hangingPunct="1">
        <a:lnSpc>
          <a:spcPct val="90000"/>
        </a:lnSpc>
        <a:spcBef>
          <a:spcPts val="0"/>
        </a:spcBef>
        <a:spcAft>
          <a:spcPts val="400"/>
        </a:spcAft>
        <a:buFont typeface="Symbol" panose="05050102010706020507" pitchFamily="18" charset="2"/>
        <a:buChar char="-"/>
        <a:defRPr lang="en-US" sz="2000" kern="1200" baseline="0" dirty="0" smtClean="0">
          <a:solidFill>
            <a:schemeClr val="accent2"/>
          </a:solidFill>
          <a:latin typeface="Lato" panose="020F0502020204030203" pitchFamily="34" charset="0"/>
          <a:ea typeface="+mn-ea"/>
          <a:cs typeface="+mn-cs"/>
        </a:defRPr>
      </a:lvl2pPr>
      <a:lvl3pPr marL="1162050" indent="-266700" algn="l" defTabSz="914400" rtl="0" eaLnBrk="1" latinLnBrk="0" hangingPunct="1">
        <a:lnSpc>
          <a:spcPct val="90000"/>
        </a:lnSpc>
        <a:spcBef>
          <a:spcPts val="0"/>
        </a:spcBef>
        <a:spcAft>
          <a:spcPts val="400"/>
        </a:spcAft>
        <a:buFont typeface="Symbol" panose="05050102010706020507" pitchFamily="18" charset="2"/>
        <a:buChar char="-"/>
        <a:tabLst>
          <a:tab pos="1165225" algn="l"/>
        </a:tabLst>
        <a:defRPr lang="en-US" sz="1600" kern="1200" baseline="0" dirty="0" smtClean="0">
          <a:solidFill>
            <a:schemeClr val="accent2"/>
          </a:solidFill>
          <a:latin typeface="Lato" panose="020F0502020204030203" pitchFamily="34" charset="0"/>
          <a:ea typeface="+mn-ea"/>
          <a:cs typeface="+mn-cs"/>
        </a:defRPr>
      </a:lvl3pPr>
      <a:lvl4pPr marL="1438275" indent="-276225" algn="l" defTabSz="914400" rtl="0" eaLnBrk="1" latinLnBrk="0" hangingPunct="1">
        <a:lnSpc>
          <a:spcPct val="90000"/>
        </a:lnSpc>
        <a:spcBef>
          <a:spcPts val="0"/>
        </a:spcBef>
        <a:spcAft>
          <a:spcPts val="400"/>
        </a:spcAft>
        <a:buFont typeface="Symbol" panose="05050102010706020507" pitchFamily="18" charset="2"/>
        <a:buChar char="-"/>
        <a:defRPr lang="en-US" sz="2000" kern="1200" baseline="0" dirty="0" smtClean="0">
          <a:solidFill>
            <a:schemeClr val="tx1"/>
          </a:solidFill>
          <a:latin typeface="Lato" panose="020F0502020204030203" pitchFamily="34" charset="0"/>
          <a:ea typeface="+mn-ea"/>
          <a:cs typeface="+mn-cs"/>
        </a:defRPr>
      </a:lvl4pPr>
      <a:lvl5pPr marL="1704975" indent="-266700" algn="l" defTabSz="914400" rtl="0" eaLnBrk="1" latinLnBrk="0" hangingPunct="1">
        <a:lnSpc>
          <a:spcPct val="90000"/>
        </a:lnSpc>
        <a:spcBef>
          <a:spcPts val="0"/>
        </a:spcBef>
        <a:spcAft>
          <a:spcPts val="400"/>
        </a:spcAft>
        <a:buFont typeface="Symbol" panose="05050102010706020507" pitchFamily="18" charset="2"/>
        <a:buChar char="-"/>
        <a:defRPr lang="en-US" sz="2000" kern="1200" baseline="0" dirty="0">
          <a:solidFill>
            <a:schemeClr val="tx1"/>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d.hastedt@iea.nl"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96521B1-BBC2-4B01-860F-866A6C326E29}"/>
              </a:ext>
            </a:extLst>
          </p:cNvPr>
          <p:cNvSpPr>
            <a:spLocks noGrp="1"/>
          </p:cNvSpPr>
          <p:nvPr>
            <p:ph type="ctrTitle"/>
          </p:nvPr>
        </p:nvSpPr>
        <p:spPr>
          <a:xfrm>
            <a:off x="381000" y="1131589"/>
            <a:ext cx="6279232" cy="1656185"/>
          </a:xfrm>
        </p:spPr>
        <p:txBody>
          <a:bodyPr/>
          <a:lstStyle/>
          <a:p>
            <a:r>
              <a:rPr lang="ru-RU" sz="3600" dirty="0"/>
              <a:t>Важность гибких и междисциплинарных  навыков</a:t>
            </a:r>
            <a:endParaRPr lang="nl-NL" sz="3600" dirty="0"/>
          </a:p>
        </p:txBody>
      </p:sp>
      <p:sp>
        <p:nvSpPr>
          <p:cNvPr id="9" name="Ondertitel 8">
            <a:extLst>
              <a:ext uri="{FF2B5EF4-FFF2-40B4-BE49-F238E27FC236}">
                <a16:creationId xmlns:a16="http://schemas.microsoft.com/office/drawing/2014/main" id="{73A642ED-AB29-4704-B927-1722B786612E}"/>
              </a:ext>
            </a:extLst>
          </p:cNvPr>
          <p:cNvSpPr>
            <a:spLocks noGrp="1"/>
          </p:cNvSpPr>
          <p:nvPr>
            <p:ph type="subTitle" idx="1"/>
          </p:nvPr>
        </p:nvSpPr>
        <p:spPr/>
        <p:txBody>
          <a:bodyPr/>
          <a:lstStyle/>
          <a:p>
            <a:r>
              <a:rPr lang="ru-RU" dirty="0"/>
              <a:t>Московский международный форум</a:t>
            </a:r>
          </a:p>
          <a:p>
            <a:r>
              <a:rPr lang="ru-RU" dirty="0"/>
              <a:t>«Город образования»</a:t>
            </a:r>
            <a:r>
              <a:rPr lang="en-US" dirty="0"/>
              <a:t>, </a:t>
            </a:r>
            <a:r>
              <a:rPr lang="ru-RU" dirty="0"/>
              <a:t>август</a:t>
            </a:r>
            <a:r>
              <a:rPr lang="en-US" dirty="0"/>
              <a:t> 2019</a:t>
            </a:r>
            <a:endParaRPr lang="nl-NL" dirty="0"/>
          </a:p>
        </p:txBody>
      </p:sp>
      <p:sp>
        <p:nvSpPr>
          <p:cNvPr id="10" name="Tijdelijke aanduiding voor inhoud 9">
            <a:extLst>
              <a:ext uri="{FF2B5EF4-FFF2-40B4-BE49-F238E27FC236}">
                <a16:creationId xmlns:a16="http://schemas.microsoft.com/office/drawing/2014/main" id="{DE7CB29A-63A5-442C-A2F6-829FE9F0FEF3}"/>
              </a:ext>
            </a:extLst>
          </p:cNvPr>
          <p:cNvSpPr>
            <a:spLocks noGrp="1"/>
          </p:cNvSpPr>
          <p:nvPr>
            <p:ph sz="quarter" idx="18"/>
          </p:nvPr>
        </p:nvSpPr>
        <p:spPr/>
        <p:txBody>
          <a:bodyPr/>
          <a:lstStyle/>
          <a:p>
            <a:endParaRPr lang="nl-NL"/>
          </a:p>
        </p:txBody>
      </p:sp>
      <p:sp>
        <p:nvSpPr>
          <p:cNvPr id="11" name="Tijdelijke aanduiding voor inhoud 10">
            <a:extLst>
              <a:ext uri="{FF2B5EF4-FFF2-40B4-BE49-F238E27FC236}">
                <a16:creationId xmlns:a16="http://schemas.microsoft.com/office/drawing/2014/main" id="{BA48C7B0-5063-4523-B9BC-851FBC243448}"/>
              </a:ext>
            </a:extLst>
          </p:cNvPr>
          <p:cNvSpPr>
            <a:spLocks noGrp="1"/>
          </p:cNvSpPr>
          <p:nvPr>
            <p:ph sz="quarter" idx="19"/>
          </p:nvPr>
        </p:nvSpPr>
        <p:spPr/>
        <p:txBody>
          <a:bodyPr/>
          <a:lstStyle/>
          <a:p>
            <a:endParaRPr lang="nl-NL"/>
          </a:p>
        </p:txBody>
      </p:sp>
      <p:sp>
        <p:nvSpPr>
          <p:cNvPr id="12" name="Tijdelijke aanduiding voor inhoud 11">
            <a:extLst>
              <a:ext uri="{FF2B5EF4-FFF2-40B4-BE49-F238E27FC236}">
                <a16:creationId xmlns:a16="http://schemas.microsoft.com/office/drawing/2014/main" id="{034E50FF-0A55-49B6-BBDA-89E0BF8AEB38}"/>
              </a:ext>
            </a:extLst>
          </p:cNvPr>
          <p:cNvSpPr>
            <a:spLocks noGrp="1"/>
          </p:cNvSpPr>
          <p:nvPr>
            <p:ph sz="quarter" idx="20"/>
          </p:nvPr>
        </p:nvSpPr>
        <p:spPr/>
        <p:txBody>
          <a:bodyPr/>
          <a:lstStyle/>
          <a:p>
            <a:endParaRPr lang="nl-NL"/>
          </a:p>
        </p:txBody>
      </p:sp>
      <p:sp>
        <p:nvSpPr>
          <p:cNvPr id="13" name="Tijdelijke aanduiding voor tekst 12">
            <a:extLst>
              <a:ext uri="{FF2B5EF4-FFF2-40B4-BE49-F238E27FC236}">
                <a16:creationId xmlns:a16="http://schemas.microsoft.com/office/drawing/2014/main" id="{41206ADA-761B-417C-9C47-58EC256A2986}"/>
              </a:ext>
            </a:extLst>
          </p:cNvPr>
          <p:cNvSpPr>
            <a:spLocks noGrp="1"/>
          </p:cNvSpPr>
          <p:nvPr>
            <p:ph type="body" sz="quarter" idx="21"/>
          </p:nvPr>
        </p:nvSpPr>
        <p:spPr/>
        <p:txBody>
          <a:bodyPr/>
          <a:lstStyle/>
          <a:p>
            <a:r>
              <a:rPr lang="ru-RU" dirty="0" err="1"/>
              <a:t>Дирк</a:t>
            </a:r>
            <a:r>
              <a:rPr lang="ru-RU" dirty="0"/>
              <a:t> </a:t>
            </a:r>
            <a:r>
              <a:rPr lang="ru-RU" dirty="0" err="1"/>
              <a:t>Хастедт</a:t>
            </a:r>
            <a:endParaRPr lang="nl-NL" dirty="0"/>
          </a:p>
          <a:p>
            <a:r>
              <a:rPr lang="nl-NL" dirty="0"/>
              <a:t>www.iea.nl</a:t>
            </a:r>
          </a:p>
        </p:txBody>
      </p:sp>
    </p:spTree>
    <p:extLst>
      <p:ext uri="{BB962C8B-B14F-4D97-AF65-F5344CB8AC3E}">
        <p14:creationId xmlns:p14="http://schemas.microsoft.com/office/powerpoint/2010/main" val="14305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8 клас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84" y="411510"/>
            <a:ext cx="8136280" cy="4103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95" y="51471"/>
            <a:ext cx="864096" cy="864096"/>
          </a:xfrm>
          <a:prstGeom prst="rect">
            <a:avLst/>
          </a:prstGeom>
        </p:spPr>
      </p:pic>
    </p:spTree>
    <p:extLst>
      <p:ext uri="{BB962C8B-B14F-4D97-AF65-F5344CB8AC3E}">
        <p14:creationId xmlns:p14="http://schemas.microsoft.com/office/powerpoint/2010/main" val="256690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pPr marL="0" indent="0">
              <a:buNone/>
            </a:pPr>
            <a:r>
              <a:rPr lang="en-US" dirty="0"/>
              <a:t>TIMSS </a:t>
            </a:r>
            <a:r>
              <a:rPr lang="ru-RU" dirty="0"/>
              <a:t>также предоставляет следующие шкалы оценивания:</a:t>
            </a:r>
            <a:endParaRPr lang="en-US" dirty="0"/>
          </a:p>
          <a:p>
            <a:pPr lvl="1"/>
            <a:r>
              <a:rPr lang="ru-RU" b="1" dirty="0"/>
              <a:t>Признания важности математики и естественных наук</a:t>
            </a:r>
            <a:br>
              <a:rPr lang="en-US" dirty="0"/>
            </a:br>
            <a:r>
              <a:rPr lang="en-US" dirty="0"/>
              <a:t>( </a:t>
            </a:r>
            <a:r>
              <a:rPr lang="ru-RU" dirty="0"/>
              <a:t>«Важно учить математику для того, чтобы преуспеть в современном мире»</a:t>
            </a:r>
            <a:r>
              <a:rPr lang="en-US" dirty="0"/>
              <a:t>; </a:t>
            </a:r>
            <a:r>
              <a:rPr lang="ru-RU" dirty="0"/>
              <a:t>«Хорошо знать математику  - это важно»; «Я думаю, математика пригодится мне в современной жизни»</a:t>
            </a:r>
            <a:r>
              <a:rPr lang="en-US" dirty="0"/>
              <a:t>)</a:t>
            </a:r>
          </a:p>
          <a:p>
            <a:pPr lvl="1"/>
            <a:r>
              <a:rPr lang="ru-RU" b="1" dirty="0"/>
              <a:t>Удовольствие от изучения математики и естественных наук</a:t>
            </a:r>
            <a:br>
              <a:rPr lang="en-US" dirty="0"/>
            </a:br>
            <a:r>
              <a:rPr lang="en-US" dirty="0"/>
              <a:t>(</a:t>
            </a:r>
            <a:r>
              <a:rPr lang="ru-RU" dirty="0"/>
              <a:t> «Мне нравится изучать математику»</a:t>
            </a:r>
            <a:r>
              <a:rPr lang="en-US" dirty="0"/>
              <a:t>; </a:t>
            </a:r>
            <a:r>
              <a:rPr lang="ru-RU" dirty="0"/>
              <a:t> «Я люблю решать математические задачи»</a:t>
            </a:r>
            <a:r>
              <a:rPr lang="en-US" dirty="0"/>
              <a:t>; </a:t>
            </a:r>
            <a:r>
              <a:rPr lang="ru-RU" dirty="0"/>
              <a:t>«Я с нетерпением жду уроков математики»</a:t>
            </a:r>
            <a:r>
              <a:rPr lang="en-US" dirty="0"/>
              <a:t>) </a:t>
            </a:r>
          </a:p>
          <a:p>
            <a:pPr lvl="1"/>
            <a:r>
              <a:rPr lang="ru-RU" b="1" dirty="0"/>
              <a:t>Уверенность в себе в рамках математики и естественных наук</a:t>
            </a:r>
            <a:br>
              <a:rPr lang="en-US" dirty="0"/>
            </a:br>
            <a:r>
              <a:rPr lang="en-US" dirty="0"/>
              <a:t>(</a:t>
            </a:r>
            <a:r>
              <a:rPr lang="ru-RU" dirty="0"/>
              <a:t>«Я обычно хорошо справляюсь с математикой»</a:t>
            </a:r>
            <a:r>
              <a:rPr lang="en-US" dirty="0"/>
              <a:t>;</a:t>
            </a:r>
            <a:r>
              <a:rPr lang="ru-RU" dirty="0"/>
              <a:t> «У меня хорошо получается решать математические задачи»</a:t>
            </a:r>
            <a:r>
              <a:rPr lang="en-US" dirty="0"/>
              <a:t>)</a:t>
            </a:r>
          </a:p>
        </p:txBody>
      </p:sp>
      <p:sp>
        <p:nvSpPr>
          <p:cNvPr id="3" name="Title 2"/>
          <p:cNvSpPr>
            <a:spLocks noGrp="1"/>
          </p:cNvSpPr>
          <p:nvPr>
            <p:ph type="title"/>
          </p:nvPr>
        </p:nvSpPr>
        <p:spPr/>
        <p:txBody>
          <a:bodyPr/>
          <a:lstStyle/>
          <a:p>
            <a:r>
              <a:rPr lang="ru-RU" dirty="0"/>
              <a:t>Сопроводительные шкалы </a:t>
            </a:r>
            <a:r>
              <a:rPr lang="de-DE" dirty="0"/>
              <a:t>TIMSS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195" y="51471"/>
            <a:ext cx="864096" cy="864096"/>
          </a:xfrm>
          <a:prstGeom prst="rect">
            <a:avLst/>
          </a:prstGeom>
        </p:spPr>
      </p:pic>
    </p:spTree>
    <p:extLst>
      <p:ext uri="{BB962C8B-B14F-4D97-AF65-F5344CB8AC3E}">
        <p14:creationId xmlns:p14="http://schemas.microsoft.com/office/powerpoint/2010/main" val="32481204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49480979"/>
              </p:ext>
            </p:extLst>
          </p:nvPr>
        </p:nvGraphicFramePr>
        <p:xfrm>
          <a:off x="467544" y="195486"/>
          <a:ext cx="748883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403648" y="2139702"/>
            <a:ext cx="2592288" cy="1349157"/>
          </a:xfrm>
          <a:prstGeom prst="rect">
            <a:avLst/>
          </a:prstGeom>
          <a:gradFill flip="none" rotWithShape="1">
            <a:gsLst>
              <a:gs pos="42000">
                <a:srgbClr val="FF0000">
                  <a:alpha val="20000"/>
                </a:srgbClr>
              </a:gs>
              <a:gs pos="100000">
                <a:srgbClr val="92D050">
                  <a:tint val="23500"/>
                  <a:satMod val="160000"/>
                </a:srgbClr>
              </a:gs>
            </a:gsLst>
            <a:path path="circle">
              <a:fillToRect t="100000" r="100000"/>
            </a:path>
            <a:tileRect l="-100000" b="-100000"/>
          </a:gradFill>
          <a:ln w="3175"/>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Rectangle 6"/>
          <p:cNvSpPr/>
          <p:nvPr/>
        </p:nvSpPr>
        <p:spPr>
          <a:xfrm>
            <a:off x="3995936" y="1347614"/>
            <a:ext cx="3725123" cy="792088"/>
          </a:xfrm>
          <a:prstGeom prst="rect">
            <a:avLst/>
          </a:prstGeom>
          <a:gradFill flip="none" rotWithShape="1">
            <a:gsLst>
              <a:gs pos="10000">
                <a:srgbClr val="00B050">
                  <a:alpha val="16000"/>
                </a:srgbClr>
              </a:gs>
              <a:gs pos="98000">
                <a:srgbClr val="92D050">
                  <a:tint val="23500"/>
                  <a:satMod val="160000"/>
                </a:srgbClr>
              </a:gs>
            </a:gsLst>
            <a:path path="circle">
              <a:fillToRect l="100000" b="100000"/>
            </a:path>
            <a:tileRect t="-100000" r="-100000"/>
          </a:gradFill>
          <a:ln w="3175"/>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TextBox 8"/>
          <p:cNvSpPr txBox="1"/>
          <p:nvPr/>
        </p:nvSpPr>
        <p:spPr>
          <a:xfrm>
            <a:off x="5858497" y="1488430"/>
            <a:ext cx="1008111" cy="300082"/>
          </a:xfrm>
          <a:prstGeom prst="rect">
            <a:avLst/>
          </a:prstGeom>
          <a:ln w="3175"/>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ru-RU" sz="1350" dirty="0"/>
              <a:t>Болгария</a:t>
            </a:r>
            <a:endParaRPr lang="en-US" sz="1350" dirty="0"/>
          </a:p>
        </p:txBody>
      </p:sp>
      <p:sp>
        <p:nvSpPr>
          <p:cNvPr id="10" name="TextBox 9"/>
          <p:cNvSpPr txBox="1"/>
          <p:nvPr/>
        </p:nvSpPr>
        <p:spPr>
          <a:xfrm>
            <a:off x="4427984" y="1255231"/>
            <a:ext cx="1152128" cy="507831"/>
          </a:xfrm>
          <a:prstGeom prst="rect">
            <a:avLst/>
          </a:prstGeom>
          <a:solidFill>
            <a:srgbClr val="00B0F0"/>
          </a:solidFill>
          <a:ln w="3175"/>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ru-RU" sz="1350" dirty="0"/>
              <a:t>Российская Федерация</a:t>
            </a:r>
            <a:endParaRPr lang="en-US" sz="135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95" y="51471"/>
            <a:ext cx="864096" cy="864096"/>
          </a:xfrm>
          <a:prstGeom prst="rect">
            <a:avLst/>
          </a:prstGeom>
        </p:spPr>
      </p:pic>
    </p:spTree>
    <p:extLst>
      <p:ext uri="{BB962C8B-B14F-4D97-AF65-F5344CB8AC3E}">
        <p14:creationId xmlns:p14="http://schemas.microsoft.com/office/powerpoint/2010/main" val="22832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207007319"/>
              </p:ext>
            </p:extLst>
          </p:nvPr>
        </p:nvGraphicFramePr>
        <p:xfrm>
          <a:off x="251520" y="51470"/>
          <a:ext cx="8892480" cy="48245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5778" y="1912022"/>
            <a:ext cx="884574" cy="300082"/>
          </a:xfrm>
          <a:prstGeom prst="rect">
            <a:avLst/>
          </a:prstGeom>
          <a:ln w="3175"/>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ru-RU" sz="1350" dirty="0"/>
              <a:t>Израиль</a:t>
            </a:r>
            <a:endParaRPr lang="en-US" sz="1350" dirty="0"/>
          </a:p>
        </p:txBody>
      </p:sp>
      <p:sp>
        <p:nvSpPr>
          <p:cNvPr id="6" name="TextBox 5"/>
          <p:cNvSpPr txBox="1"/>
          <p:nvPr/>
        </p:nvSpPr>
        <p:spPr>
          <a:xfrm>
            <a:off x="6084168" y="1808147"/>
            <a:ext cx="798678" cy="300082"/>
          </a:xfrm>
          <a:prstGeom prst="rect">
            <a:avLst/>
          </a:prstGeom>
          <a:ln w="3175"/>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ru-RU" sz="1350" dirty="0"/>
              <a:t>Канада</a:t>
            </a:r>
            <a:endParaRPr lang="en-US" sz="1350" dirty="0"/>
          </a:p>
        </p:txBody>
      </p:sp>
      <p:sp>
        <p:nvSpPr>
          <p:cNvPr id="7" name="TextBox 6"/>
          <p:cNvSpPr txBox="1"/>
          <p:nvPr/>
        </p:nvSpPr>
        <p:spPr>
          <a:xfrm>
            <a:off x="3995936" y="1554232"/>
            <a:ext cx="1219696" cy="507831"/>
          </a:xfrm>
          <a:prstGeom prst="rect">
            <a:avLst/>
          </a:prstGeom>
          <a:solidFill>
            <a:srgbClr val="00B0F0"/>
          </a:solidFill>
          <a:ln w="3175"/>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ru-RU" sz="1350" dirty="0"/>
              <a:t>Российская Федерация</a:t>
            </a:r>
            <a:endParaRPr lang="en-US" sz="135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95" y="51471"/>
            <a:ext cx="864096" cy="864096"/>
          </a:xfrm>
          <a:prstGeom prst="rect">
            <a:avLst/>
          </a:prstGeom>
        </p:spPr>
      </p:pic>
    </p:spTree>
    <p:extLst>
      <p:ext uri="{BB962C8B-B14F-4D97-AF65-F5344CB8AC3E}">
        <p14:creationId xmlns:p14="http://schemas.microsoft.com/office/powerpoint/2010/main" val="26231643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896802263"/>
              </p:ext>
            </p:extLst>
          </p:nvPr>
        </p:nvGraphicFramePr>
        <p:xfrm>
          <a:off x="179512" y="699542"/>
          <a:ext cx="4215099" cy="223224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ru-RU" dirty="0"/>
              <a:t>Отношение к математике</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06094788"/>
              </p:ext>
            </p:extLst>
          </p:nvPr>
        </p:nvGraphicFramePr>
        <p:xfrm>
          <a:off x="755576" y="1419622"/>
          <a:ext cx="4716016" cy="28676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179286687"/>
              </p:ext>
            </p:extLst>
          </p:nvPr>
        </p:nvGraphicFramePr>
        <p:xfrm>
          <a:off x="3995936" y="1131590"/>
          <a:ext cx="4788024" cy="29485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1029833955"/>
              </p:ext>
            </p:extLst>
          </p:nvPr>
        </p:nvGraphicFramePr>
        <p:xfrm>
          <a:off x="4283968" y="1923678"/>
          <a:ext cx="4788024" cy="30243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361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marL="0" indent="0">
              <a:buNone/>
            </a:pPr>
            <a:r>
              <a:rPr lang="ru-RU" sz="2000" dirty="0"/>
              <a:t>Международное исследование качества </a:t>
            </a:r>
            <a:r>
              <a:rPr lang="ru-RU" sz="2000" dirty="0" err="1"/>
              <a:t>граждановедческого</a:t>
            </a:r>
            <a:r>
              <a:rPr lang="ru-RU" sz="2000" dirty="0"/>
              <a:t> образования 14-летних школьников исследует знания учащихся и их понимание гражданского права и гражданской позиции, а также </a:t>
            </a:r>
            <a:r>
              <a:rPr lang="en-US" sz="2000" dirty="0"/>
              <a:t> </a:t>
            </a:r>
          </a:p>
          <a:p>
            <a:pPr lvl="2"/>
            <a:r>
              <a:rPr lang="ru-RU" sz="1800" dirty="0"/>
              <a:t>Отношения учащихся</a:t>
            </a:r>
            <a:r>
              <a:rPr lang="en-US" sz="1800" dirty="0"/>
              <a:t>, </a:t>
            </a:r>
          </a:p>
          <a:p>
            <a:pPr lvl="2"/>
            <a:r>
              <a:rPr lang="ru-RU" sz="1800" dirty="0"/>
              <a:t>Восприятие учащихся</a:t>
            </a:r>
            <a:r>
              <a:rPr lang="en-US" sz="1800" dirty="0"/>
              <a:t>, </a:t>
            </a:r>
            <a:r>
              <a:rPr lang="ru-RU" sz="1800" dirty="0"/>
              <a:t>и </a:t>
            </a:r>
            <a:r>
              <a:rPr lang="en-US" sz="1800" dirty="0"/>
              <a:t> </a:t>
            </a:r>
          </a:p>
          <a:p>
            <a:pPr lvl="2"/>
            <a:r>
              <a:rPr lang="ru-RU" sz="1800" dirty="0"/>
              <a:t>Деятельность учащихся, связанную с гражданским правом и </a:t>
            </a:r>
            <a:r>
              <a:rPr lang="ru-RU" sz="1800"/>
              <a:t>гражданской позицией.</a:t>
            </a:r>
            <a:endParaRPr lang="de-DE" dirty="0"/>
          </a:p>
          <a:p>
            <a:pPr marL="0" indent="0">
              <a:buNone/>
            </a:pPr>
            <a:r>
              <a:rPr lang="ru-RU" dirty="0"/>
              <a:t>Это также связано с гибкими навыками (</a:t>
            </a:r>
            <a:r>
              <a:rPr lang="en-US" dirty="0"/>
              <a:t>soft skills</a:t>
            </a:r>
            <a:r>
              <a:rPr lang="ru-RU" dirty="0"/>
              <a:t>), которые необходимы во многих сферах жизни</a:t>
            </a:r>
            <a:endParaRPr lang="en-US" dirty="0"/>
          </a:p>
        </p:txBody>
      </p:sp>
      <p:sp>
        <p:nvSpPr>
          <p:cNvPr id="3" name="Title 2"/>
          <p:cNvSpPr>
            <a:spLocks noGrp="1"/>
          </p:cNvSpPr>
          <p:nvPr>
            <p:ph type="title"/>
          </p:nvPr>
        </p:nvSpPr>
        <p:spPr/>
        <p:txBody>
          <a:bodyPr/>
          <a:lstStyle/>
          <a:p>
            <a:r>
              <a:rPr lang="de-DE" dirty="0"/>
              <a:t>ICCS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41927"/>
            <a:ext cx="971600" cy="970010"/>
          </a:xfrm>
          <a:prstGeom prst="rect">
            <a:avLst/>
          </a:prstGeom>
        </p:spPr>
      </p:pic>
    </p:spTree>
    <p:extLst>
      <p:ext uri="{BB962C8B-B14F-4D97-AF65-F5344CB8AC3E}">
        <p14:creationId xmlns:p14="http://schemas.microsoft.com/office/powerpoint/2010/main" val="243102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график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5889"/>
            <a:ext cx="8129642" cy="47800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1927"/>
            <a:ext cx="971600" cy="970010"/>
          </a:xfrm>
          <a:prstGeom prst="rect">
            <a:avLst/>
          </a:prstGeom>
        </p:spPr>
      </p:pic>
    </p:spTree>
    <p:extLst>
      <p:ext uri="{BB962C8B-B14F-4D97-AF65-F5344CB8AC3E}">
        <p14:creationId xmlns:p14="http://schemas.microsoft.com/office/powerpoint/2010/main" val="1604988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рис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7988"/>
            <a:ext cx="8793163" cy="49720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41927"/>
            <a:ext cx="899592" cy="898120"/>
          </a:xfrm>
          <a:prstGeom prst="rect">
            <a:avLst/>
          </a:prstGeom>
        </p:spPr>
      </p:pic>
    </p:spTree>
    <p:extLst>
      <p:ext uri="{BB962C8B-B14F-4D97-AF65-F5344CB8AC3E}">
        <p14:creationId xmlns:p14="http://schemas.microsoft.com/office/powerpoint/2010/main" val="120025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7504" y="843558"/>
            <a:ext cx="5256584" cy="4104456"/>
          </a:xfrm>
        </p:spPr>
        <p:txBody>
          <a:bodyPr>
            <a:normAutofit lnSpcReduction="10000"/>
          </a:bodyPr>
          <a:lstStyle/>
          <a:p>
            <a:endParaRPr lang="en-US" dirty="0"/>
          </a:p>
          <a:p>
            <a:pPr marL="0" indent="0">
              <a:buNone/>
            </a:pPr>
            <a:r>
              <a:rPr lang="ru-RU" sz="2200" i="1" dirty="0"/>
              <a:t>Насколько хорошо учащиеся подготовлены для учебы, работы и жизни в цифровом мире?</a:t>
            </a:r>
            <a:endParaRPr lang="en-US" sz="2200" i="1" dirty="0"/>
          </a:p>
          <a:p>
            <a:pPr marL="0" indent="0" algn="just">
              <a:buNone/>
            </a:pPr>
            <a:r>
              <a:rPr lang="en-US" sz="2200" dirty="0"/>
              <a:t>ICILS </a:t>
            </a:r>
            <a:r>
              <a:rPr lang="ru-RU" sz="2200" dirty="0"/>
              <a:t> оценивает компьютерную и информационную грамотность учащихся  и собирает контекстуальные данные о домашнем и школьном окружении учащихся.</a:t>
            </a:r>
            <a:endParaRPr lang="en-US" sz="2200" dirty="0"/>
          </a:p>
          <a:p>
            <a:pPr marL="0" indent="0" algn="just">
              <a:buNone/>
            </a:pPr>
            <a:r>
              <a:rPr lang="ru-RU" sz="2200" dirty="0"/>
              <a:t>Компьютерная грамотность требует определенных компетенций, которые обычно рассматриваются как гибкие навыки (</a:t>
            </a:r>
            <a:r>
              <a:rPr lang="en-US" sz="2200" dirty="0"/>
              <a:t>soft skills</a:t>
            </a:r>
            <a:r>
              <a:rPr lang="ru-RU" sz="2200" dirty="0"/>
              <a:t>)</a:t>
            </a:r>
            <a:endParaRPr lang="en-US" sz="2200" dirty="0"/>
          </a:p>
        </p:txBody>
      </p:sp>
      <p:sp>
        <p:nvSpPr>
          <p:cNvPr id="3" name="Title 2"/>
          <p:cNvSpPr>
            <a:spLocks noGrp="1"/>
          </p:cNvSpPr>
          <p:nvPr>
            <p:ph type="title"/>
          </p:nvPr>
        </p:nvSpPr>
        <p:spPr>
          <a:xfrm>
            <a:off x="252000" y="205978"/>
            <a:ext cx="8712488" cy="475562"/>
          </a:xfrm>
        </p:spPr>
        <p:txBody>
          <a:bodyPr/>
          <a:lstStyle/>
          <a:p>
            <a:r>
              <a:rPr lang="ru-RU" sz="2200" b="1" dirty="0"/>
              <a:t>Международное исследование компьютерной и информационной грамотности ICILS</a:t>
            </a:r>
            <a:br>
              <a:rPr lang="ru-RU" sz="2400" dirty="0"/>
            </a:b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203598"/>
            <a:ext cx="2769212" cy="2520280"/>
          </a:xfrm>
          <a:prstGeom prst="rect">
            <a:avLst/>
          </a:prstGeom>
        </p:spPr>
      </p:pic>
    </p:spTree>
    <p:extLst>
      <p:ext uri="{BB962C8B-B14F-4D97-AF65-F5344CB8AC3E}">
        <p14:creationId xmlns:p14="http://schemas.microsoft.com/office/powerpoint/2010/main" val="94167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53812" y="1288359"/>
            <a:ext cx="4392008" cy="3475709"/>
          </a:xfrm>
        </p:spPr>
        <p:txBody>
          <a:bodyPr/>
          <a:lstStyle/>
          <a:p>
            <a:pPr marL="0" indent="0">
              <a:buNone/>
            </a:pPr>
            <a:r>
              <a:rPr lang="en-US" sz="2000" dirty="0"/>
              <a:t>ICILS </a:t>
            </a:r>
            <a:r>
              <a:rPr lang="ru-RU" sz="2000" dirty="0"/>
              <a:t>измеряет способности учащихся с помощью шкалы компьютерной и информационной грамотности</a:t>
            </a:r>
            <a:endParaRPr lang="en-US" sz="2000" dirty="0"/>
          </a:p>
          <a:p>
            <a:pPr marL="0" indent="0">
              <a:buNone/>
            </a:pPr>
            <a:r>
              <a:rPr lang="ru-RU" sz="2000" dirty="0"/>
              <a:t>Исследование </a:t>
            </a:r>
            <a:r>
              <a:rPr lang="en-US" sz="2000" dirty="0"/>
              <a:t>ICILS 2013</a:t>
            </a:r>
            <a:r>
              <a:rPr lang="ru-RU" sz="2000" dirty="0"/>
              <a:t> обнаружило, что только 2% учащихся используют критическое мышление во время поиска информации онлайн</a:t>
            </a:r>
            <a:endParaRPr lang="en-US" dirty="0"/>
          </a:p>
        </p:txBody>
      </p:sp>
      <p:sp>
        <p:nvSpPr>
          <p:cNvPr id="3" name="Title 2"/>
          <p:cNvSpPr>
            <a:spLocks noGrp="1"/>
          </p:cNvSpPr>
          <p:nvPr>
            <p:ph type="title"/>
          </p:nvPr>
        </p:nvSpPr>
        <p:spPr/>
        <p:txBody>
          <a:bodyPr/>
          <a:lstStyle/>
          <a:p>
            <a:r>
              <a:rPr lang="ru-RU" dirty="0"/>
              <a:t>Важность критического мышления</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0980" y="1234"/>
            <a:ext cx="1185036" cy="1078510"/>
          </a:xfrm>
          <a:prstGeom prst="rect">
            <a:avLst/>
          </a:prstGeom>
        </p:spPr>
      </p:pic>
      <p:pic>
        <p:nvPicPr>
          <p:cNvPr id="4" name="Рисунок 3">
            <a:extLst>
              <a:ext uri="{FF2B5EF4-FFF2-40B4-BE49-F238E27FC236}">
                <a16:creationId xmlns:a16="http://schemas.microsoft.com/office/drawing/2014/main" id="{E0D8C600-298C-49D8-AE12-4FF82607F9F2}"/>
              </a:ext>
            </a:extLst>
          </p:cNvPr>
          <p:cNvPicPr>
            <a:picLocks noChangeAspect="1"/>
          </p:cNvPicPr>
          <p:nvPr/>
        </p:nvPicPr>
        <p:blipFill>
          <a:blip r:embed="rId4"/>
          <a:stretch>
            <a:fillRect/>
          </a:stretch>
        </p:blipFill>
        <p:spPr>
          <a:xfrm>
            <a:off x="217872" y="1131590"/>
            <a:ext cx="4354128" cy="3336808"/>
          </a:xfrm>
          <a:prstGeom prst="rect">
            <a:avLst/>
          </a:prstGeom>
        </p:spPr>
      </p:pic>
    </p:spTree>
    <p:extLst>
      <p:ext uri="{BB962C8B-B14F-4D97-AF65-F5344CB8AC3E}">
        <p14:creationId xmlns:p14="http://schemas.microsoft.com/office/powerpoint/2010/main" val="298620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7CFCD0E-1409-411A-9E7D-6392A22B659D}"/>
              </a:ext>
            </a:extLst>
          </p:cNvPr>
          <p:cNvSpPr>
            <a:spLocks noGrp="1"/>
          </p:cNvSpPr>
          <p:nvPr>
            <p:ph type="body" sz="quarter" idx="13"/>
          </p:nvPr>
        </p:nvSpPr>
        <p:spPr/>
        <p:txBody>
          <a:bodyPr/>
          <a:lstStyle/>
          <a:p>
            <a:pPr algn="just"/>
            <a:r>
              <a:rPr lang="ru-RU" dirty="0"/>
              <a:t>Знакомство с  Международной ассоциацией по оценке учебных достижений </a:t>
            </a:r>
            <a:r>
              <a:rPr lang="nl-NL" dirty="0"/>
              <a:t>IEA</a:t>
            </a:r>
            <a:endParaRPr lang="ru-RU" dirty="0"/>
          </a:p>
          <a:p>
            <a:pPr marL="0" indent="0" algn="just">
              <a:buNone/>
            </a:pPr>
            <a:endParaRPr lang="nl-NL" dirty="0"/>
          </a:p>
          <a:p>
            <a:pPr algn="just"/>
            <a:r>
              <a:rPr lang="ru-RU" dirty="0"/>
              <a:t>Гибкие навыки (</a:t>
            </a:r>
            <a:r>
              <a:rPr lang="en-US" dirty="0"/>
              <a:t>soft skills</a:t>
            </a:r>
            <a:r>
              <a:rPr lang="ru-RU" dirty="0"/>
              <a:t>)  - что это такое?</a:t>
            </a:r>
          </a:p>
          <a:p>
            <a:pPr marL="0" indent="0" algn="just">
              <a:buNone/>
            </a:pPr>
            <a:endParaRPr lang="nl-NL" dirty="0"/>
          </a:p>
          <a:p>
            <a:pPr algn="just"/>
            <a:r>
              <a:rPr lang="ru-RU" dirty="0"/>
              <a:t>Как Международная ассоциация по оценке учебных достижений </a:t>
            </a:r>
            <a:r>
              <a:rPr lang="nl-NL" dirty="0"/>
              <a:t>IEA </a:t>
            </a:r>
            <a:r>
              <a:rPr lang="ru-RU" dirty="0"/>
              <a:t>измеряет гибкие навыки</a:t>
            </a:r>
            <a:r>
              <a:rPr lang="en-US" dirty="0"/>
              <a:t> (soft skills)</a:t>
            </a:r>
            <a:endParaRPr lang="nl-NL" dirty="0"/>
          </a:p>
        </p:txBody>
      </p:sp>
      <p:sp>
        <p:nvSpPr>
          <p:cNvPr id="3" name="Titel 2">
            <a:extLst>
              <a:ext uri="{FF2B5EF4-FFF2-40B4-BE49-F238E27FC236}">
                <a16:creationId xmlns:a16="http://schemas.microsoft.com/office/drawing/2014/main" id="{65A9F6D3-C632-460F-AB4A-174D2010510F}"/>
              </a:ext>
            </a:extLst>
          </p:cNvPr>
          <p:cNvSpPr>
            <a:spLocks noGrp="1"/>
          </p:cNvSpPr>
          <p:nvPr>
            <p:ph type="title"/>
          </p:nvPr>
        </p:nvSpPr>
        <p:spPr/>
        <p:txBody>
          <a:bodyPr/>
          <a:lstStyle/>
          <a:p>
            <a:r>
              <a:rPr lang="ru-RU" dirty="0"/>
              <a:t>Обзор</a:t>
            </a:r>
            <a:endParaRPr lang="nl-NL" dirty="0"/>
          </a:p>
        </p:txBody>
      </p:sp>
    </p:spTree>
    <p:extLst>
      <p:ext uri="{BB962C8B-B14F-4D97-AF65-F5344CB8AC3E}">
        <p14:creationId xmlns:p14="http://schemas.microsoft.com/office/powerpoint/2010/main" val="306030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marL="0" indent="0">
              <a:buNone/>
            </a:pPr>
            <a:r>
              <a:rPr lang="ru-RU" dirty="0"/>
              <a:t>Исследование </a:t>
            </a:r>
            <a:r>
              <a:rPr lang="en-US" dirty="0"/>
              <a:t>ICILS 2018</a:t>
            </a:r>
            <a:r>
              <a:rPr lang="ru-RU" dirty="0"/>
              <a:t> измеряло компьютерную и информационную грамотность учащихся, а также навыки вычислительного мышления.</a:t>
            </a:r>
            <a:r>
              <a:rPr lang="en-US" dirty="0"/>
              <a:t> </a:t>
            </a:r>
            <a:endParaRPr lang="ru-RU" dirty="0"/>
          </a:p>
          <a:p>
            <a:pPr marL="0" indent="0">
              <a:buNone/>
            </a:pPr>
            <a:r>
              <a:rPr lang="ru-RU" dirty="0"/>
              <a:t>Вычислительное мышление требует от учащихся продемонстрировать их навыки процедурного мышления, а также понимания и разработки алгоритмов.</a:t>
            </a:r>
          </a:p>
          <a:p>
            <a:pPr marL="0" indent="0">
              <a:buNone/>
            </a:pPr>
            <a:r>
              <a:rPr lang="en-US" dirty="0"/>
              <a:t> </a:t>
            </a:r>
            <a:r>
              <a:rPr lang="ru-RU" dirty="0"/>
              <a:t>В исследовании </a:t>
            </a:r>
            <a:r>
              <a:rPr lang="en-US" dirty="0"/>
              <a:t>ICILS 2018</a:t>
            </a:r>
            <a:r>
              <a:rPr lang="ru-RU" dirty="0"/>
              <a:t> приняли участие 12 стран и 2 территории</a:t>
            </a:r>
            <a:r>
              <a:rPr lang="en-US" dirty="0"/>
              <a:t>, </a:t>
            </a:r>
            <a:r>
              <a:rPr lang="ru-RU" dirty="0"/>
              <a:t>включая Москву.</a:t>
            </a:r>
            <a:endParaRPr lang="en-US" dirty="0"/>
          </a:p>
        </p:txBody>
      </p:sp>
      <p:sp>
        <p:nvSpPr>
          <p:cNvPr id="3" name="Title 2"/>
          <p:cNvSpPr>
            <a:spLocks noGrp="1"/>
          </p:cNvSpPr>
          <p:nvPr>
            <p:ph type="title"/>
          </p:nvPr>
        </p:nvSpPr>
        <p:spPr/>
        <p:txBody>
          <a:bodyPr/>
          <a:lstStyle/>
          <a:p>
            <a:r>
              <a:rPr lang="de-DE" dirty="0"/>
              <a:t>ICILS 2018</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420" y="9736"/>
            <a:ext cx="1185036" cy="1078510"/>
          </a:xfrm>
          <a:prstGeom prst="rect">
            <a:avLst/>
          </a:prstGeom>
        </p:spPr>
      </p:pic>
    </p:spTree>
    <p:extLst>
      <p:ext uri="{BB962C8B-B14F-4D97-AF65-F5344CB8AC3E}">
        <p14:creationId xmlns:p14="http://schemas.microsoft.com/office/powerpoint/2010/main" val="1655670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ICILS 2018</a:t>
            </a:r>
          </a:p>
        </p:txBody>
      </p:sp>
      <p:sp>
        <p:nvSpPr>
          <p:cNvPr id="2" name="Блок-схема: процесс 1"/>
          <p:cNvSpPr/>
          <p:nvPr/>
        </p:nvSpPr>
        <p:spPr>
          <a:xfrm>
            <a:off x="286224" y="771549"/>
            <a:ext cx="4141760" cy="266429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ea typeface="+mj-ea"/>
                <a:cs typeface="+mj-cs"/>
              </a:rPr>
              <a:t>Международное исследование компьютерной и информационной грамотности (</a:t>
            </a:r>
            <a:r>
              <a:rPr lang="en-US" sz="1400" dirty="0">
                <a:solidFill>
                  <a:schemeClr val="tx1"/>
                </a:solidFill>
                <a:ea typeface="+mj-ea"/>
                <a:cs typeface="+mj-cs"/>
              </a:rPr>
              <a:t>ICILS</a:t>
            </a:r>
            <a:r>
              <a:rPr lang="ru-RU" sz="1400" dirty="0">
                <a:solidFill>
                  <a:schemeClr val="tx1"/>
                </a:solidFill>
                <a:ea typeface="+mj-ea"/>
                <a:cs typeface="+mj-cs"/>
              </a:rPr>
              <a:t>) было создано для того, чтобы ответить на</a:t>
            </a:r>
            <a:r>
              <a:rPr lang="en-US" sz="1400" dirty="0">
                <a:solidFill>
                  <a:schemeClr val="tx1"/>
                </a:solidFill>
                <a:ea typeface="+mj-ea"/>
                <a:cs typeface="+mj-cs"/>
              </a:rPr>
              <a:t> </a:t>
            </a:r>
            <a:r>
              <a:rPr lang="ru-RU" sz="1400" dirty="0">
                <a:solidFill>
                  <a:schemeClr val="tx1"/>
                </a:solidFill>
                <a:ea typeface="+mj-ea"/>
                <a:cs typeface="+mj-cs"/>
              </a:rPr>
              <a:t>имеющий важнейшее значение вопрос современности:</a:t>
            </a:r>
          </a:p>
          <a:p>
            <a:pPr algn="just"/>
            <a:endParaRPr lang="ru-RU" sz="1400" dirty="0">
              <a:solidFill>
                <a:schemeClr val="tx1"/>
              </a:solidFill>
              <a:ea typeface="+mj-ea"/>
              <a:cs typeface="+mj-cs"/>
            </a:endParaRPr>
          </a:p>
          <a:p>
            <a:pPr algn="just"/>
            <a:r>
              <a:rPr lang="ru-RU" sz="1400" b="1" i="1" dirty="0">
                <a:solidFill>
                  <a:schemeClr val="accent2">
                    <a:lumMod val="60000"/>
                    <a:lumOff val="40000"/>
                  </a:schemeClr>
                </a:solidFill>
              </a:rPr>
              <a:t> Насколько хорошо учащиеся подготовлены для учебы, работы и жизни в цифровом мире?</a:t>
            </a:r>
          </a:p>
          <a:p>
            <a:pPr algn="just"/>
            <a:r>
              <a:rPr lang="ru-RU" sz="1400" b="1" i="1" dirty="0">
                <a:solidFill>
                  <a:schemeClr val="accent2">
                    <a:lumMod val="60000"/>
                    <a:lumOff val="40000"/>
                  </a:schemeClr>
                </a:solidFill>
              </a:rPr>
              <a:t> </a:t>
            </a:r>
          </a:p>
          <a:p>
            <a:pPr algn="just"/>
            <a:r>
              <a:rPr lang="ru-RU" sz="1400" b="1" i="1" dirty="0">
                <a:solidFill>
                  <a:schemeClr val="tx1"/>
                </a:solidFill>
              </a:rPr>
              <a:t>Более</a:t>
            </a:r>
            <a:r>
              <a:rPr lang="ru-RU" sz="1400" b="1" i="1" dirty="0">
                <a:solidFill>
                  <a:schemeClr val="accent2">
                    <a:lumMod val="60000"/>
                    <a:lumOff val="40000"/>
                  </a:schemeClr>
                </a:solidFill>
              </a:rPr>
              <a:t> 46 000 </a:t>
            </a:r>
            <a:r>
              <a:rPr lang="ru-RU" sz="1400" b="1" i="1" dirty="0">
                <a:solidFill>
                  <a:schemeClr val="tx1"/>
                </a:solidFill>
              </a:rPr>
              <a:t>учащихся и</a:t>
            </a:r>
            <a:r>
              <a:rPr lang="ru-RU" sz="1400" b="1" i="1" dirty="0">
                <a:solidFill>
                  <a:schemeClr val="accent2">
                    <a:lumMod val="60000"/>
                    <a:lumOff val="40000"/>
                  </a:schemeClr>
                </a:solidFill>
              </a:rPr>
              <a:t> 26000 </a:t>
            </a:r>
            <a:r>
              <a:rPr lang="ru-RU" sz="1400" b="1" i="1" dirty="0">
                <a:solidFill>
                  <a:schemeClr val="tx1"/>
                </a:solidFill>
              </a:rPr>
              <a:t>учителей из</a:t>
            </a:r>
            <a:r>
              <a:rPr lang="ru-RU" sz="1400" b="1" i="1" dirty="0">
                <a:solidFill>
                  <a:schemeClr val="accent2">
                    <a:lumMod val="60000"/>
                    <a:lumOff val="40000"/>
                  </a:schemeClr>
                </a:solidFill>
              </a:rPr>
              <a:t> 12 стран </a:t>
            </a:r>
            <a:r>
              <a:rPr lang="ru-RU" sz="1400" b="1" i="1" dirty="0">
                <a:solidFill>
                  <a:schemeClr val="tx1"/>
                </a:solidFill>
              </a:rPr>
              <a:t>и 2 территорий принимали участие в исследовании.</a:t>
            </a:r>
          </a:p>
        </p:txBody>
      </p:sp>
      <p:sp>
        <p:nvSpPr>
          <p:cNvPr id="4" name="Блок-схема: процесс 3"/>
          <p:cNvSpPr/>
          <p:nvPr/>
        </p:nvSpPr>
        <p:spPr>
          <a:xfrm>
            <a:off x="5091604" y="627534"/>
            <a:ext cx="3816424" cy="280831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Запомните</a:t>
            </a:r>
            <a:r>
              <a:rPr lang="ru-RU" dirty="0">
                <a:solidFill>
                  <a:schemeClr val="tx1"/>
                </a:solidFill>
              </a:rPr>
              <a:t> </a:t>
            </a:r>
            <a:r>
              <a:rPr lang="ru-RU" sz="2800" i="1" dirty="0">
                <a:solidFill>
                  <a:schemeClr val="accent2">
                    <a:lumMod val="75000"/>
                  </a:schemeClr>
                </a:solidFill>
              </a:rPr>
              <a:t>дату!</a:t>
            </a:r>
          </a:p>
          <a:p>
            <a:pPr algn="ctr"/>
            <a:endParaRPr lang="ru-RU" sz="2800" i="1" dirty="0">
              <a:solidFill>
                <a:schemeClr val="accent2">
                  <a:lumMod val="75000"/>
                </a:schemeClr>
              </a:solidFill>
            </a:endParaRPr>
          </a:p>
          <a:p>
            <a:r>
              <a:rPr lang="ru-RU" sz="1600" dirty="0">
                <a:solidFill>
                  <a:schemeClr val="tx1"/>
                </a:solidFill>
              </a:rPr>
              <a:t>Оглашение</a:t>
            </a:r>
            <a:r>
              <a:rPr lang="ru-RU" sz="1600" i="1" dirty="0">
                <a:solidFill>
                  <a:schemeClr val="accent2">
                    <a:lumMod val="75000"/>
                  </a:schemeClr>
                </a:solidFill>
              </a:rPr>
              <a:t> </a:t>
            </a:r>
          </a:p>
          <a:p>
            <a:r>
              <a:rPr lang="ru-RU" sz="1600" i="1" dirty="0">
                <a:solidFill>
                  <a:schemeClr val="accent2">
                    <a:lumMod val="75000"/>
                  </a:schemeClr>
                </a:solidFill>
              </a:rPr>
              <a:t>результатов</a:t>
            </a:r>
            <a:r>
              <a:rPr lang="en-US" sz="1600" i="1" dirty="0">
                <a:solidFill>
                  <a:schemeClr val="accent2">
                    <a:lumMod val="75000"/>
                  </a:schemeClr>
                </a:solidFill>
              </a:rPr>
              <a:t> ICILS 2018</a:t>
            </a:r>
            <a:endParaRPr lang="ru-RU" sz="1600" i="1" dirty="0">
              <a:solidFill>
                <a:schemeClr val="accent2">
                  <a:lumMod val="75000"/>
                </a:schemeClr>
              </a:solidFill>
            </a:endParaRPr>
          </a:p>
          <a:p>
            <a:r>
              <a:rPr lang="ru-RU" sz="1600" i="1" dirty="0">
                <a:solidFill>
                  <a:schemeClr val="accent2">
                    <a:lumMod val="75000"/>
                  </a:schemeClr>
                </a:solidFill>
              </a:rPr>
              <a:t>  </a:t>
            </a:r>
          </a:p>
          <a:p>
            <a:r>
              <a:rPr lang="ru-RU" sz="1600" i="1" dirty="0">
                <a:solidFill>
                  <a:schemeClr val="accent2">
                    <a:lumMod val="75000"/>
                  </a:schemeClr>
                </a:solidFill>
              </a:rPr>
              <a:t>        </a:t>
            </a:r>
            <a:r>
              <a:rPr lang="ru-RU" sz="1400" i="1" dirty="0">
                <a:solidFill>
                  <a:schemeClr val="accent2">
                    <a:lumMod val="75000"/>
                  </a:schemeClr>
                </a:solidFill>
              </a:rPr>
              <a:t>Когда  </a:t>
            </a:r>
            <a:r>
              <a:rPr lang="en-US" sz="1400" i="1" dirty="0">
                <a:solidFill>
                  <a:schemeClr val="accent2">
                    <a:lumMod val="75000"/>
                  </a:schemeClr>
                </a:solidFill>
              </a:rPr>
              <a:t>|  </a:t>
            </a:r>
            <a:r>
              <a:rPr lang="ru-RU" sz="1400" dirty="0">
                <a:solidFill>
                  <a:schemeClr val="accent2">
                    <a:lumMod val="75000"/>
                  </a:schemeClr>
                </a:solidFill>
              </a:rPr>
              <a:t>5 ноября 2019</a:t>
            </a:r>
          </a:p>
          <a:p>
            <a:pPr algn="ctr"/>
            <a:r>
              <a:rPr lang="ru-RU" sz="1400" dirty="0">
                <a:solidFill>
                  <a:schemeClr val="accent2">
                    <a:lumMod val="75000"/>
                  </a:schemeClr>
                </a:solidFill>
              </a:rPr>
              <a:t>10:00-12:30</a:t>
            </a:r>
          </a:p>
          <a:p>
            <a:pPr algn="ctr"/>
            <a:endParaRPr lang="ru-RU" sz="1400" dirty="0">
              <a:solidFill>
                <a:schemeClr val="accent2">
                  <a:lumMod val="75000"/>
                </a:schemeClr>
              </a:solidFill>
            </a:endParaRPr>
          </a:p>
          <a:p>
            <a:pPr algn="ctr"/>
            <a:r>
              <a:rPr lang="ru-RU" sz="1400" i="1" dirty="0">
                <a:solidFill>
                  <a:schemeClr val="accent2">
                    <a:lumMod val="75000"/>
                  </a:schemeClr>
                </a:solidFill>
              </a:rPr>
              <a:t>              Где </a:t>
            </a:r>
            <a:r>
              <a:rPr lang="en-US" sz="1400" dirty="0">
                <a:solidFill>
                  <a:schemeClr val="accent2">
                    <a:lumMod val="75000"/>
                  </a:schemeClr>
                </a:solidFill>
              </a:rPr>
              <a:t>|</a:t>
            </a:r>
            <a:r>
              <a:rPr lang="ru-RU" sz="1400" dirty="0">
                <a:solidFill>
                  <a:schemeClr val="accent2">
                    <a:lumMod val="75000"/>
                  </a:schemeClr>
                </a:solidFill>
              </a:rPr>
              <a:t> Институт Карнеги, Вашингтон,   </a:t>
            </a:r>
          </a:p>
          <a:p>
            <a:pPr algn="ctr"/>
            <a:r>
              <a:rPr lang="ru-RU" sz="1400" dirty="0">
                <a:solidFill>
                  <a:schemeClr val="accent2">
                    <a:lumMod val="75000"/>
                  </a:schemeClr>
                </a:solidFill>
              </a:rPr>
              <a:t>         округ Колумбия, США</a:t>
            </a:r>
          </a:p>
        </p:txBody>
      </p:sp>
    </p:spTree>
    <p:extLst>
      <p:ext uri="{BB962C8B-B14F-4D97-AF65-F5344CB8AC3E}">
        <p14:creationId xmlns:p14="http://schemas.microsoft.com/office/powerpoint/2010/main" val="2022147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3CC42-BE1A-4C47-B6D9-7B408979A071}"/>
              </a:ext>
            </a:extLst>
          </p:cNvPr>
          <p:cNvSpPr>
            <a:spLocks noGrp="1"/>
          </p:cNvSpPr>
          <p:nvPr>
            <p:ph type="ctrTitle"/>
          </p:nvPr>
        </p:nvSpPr>
        <p:spPr/>
        <p:txBody>
          <a:bodyPr/>
          <a:lstStyle/>
          <a:p>
            <a:r>
              <a:rPr lang="ru-RU" dirty="0"/>
              <a:t>Спасибо!</a:t>
            </a:r>
            <a:endParaRPr lang="nl-NL" dirty="0"/>
          </a:p>
        </p:txBody>
      </p:sp>
      <p:sp>
        <p:nvSpPr>
          <p:cNvPr id="3" name="Ondertitel 2">
            <a:extLst>
              <a:ext uri="{FF2B5EF4-FFF2-40B4-BE49-F238E27FC236}">
                <a16:creationId xmlns:a16="http://schemas.microsoft.com/office/drawing/2014/main" id="{12EF5E54-ED07-4B42-B3B7-9580E8F12976}"/>
              </a:ext>
            </a:extLst>
          </p:cNvPr>
          <p:cNvSpPr>
            <a:spLocks noGrp="1"/>
          </p:cNvSpPr>
          <p:nvPr>
            <p:ph type="subTitle" idx="1"/>
          </p:nvPr>
        </p:nvSpPr>
        <p:spPr/>
        <p:txBody>
          <a:bodyPr/>
          <a:lstStyle/>
          <a:p>
            <a:r>
              <a:rPr lang="nl-NL" dirty="0"/>
              <a:t>Dirk Hastedt</a:t>
            </a:r>
          </a:p>
          <a:p>
            <a:r>
              <a:rPr lang="nl-NL" dirty="0">
                <a:hlinkClick r:id="rId2"/>
              </a:rPr>
              <a:t>d.hastedt@iea.nl</a:t>
            </a:r>
            <a:endParaRPr lang="nl-NL" dirty="0"/>
          </a:p>
          <a:p>
            <a:endParaRPr lang="nl-NL" dirty="0"/>
          </a:p>
          <a:p>
            <a:r>
              <a:rPr lang="nl-NL" dirty="0"/>
              <a:t>www.iea.nl</a:t>
            </a:r>
          </a:p>
        </p:txBody>
      </p:sp>
      <p:sp>
        <p:nvSpPr>
          <p:cNvPr id="9" name="Tijdelijke aanduiding voor inhoud 8">
            <a:extLst>
              <a:ext uri="{FF2B5EF4-FFF2-40B4-BE49-F238E27FC236}">
                <a16:creationId xmlns:a16="http://schemas.microsoft.com/office/drawing/2014/main" id="{4BDBD415-B129-448A-BD72-10BA83A6E5FC}"/>
              </a:ext>
            </a:extLst>
          </p:cNvPr>
          <p:cNvSpPr>
            <a:spLocks noGrp="1"/>
          </p:cNvSpPr>
          <p:nvPr>
            <p:ph sz="quarter" idx="18"/>
          </p:nvPr>
        </p:nvSpPr>
        <p:spPr/>
        <p:txBody>
          <a:bodyPr/>
          <a:lstStyle/>
          <a:p>
            <a:endParaRPr lang="nl-NL"/>
          </a:p>
        </p:txBody>
      </p:sp>
      <p:sp>
        <p:nvSpPr>
          <p:cNvPr id="10" name="Tijdelijke aanduiding voor inhoud 9">
            <a:extLst>
              <a:ext uri="{FF2B5EF4-FFF2-40B4-BE49-F238E27FC236}">
                <a16:creationId xmlns:a16="http://schemas.microsoft.com/office/drawing/2014/main" id="{EB9C5175-580A-4697-BB2C-EA0E70FC3DF4}"/>
              </a:ext>
            </a:extLst>
          </p:cNvPr>
          <p:cNvSpPr>
            <a:spLocks noGrp="1"/>
          </p:cNvSpPr>
          <p:nvPr>
            <p:ph sz="quarter" idx="19"/>
          </p:nvPr>
        </p:nvSpPr>
        <p:spPr/>
        <p:txBody>
          <a:bodyPr/>
          <a:lstStyle/>
          <a:p>
            <a:endParaRPr lang="nl-NL"/>
          </a:p>
        </p:txBody>
      </p:sp>
      <p:sp>
        <p:nvSpPr>
          <p:cNvPr id="11" name="Tijdelijke aanduiding voor inhoud 10">
            <a:extLst>
              <a:ext uri="{FF2B5EF4-FFF2-40B4-BE49-F238E27FC236}">
                <a16:creationId xmlns:a16="http://schemas.microsoft.com/office/drawing/2014/main" id="{173D9BB3-2335-4631-A887-AC49E5A613D1}"/>
              </a:ext>
            </a:extLst>
          </p:cNvPr>
          <p:cNvSpPr>
            <a:spLocks noGrp="1"/>
          </p:cNvSpPr>
          <p:nvPr>
            <p:ph sz="quarter" idx="20"/>
          </p:nvPr>
        </p:nvSpPr>
        <p:spPr/>
        <p:txBody>
          <a:bodyPr/>
          <a:lstStyle/>
          <a:p>
            <a:endParaRPr lang="nl-NL"/>
          </a:p>
        </p:txBody>
      </p:sp>
    </p:spTree>
    <p:extLst>
      <p:ext uri="{BB962C8B-B14F-4D97-AF65-F5344CB8AC3E}">
        <p14:creationId xmlns:p14="http://schemas.microsoft.com/office/powerpoint/2010/main" val="398590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2000" y="987574"/>
            <a:ext cx="8640000" cy="3663900"/>
          </a:xfrm>
        </p:spPr>
        <p:txBody>
          <a:bodyPr>
            <a:normAutofit fontScale="92500" lnSpcReduction="10000"/>
          </a:bodyPr>
          <a:lstStyle/>
          <a:p>
            <a:pPr marL="0" indent="0" algn="just">
              <a:buNone/>
            </a:pPr>
            <a:r>
              <a:rPr lang="ru-RU" altLang="de-DE" dirty="0">
                <a:latin typeface="Calibri" panose="020F0502020204030204" pitchFamily="34" charset="0"/>
                <a:cs typeface="Calibri" panose="020F0502020204030204" pitchFamily="34" charset="0"/>
              </a:rPr>
              <a:t>Международная ассоциация по оценке учебных достижений</a:t>
            </a:r>
            <a:endParaRPr lang="en-US" altLang="de-DE" dirty="0">
              <a:latin typeface="Calibri" panose="020F0502020204030204" pitchFamily="34" charset="0"/>
              <a:cs typeface="Calibri" panose="020F0502020204030204" pitchFamily="34" charset="0"/>
            </a:endParaRPr>
          </a:p>
          <a:p>
            <a:pPr marL="0" indent="0" algn="just">
              <a:buNone/>
            </a:pPr>
            <a:r>
              <a:rPr lang="ru-RU" altLang="de-DE" dirty="0">
                <a:latin typeface="Calibri" panose="020F0502020204030204" pitchFamily="34" charset="0"/>
                <a:cs typeface="Calibri" panose="020F0502020204030204" pitchFamily="34" charset="0"/>
              </a:rPr>
              <a:t>Неправительственная исследовательская организация</a:t>
            </a:r>
            <a:r>
              <a:rPr lang="en-US" altLang="de-DE" dirty="0">
                <a:latin typeface="Calibri" panose="020F0502020204030204" pitchFamily="34" charset="0"/>
                <a:cs typeface="Calibri" panose="020F0502020204030204" pitchFamily="34" charset="0"/>
              </a:rPr>
              <a:t>, </a:t>
            </a:r>
            <a:r>
              <a:rPr lang="ru-RU" altLang="de-DE" dirty="0">
                <a:latin typeface="Calibri" panose="020F0502020204030204" pitchFamily="34" charset="0"/>
                <a:cs typeface="Calibri" panose="020F0502020204030204" pitchFamily="34" charset="0"/>
              </a:rPr>
              <a:t>основанная в </a:t>
            </a:r>
            <a:r>
              <a:rPr lang="en-US" altLang="de-DE" dirty="0">
                <a:latin typeface="Calibri" panose="020F0502020204030204" pitchFamily="34" charset="0"/>
                <a:cs typeface="Calibri" panose="020F0502020204030204" pitchFamily="34" charset="0"/>
              </a:rPr>
              <a:t>1958.</a:t>
            </a:r>
          </a:p>
          <a:p>
            <a:pPr marL="0" indent="0" algn="just">
              <a:buNone/>
            </a:pPr>
            <a:r>
              <a:rPr lang="ru-RU" altLang="de-DE" dirty="0">
                <a:latin typeface="Calibri" panose="020F0502020204030204" pitchFamily="34" charset="0"/>
                <a:cs typeface="Calibri" panose="020F0502020204030204" pitchFamily="34" charset="0"/>
              </a:rPr>
              <a:t>Независимый, международный союз</a:t>
            </a:r>
            <a:r>
              <a:rPr lang="ru-RU" altLang="de-DE" dirty="0">
                <a:solidFill>
                  <a:srgbClr val="FF0000"/>
                </a:solidFill>
                <a:latin typeface="Calibri" panose="020F0502020204030204" pitchFamily="34" charset="0"/>
                <a:cs typeface="Calibri" panose="020F0502020204030204" pitchFamily="34" charset="0"/>
              </a:rPr>
              <a:t> </a:t>
            </a:r>
            <a:r>
              <a:rPr lang="ru-RU" altLang="de-DE" dirty="0">
                <a:latin typeface="Calibri" panose="020F0502020204030204" pitchFamily="34" charset="0"/>
                <a:cs typeface="Calibri" panose="020F0502020204030204" pitchFamily="34" charset="0"/>
              </a:rPr>
              <a:t>национальных исследовательских институтов и государственных исследовательских агентств</a:t>
            </a:r>
            <a:r>
              <a:rPr lang="en-US" altLang="de-DE" dirty="0">
                <a:latin typeface="Calibri" panose="020F0502020204030204" pitchFamily="34" charset="0"/>
                <a:cs typeface="Calibri" panose="020F0502020204030204" pitchFamily="34" charset="0"/>
              </a:rPr>
              <a:t>.</a:t>
            </a:r>
          </a:p>
          <a:p>
            <a:pPr marL="0" indent="0" algn="just">
              <a:buNone/>
            </a:pPr>
            <a:r>
              <a:rPr lang="ru-RU" altLang="de-DE" dirty="0">
                <a:latin typeface="Calibri" panose="020F0502020204030204" pitchFamily="34" charset="0"/>
                <a:cs typeface="Calibri" panose="020F0502020204030204" pitchFamily="34" charset="0"/>
              </a:rPr>
              <a:t>Проводит масштабные сопоставительные исследования учебных достижений и других аспектов образования</a:t>
            </a:r>
            <a:r>
              <a:rPr lang="en-US" altLang="de-DE" dirty="0">
                <a:latin typeface="Calibri" panose="020F0502020204030204" pitchFamily="34" charset="0"/>
                <a:cs typeface="Calibri" panose="020F0502020204030204" pitchFamily="34" charset="0"/>
              </a:rPr>
              <a:t>.</a:t>
            </a:r>
            <a:endParaRPr lang="ru-RU" altLang="de-DE" dirty="0">
              <a:latin typeface="Calibri" panose="020F0502020204030204" pitchFamily="34" charset="0"/>
              <a:cs typeface="Calibri" panose="020F0502020204030204" pitchFamily="34" charset="0"/>
            </a:endParaRPr>
          </a:p>
          <a:p>
            <a:pPr marL="0" indent="0" algn="just">
              <a:buNone/>
            </a:pPr>
            <a:r>
              <a:rPr lang="ru-RU" altLang="de-DE" dirty="0">
                <a:latin typeface="Calibri" panose="020F0502020204030204" pitchFamily="34" charset="0"/>
                <a:cs typeface="Calibri" panose="020F0502020204030204" pitchFamily="34" charset="0"/>
              </a:rPr>
              <a:t>В исследованиях Международной ассоциации по оценке учебных достижений </a:t>
            </a:r>
            <a:r>
              <a:rPr lang="en-US" altLang="de-DE" dirty="0">
                <a:latin typeface="Calibri" panose="020F0502020204030204" pitchFamily="34" charset="0"/>
                <a:cs typeface="Calibri" panose="020F0502020204030204" pitchFamily="34" charset="0"/>
              </a:rPr>
              <a:t>IEA</a:t>
            </a:r>
            <a:r>
              <a:rPr lang="ru-RU" altLang="de-DE" dirty="0">
                <a:latin typeface="Calibri" panose="020F0502020204030204" pitchFamily="34" charset="0"/>
                <a:cs typeface="Calibri" panose="020F0502020204030204" pitchFamily="34" charset="0"/>
              </a:rPr>
              <a:t> участвуют учреждения более 60 стран-участниц и почти 100 образовательных систем</a:t>
            </a:r>
            <a:r>
              <a:rPr lang="en-US" altLang="de-DE" dirty="0">
                <a:latin typeface="Calibri" panose="020F0502020204030204" pitchFamily="34" charset="0"/>
                <a:cs typeface="Calibri" panose="020F0502020204030204" pitchFamily="34" charset="0"/>
              </a:rPr>
              <a:t>.</a:t>
            </a:r>
          </a:p>
          <a:p>
            <a:endParaRPr lang="en-US" dirty="0"/>
          </a:p>
        </p:txBody>
      </p:sp>
      <p:sp>
        <p:nvSpPr>
          <p:cNvPr id="3" name="Title 2"/>
          <p:cNvSpPr>
            <a:spLocks noGrp="1"/>
          </p:cNvSpPr>
          <p:nvPr>
            <p:ph type="title"/>
          </p:nvPr>
        </p:nvSpPr>
        <p:spPr>
          <a:xfrm>
            <a:off x="252000" y="205978"/>
            <a:ext cx="8643600" cy="709588"/>
          </a:xfrm>
        </p:spPr>
        <p:txBody>
          <a:bodyPr/>
          <a:lstStyle/>
          <a:p>
            <a:r>
              <a:rPr lang="ru-RU" sz="2400" b="1" dirty="0"/>
              <a:t>Знакомство с  Международной ассоциацией по оценке учебных достижений IEA</a:t>
            </a:r>
            <a:br>
              <a:rPr lang="ru-RU" dirty="0"/>
            </a:br>
            <a:endParaRPr lang="en-US" dirty="0"/>
          </a:p>
        </p:txBody>
      </p:sp>
    </p:spTree>
    <p:extLst>
      <p:ext uri="{BB962C8B-B14F-4D97-AF65-F5344CB8AC3E}">
        <p14:creationId xmlns:p14="http://schemas.microsoft.com/office/powerpoint/2010/main" val="215531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5068"/>
            <a:ext cx="8644080" cy="709588"/>
          </a:xfrm>
        </p:spPr>
        <p:txBody>
          <a:bodyPr/>
          <a:lstStyle/>
          <a:p>
            <a:pPr algn="ctr"/>
            <a:r>
              <a:rPr lang="ru-RU" sz="2400" dirty="0"/>
              <a:t>Что измеряет Международная ассоциация по оценке учебных достижений </a:t>
            </a:r>
            <a:r>
              <a:rPr lang="en-US" sz="2400" dirty="0"/>
              <a:t>IEA</a:t>
            </a:r>
            <a:r>
              <a:rPr lang="ru-RU" sz="2400" dirty="0"/>
              <a:t>?</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823063"/>
            <a:ext cx="1962778" cy="196277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822895"/>
            <a:ext cx="1962778" cy="196277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2156" y="2914748"/>
            <a:ext cx="2007876" cy="196277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350" y="2927364"/>
            <a:ext cx="1965996" cy="1962778"/>
          </a:xfrm>
          <a:prstGeom prst="rect">
            <a:avLst/>
          </a:prstGeom>
        </p:spPr>
      </p:pic>
      <p:sp>
        <p:nvSpPr>
          <p:cNvPr id="8" name="Прямоугольник 7"/>
          <p:cNvSpPr/>
          <p:nvPr/>
        </p:nvSpPr>
        <p:spPr>
          <a:xfrm>
            <a:off x="5076056" y="823063"/>
            <a:ext cx="3816424" cy="288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ru-RU" sz="1200" dirty="0">
                <a:solidFill>
                  <a:schemeClr val="tx1"/>
                </a:solidFill>
              </a:rPr>
              <a:t>Международное мониторинговое исследование качества школьного математического и естественнонаучного образования TIMSS </a:t>
            </a:r>
            <a:endParaRPr lang="en-US" sz="1200" dirty="0">
              <a:solidFill>
                <a:schemeClr val="tx1"/>
              </a:solidFill>
            </a:endParaRPr>
          </a:p>
          <a:p>
            <a:pPr algn="just"/>
            <a:endParaRPr lang="en-US" sz="1200" dirty="0">
              <a:solidFill>
                <a:schemeClr val="tx1"/>
              </a:solidFill>
            </a:endParaRPr>
          </a:p>
          <a:p>
            <a:pPr marL="171450" indent="-171450" algn="just">
              <a:buFont typeface="Arial" panose="020B0604020202020204" pitchFamily="34" charset="0"/>
              <a:buChar char="•"/>
            </a:pPr>
            <a:r>
              <a:rPr lang="ru-RU" sz="1200" dirty="0">
                <a:solidFill>
                  <a:schemeClr val="tx1"/>
                </a:solidFill>
              </a:rPr>
              <a:t>Международное исследование качества чтения и понимания текста PIRLS</a:t>
            </a:r>
            <a:endParaRPr lang="en-US" sz="1200" dirty="0">
              <a:solidFill>
                <a:schemeClr val="tx1"/>
              </a:solidFill>
            </a:endParaRPr>
          </a:p>
          <a:p>
            <a:pPr algn="just"/>
            <a:endParaRPr lang="en-US" sz="1200" dirty="0">
              <a:solidFill>
                <a:schemeClr val="tx1"/>
              </a:solidFill>
            </a:endParaRPr>
          </a:p>
          <a:p>
            <a:pPr marL="171450" indent="-171450" algn="just">
              <a:buFont typeface="Arial" panose="020B0604020202020204" pitchFamily="34" charset="0"/>
              <a:buChar char="•"/>
            </a:pPr>
            <a:r>
              <a:rPr lang="ru-RU" sz="1200" dirty="0">
                <a:solidFill>
                  <a:schemeClr val="tx1"/>
                </a:solidFill>
              </a:rPr>
              <a:t>Международное исследование качества </a:t>
            </a:r>
            <a:r>
              <a:rPr lang="ru-RU" sz="1200" dirty="0" err="1">
                <a:solidFill>
                  <a:schemeClr val="tx1"/>
                </a:solidFill>
              </a:rPr>
              <a:t>граждановедческого</a:t>
            </a:r>
            <a:r>
              <a:rPr lang="ru-RU" sz="1200" dirty="0">
                <a:solidFill>
                  <a:schemeClr val="tx1"/>
                </a:solidFill>
              </a:rPr>
              <a:t> образования 14-летних школьников</a:t>
            </a:r>
            <a:r>
              <a:rPr lang="en-US" sz="1200" dirty="0">
                <a:solidFill>
                  <a:schemeClr val="tx1"/>
                </a:solidFill>
              </a:rPr>
              <a:t> ICCS</a:t>
            </a:r>
          </a:p>
          <a:p>
            <a:pPr algn="just"/>
            <a:endParaRPr lang="en-US" sz="1200" dirty="0">
              <a:solidFill>
                <a:schemeClr val="tx1"/>
              </a:solidFill>
            </a:endParaRPr>
          </a:p>
          <a:p>
            <a:pPr marL="171450" indent="-171450" algn="just">
              <a:buFont typeface="Arial" panose="020B0604020202020204" pitchFamily="34" charset="0"/>
              <a:buChar char="•"/>
            </a:pPr>
            <a:r>
              <a:rPr lang="ru-RU" sz="1200" dirty="0">
                <a:solidFill>
                  <a:schemeClr val="tx1"/>
                </a:solidFill>
              </a:rPr>
              <a:t>Международное исследование компьютерной и информационной грамотности ICILS</a:t>
            </a:r>
          </a:p>
        </p:txBody>
      </p:sp>
    </p:spTree>
    <p:extLst>
      <p:ext uri="{BB962C8B-B14F-4D97-AF65-F5344CB8AC3E}">
        <p14:creationId xmlns:p14="http://schemas.microsoft.com/office/powerpoint/2010/main" val="33443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a:t>Гибкие навыки</a:t>
            </a:r>
            <a:r>
              <a:rPr lang="en-US" dirty="0"/>
              <a:t> (soft skills)</a:t>
            </a:r>
            <a:r>
              <a:rPr lang="ru-RU" dirty="0"/>
              <a:t> – что это такое</a:t>
            </a:r>
            <a:r>
              <a:rPr lang="de-DE" dirty="0"/>
              <a:t>?</a:t>
            </a:r>
            <a:endParaRPr lang="en-US" dirty="0"/>
          </a:p>
        </p:txBody>
      </p:sp>
      <p:sp>
        <p:nvSpPr>
          <p:cNvPr id="8" name="TextBox 7"/>
          <p:cNvSpPr txBox="1"/>
          <p:nvPr/>
        </p:nvSpPr>
        <p:spPr>
          <a:xfrm>
            <a:off x="4716016" y="696172"/>
            <a:ext cx="4155678" cy="17774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ru-RU" sz="1200" dirty="0"/>
              <a:t>Совокупность личных качеств, черт характера, признаков, привычек и установок, которые можно использовать  в различного рода работах. В качестве примеров гибких навыков (</a:t>
            </a:r>
            <a:r>
              <a:rPr lang="en-US" sz="1200" dirty="0"/>
              <a:t>soft skills</a:t>
            </a:r>
            <a:r>
              <a:rPr lang="ru-RU" sz="1200" dirty="0"/>
              <a:t>)</a:t>
            </a:r>
            <a:r>
              <a:rPr lang="en-US" sz="1200" dirty="0"/>
              <a:t> </a:t>
            </a:r>
            <a:r>
              <a:rPr lang="ru-RU" sz="1200" dirty="0"/>
              <a:t>можно назвать </a:t>
            </a:r>
            <a:r>
              <a:rPr lang="ru-RU" sz="1200" dirty="0" err="1"/>
              <a:t>эмпатию</a:t>
            </a:r>
            <a:r>
              <a:rPr lang="ru-RU" sz="1200" dirty="0"/>
              <a:t>, лидерство, чувство ответственности,  принципиальность, самоуважение, самоуправление, мотивацию, гибкость, общительность, организацию рабочего времени и решение проблем.</a:t>
            </a:r>
          </a:p>
          <a:p>
            <a:r>
              <a:rPr lang="ru-RU" sz="1350" dirty="0"/>
              <a:t>ЮНЕСКО (МБП)</a:t>
            </a:r>
            <a:endParaRPr lang="en-US" sz="1350" dirty="0"/>
          </a:p>
        </p:txBody>
      </p:sp>
      <p:sp>
        <p:nvSpPr>
          <p:cNvPr id="9" name="TextBox 8"/>
          <p:cNvSpPr txBox="1"/>
          <p:nvPr/>
        </p:nvSpPr>
        <p:spPr>
          <a:xfrm>
            <a:off x="35496" y="707197"/>
            <a:ext cx="3528392" cy="258532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ru-RU" sz="1350" dirty="0"/>
              <a:t>Гибкие навыки</a:t>
            </a:r>
            <a:r>
              <a:rPr lang="en-US" sz="1350" dirty="0"/>
              <a:t> (Soft skills)</a:t>
            </a:r>
            <a:r>
              <a:rPr lang="ru-RU" sz="1350" dirty="0"/>
              <a:t> – это сочетание</a:t>
            </a:r>
            <a:r>
              <a:rPr lang="en-US" sz="1350" dirty="0"/>
              <a:t> </a:t>
            </a:r>
            <a:r>
              <a:rPr lang="ru-RU" sz="1350" dirty="0"/>
              <a:t>навыков работы с людьми, социальных навыков, навыков общения, личностных качеств и установок, карьерных навыков, а также социального и эмоционального интеллекта, которое позволяет людям ориентироваться в их среде, взаимодействовать с другими, хорошо работать и достигать поставленных целей, совершенствуя жесткие навыки (</a:t>
            </a:r>
            <a:r>
              <a:rPr lang="en-US" sz="1350" dirty="0"/>
              <a:t>hard skills</a:t>
            </a:r>
            <a:r>
              <a:rPr lang="ru-RU" sz="1350" dirty="0"/>
              <a:t>).</a:t>
            </a:r>
            <a:endParaRPr lang="en-US" sz="1350" dirty="0"/>
          </a:p>
          <a:p>
            <a:pPr algn="just"/>
            <a:r>
              <a:rPr lang="en-US" sz="1350" dirty="0"/>
              <a:t>WIKIPEDIA</a:t>
            </a:r>
          </a:p>
        </p:txBody>
      </p:sp>
      <p:sp>
        <p:nvSpPr>
          <p:cNvPr id="7" name="TextBox 6"/>
          <p:cNvSpPr txBox="1"/>
          <p:nvPr/>
        </p:nvSpPr>
        <p:spPr>
          <a:xfrm>
            <a:off x="1043608" y="3147814"/>
            <a:ext cx="4808823" cy="1646605"/>
          </a:xfrm>
          <a:prstGeom prst="rect">
            <a:avLst/>
          </a:prstGeom>
          <a:ln w="3175">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ru-RU" sz="1250" dirty="0"/>
              <a:t>Навыки, которые являются сквозными для различных родов деятельности (см.  Специфичные для работы навыки)  и отраслей (см. Узконаправленные специальности), а также связаны с личностными компетенциями (уверенность, дисциплина, самоуправление) и социальными компетенциями (работа в команде, коммуникация, эмоциональный интеллект)</a:t>
            </a:r>
          </a:p>
          <a:p>
            <a:r>
              <a:rPr lang="ru-RU" sz="1350" dirty="0"/>
              <a:t>КОМИССИЯ ЕС</a:t>
            </a:r>
            <a:endParaRPr lang="en-US" sz="1350" dirty="0"/>
          </a:p>
        </p:txBody>
      </p:sp>
      <p:sp>
        <p:nvSpPr>
          <p:cNvPr id="5" name="TextBox 4"/>
          <p:cNvSpPr txBox="1"/>
          <p:nvPr/>
        </p:nvSpPr>
        <p:spPr>
          <a:xfrm>
            <a:off x="5852431" y="2476526"/>
            <a:ext cx="3291569" cy="170046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ru-RU" sz="1300" dirty="0"/>
              <a:t>Примеры гибких навыков </a:t>
            </a:r>
            <a:r>
              <a:rPr lang="en-US" sz="1300" dirty="0"/>
              <a:t>(soft skills</a:t>
            </a:r>
            <a:r>
              <a:rPr lang="ru-RU" sz="1300" dirty="0"/>
              <a:t>): </a:t>
            </a:r>
            <a:r>
              <a:rPr lang="ru-RU" sz="1300" dirty="0" err="1"/>
              <a:t>эмпатия</a:t>
            </a:r>
            <a:r>
              <a:rPr lang="ru-RU" sz="1300" dirty="0"/>
              <a:t>, лидерство, чувство ответственности, принципиальность, самоуважение, самоуправление, мотивация, гибкость, общительность, организация рабочего времени и решение проблем. </a:t>
            </a:r>
          </a:p>
          <a:p>
            <a:pPr algn="just"/>
            <a:r>
              <a:rPr lang="ru-RU" sz="1350" dirty="0"/>
              <a:t>ОЭСР</a:t>
            </a:r>
            <a:endParaRPr lang="en-US" sz="1350" dirty="0"/>
          </a:p>
        </p:txBody>
      </p:sp>
    </p:spTree>
    <p:extLst>
      <p:ext uri="{BB962C8B-B14F-4D97-AF65-F5344CB8AC3E}">
        <p14:creationId xmlns:p14="http://schemas.microsoft.com/office/powerpoint/2010/main" val="17073550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pPr algn="just"/>
            <a:r>
              <a:rPr lang="ru-RU" dirty="0"/>
              <a:t>Существует множество различных определений, единое понимание отсутствует</a:t>
            </a:r>
            <a:endParaRPr lang="en-US" dirty="0"/>
          </a:p>
          <a:p>
            <a:pPr algn="just"/>
            <a:r>
              <a:rPr lang="ru-RU" dirty="0"/>
              <a:t>Общее согласие</a:t>
            </a:r>
            <a:r>
              <a:rPr lang="en-US" dirty="0"/>
              <a:t>: </a:t>
            </a:r>
            <a:r>
              <a:rPr lang="ru-RU" dirty="0"/>
              <a:t>Важность гибких навыков (</a:t>
            </a:r>
            <a:r>
              <a:rPr lang="en-US" dirty="0"/>
              <a:t>soft skills</a:t>
            </a:r>
            <a:r>
              <a:rPr lang="ru-RU" dirty="0"/>
              <a:t>)</a:t>
            </a:r>
            <a:r>
              <a:rPr lang="en-US" dirty="0"/>
              <a:t>! </a:t>
            </a:r>
            <a:r>
              <a:rPr lang="ru-RU" dirty="0"/>
              <a:t>В школе и в течение всей последующей жизни</a:t>
            </a:r>
            <a:endParaRPr lang="en-US" dirty="0"/>
          </a:p>
          <a:p>
            <a:pPr algn="just"/>
            <a:r>
              <a:rPr lang="ru-RU" dirty="0"/>
              <a:t>Но являются ли они новыми или же они просто стали важнее, чем когда-либо раньше? </a:t>
            </a:r>
            <a:endParaRPr lang="en-US" dirty="0"/>
          </a:p>
          <a:p>
            <a:pPr algn="just"/>
            <a:r>
              <a:rPr lang="ru-RU" dirty="0"/>
              <a:t>Я утверждаю</a:t>
            </a:r>
            <a:r>
              <a:rPr lang="en-US" dirty="0"/>
              <a:t>: </a:t>
            </a:r>
            <a:r>
              <a:rPr lang="ru-RU" dirty="0"/>
              <a:t>Хорошие педагогические работники по всему миру всегда уделяли внимание гибким навыкам </a:t>
            </a:r>
            <a:r>
              <a:rPr lang="en-US" dirty="0"/>
              <a:t>(soft skills)</a:t>
            </a:r>
            <a:r>
              <a:rPr lang="ru-RU" dirty="0"/>
              <a:t> и всегда прививали их учащимся </a:t>
            </a:r>
          </a:p>
          <a:p>
            <a:pPr algn="just"/>
            <a:r>
              <a:rPr lang="ru-RU" dirty="0"/>
              <a:t>Гибкие навыки (</a:t>
            </a:r>
            <a:r>
              <a:rPr lang="en-US" dirty="0"/>
              <a:t>soft skills</a:t>
            </a:r>
            <a:r>
              <a:rPr lang="ru-RU" dirty="0"/>
              <a:t>)</a:t>
            </a:r>
            <a:r>
              <a:rPr lang="en-US" dirty="0"/>
              <a:t> </a:t>
            </a:r>
            <a:r>
              <a:rPr lang="ru-RU" dirty="0"/>
              <a:t>обычно изучаются и применяются в определенном контексте или предметной области</a:t>
            </a:r>
            <a:r>
              <a:rPr lang="en-US" dirty="0"/>
              <a:t> </a:t>
            </a:r>
          </a:p>
        </p:txBody>
      </p:sp>
      <p:sp>
        <p:nvSpPr>
          <p:cNvPr id="3" name="Title 2"/>
          <p:cNvSpPr>
            <a:spLocks noGrp="1"/>
          </p:cNvSpPr>
          <p:nvPr>
            <p:ph type="title"/>
          </p:nvPr>
        </p:nvSpPr>
        <p:spPr/>
        <p:txBody>
          <a:bodyPr/>
          <a:lstStyle/>
          <a:p>
            <a:r>
              <a:rPr lang="ru-RU" dirty="0"/>
              <a:t>Гибкие навыки (</a:t>
            </a:r>
            <a:r>
              <a:rPr lang="en-US" dirty="0"/>
              <a:t>soft skills</a:t>
            </a:r>
            <a:r>
              <a:rPr lang="ru-RU" dirty="0"/>
              <a:t>):  что это такое</a:t>
            </a:r>
            <a:r>
              <a:rPr lang="en-US" dirty="0"/>
              <a:t>? </a:t>
            </a:r>
          </a:p>
        </p:txBody>
      </p:sp>
    </p:spTree>
    <p:extLst>
      <p:ext uri="{BB962C8B-B14F-4D97-AF65-F5344CB8AC3E}">
        <p14:creationId xmlns:p14="http://schemas.microsoft.com/office/powerpoint/2010/main" val="265917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ru-RU" dirty="0"/>
              <a:t>Международное исследование по оценке качества математического и естественнонаучного образования</a:t>
            </a:r>
            <a:endParaRPr lang="en-US" dirty="0"/>
          </a:p>
          <a:p>
            <a:pPr marL="0" indent="0">
              <a:buNone/>
            </a:pPr>
            <a:r>
              <a:rPr lang="en-US" dirty="0"/>
              <a:t>TIMSS </a:t>
            </a:r>
            <a:r>
              <a:rPr lang="ru-RU" dirty="0"/>
              <a:t>оценивает навыки учащихся в следующих областях:</a:t>
            </a:r>
          </a:p>
          <a:p>
            <a:pPr marL="0" indent="0">
              <a:buNone/>
            </a:pPr>
            <a:r>
              <a:rPr lang="ru-RU" sz="2400" dirty="0"/>
              <a:t>Знание</a:t>
            </a:r>
          </a:p>
          <a:p>
            <a:pPr marL="0" indent="0">
              <a:buNone/>
            </a:pPr>
            <a:r>
              <a:rPr lang="ru-RU" dirty="0"/>
              <a:t>Применение</a:t>
            </a:r>
          </a:p>
          <a:p>
            <a:pPr marL="0" indent="0">
              <a:buNone/>
            </a:pPr>
            <a:r>
              <a:rPr lang="ru-RU" dirty="0"/>
              <a:t>Рассуждение</a:t>
            </a:r>
            <a:endParaRPr lang="en-US" sz="2400" dirty="0"/>
          </a:p>
          <a:p>
            <a:pPr marL="0" indent="0">
              <a:buNone/>
            </a:pPr>
            <a:r>
              <a:rPr lang="ru-RU" dirty="0"/>
              <a:t>В контексте математики и естественнонаучных предметов.</a:t>
            </a:r>
            <a:endParaRPr lang="en-US" dirty="0"/>
          </a:p>
          <a:p>
            <a:endParaRPr lang="en-US" dirty="0"/>
          </a:p>
        </p:txBody>
      </p:sp>
      <p:sp>
        <p:nvSpPr>
          <p:cNvPr id="3" name="Title 2"/>
          <p:cNvSpPr>
            <a:spLocks noGrp="1"/>
          </p:cNvSpPr>
          <p:nvPr>
            <p:ph type="title"/>
          </p:nvPr>
        </p:nvSpPr>
        <p:spPr/>
        <p:txBody>
          <a:bodyPr/>
          <a:lstStyle/>
          <a:p>
            <a:r>
              <a:rPr lang="ru-RU" dirty="0"/>
              <a:t>Предметные области в</a:t>
            </a:r>
            <a:r>
              <a:rPr lang="de-DE" dirty="0"/>
              <a:t> TIMSS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195" y="51471"/>
            <a:ext cx="864096" cy="864096"/>
          </a:xfrm>
          <a:prstGeom prst="rect">
            <a:avLst/>
          </a:prstGeom>
        </p:spPr>
      </p:pic>
    </p:spTree>
    <p:extLst>
      <p:ext uri="{BB962C8B-B14F-4D97-AF65-F5344CB8AC3E}">
        <p14:creationId xmlns:p14="http://schemas.microsoft.com/office/powerpoint/2010/main" val="364515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71" y="1229"/>
            <a:ext cx="8643600" cy="475562"/>
          </a:xfrm>
        </p:spPr>
        <p:txBody>
          <a:bodyPr/>
          <a:lstStyle/>
          <a:p>
            <a:pPr algn="ctr"/>
            <a:r>
              <a:rPr lang="de-DE" sz="2000" b="1" dirty="0"/>
              <a:t>TIMSS </a:t>
            </a:r>
            <a:r>
              <a:rPr lang="ru-RU" sz="2000" b="1" dirty="0"/>
              <a:t>Предметная область естественных наук</a:t>
            </a:r>
            <a:r>
              <a:rPr lang="de-DE" sz="2000" b="1" dirty="0"/>
              <a:t>:</a:t>
            </a:r>
            <a:r>
              <a:rPr lang="ru-RU" sz="2000" b="1" dirty="0"/>
              <a:t> Рассуждение</a:t>
            </a:r>
            <a:endParaRPr lang="en-US" sz="2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7227" y="51471"/>
            <a:ext cx="576063" cy="576063"/>
          </a:xfrm>
          <a:prstGeom prst="rect">
            <a:avLst/>
          </a:prstGeom>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90010"/>
            <a:ext cx="6493594" cy="480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25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4 клас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94" y="339502"/>
            <a:ext cx="7913869" cy="40694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95" y="51471"/>
            <a:ext cx="864096" cy="864096"/>
          </a:xfrm>
          <a:prstGeom prst="rect">
            <a:avLst/>
          </a:prstGeom>
        </p:spPr>
      </p:pic>
    </p:spTree>
    <p:extLst>
      <p:ext uri="{BB962C8B-B14F-4D97-AF65-F5344CB8AC3E}">
        <p14:creationId xmlns:p14="http://schemas.microsoft.com/office/powerpoint/2010/main" val="1688643396"/>
      </p:ext>
    </p:extLst>
  </p:cSld>
  <p:clrMapOvr>
    <a:masterClrMapping/>
  </p:clrMapOvr>
</p:sld>
</file>

<file path=ppt/theme/theme1.xml><?xml version="1.0" encoding="utf-8"?>
<a:theme xmlns:a="http://schemas.openxmlformats.org/drawingml/2006/main" name="PPTX_Master_Template_blue_16-9">
  <a:themeElements>
    <a:clrScheme name="IEA">
      <a:dk1>
        <a:sysClr val="windowText" lastClr="000000"/>
      </a:dk1>
      <a:lt1>
        <a:sysClr val="window" lastClr="FFFFFF"/>
      </a:lt1>
      <a:dk2>
        <a:srgbClr val="44546A"/>
      </a:dk2>
      <a:lt2>
        <a:srgbClr val="E7E6E6"/>
      </a:lt2>
      <a:accent1>
        <a:srgbClr val="D91A15"/>
      </a:accent1>
      <a:accent2>
        <a:srgbClr val="0071B9"/>
      </a:accent2>
      <a:accent3>
        <a:srgbClr val="FDDA6B"/>
      </a:accent3>
      <a:accent4>
        <a:srgbClr val="55585A"/>
      </a:accent4>
      <a:accent5>
        <a:srgbClr val="CCCDD0"/>
      </a:accent5>
      <a:accent6>
        <a:srgbClr val="D91A15"/>
      </a:accent6>
      <a:hlink>
        <a:srgbClr val="0071B9"/>
      </a:hlink>
      <a:folHlink>
        <a:srgbClr val="55585A"/>
      </a:folHlink>
    </a:clrScheme>
    <a:fontScheme name="IEA">
      <a:majorFont>
        <a:latin typeface="Lato Black"/>
        <a:ea typeface=""/>
        <a:cs typeface=""/>
      </a:majorFont>
      <a:minorFont>
        <a:latin typeface="Lat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X Master Template blue_16-9_2019.potx" id="{8D28D3EB-4D36-4E4C-B465-DF598230B7D9}" vid="{5F3D35E2-B449-4220-B3E0-7104BA8936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PPTX Master Template blue_16-9_2019</Template>
  <TotalTime>855</TotalTime>
  <Words>1525</Words>
  <Application>Microsoft Office PowerPoint</Application>
  <PresentationFormat>Экран (16:9)</PresentationFormat>
  <Paragraphs>150</Paragraphs>
  <Slides>22</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Lato</vt:lpstr>
      <vt:lpstr>Lato Black</vt:lpstr>
      <vt:lpstr>Lato Regular</vt:lpstr>
      <vt:lpstr>Symbol</vt:lpstr>
      <vt:lpstr>PPTX_Master_Template_blue_16-9</vt:lpstr>
      <vt:lpstr>Важность гибких и междисциплинарных  навыков</vt:lpstr>
      <vt:lpstr>Обзор</vt:lpstr>
      <vt:lpstr>Знакомство с  Международной ассоциацией по оценке учебных достижений IEA </vt:lpstr>
      <vt:lpstr>Что измеряет Международная ассоциация по оценке учебных достижений IEA?</vt:lpstr>
      <vt:lpstr>Гибкие навыки (soft skills) – что это такое?</vt:lpstr>
      <vt:lpstr>Гибкие навыки (soft skills):  что это такое? </vt:lpstr>
      <vt:lpstr>Предметные области в TIMSS</vt:lpstr>
      <vt:lpstr>TIMSS Предметная область естественных наук: Рассуждение</vt:lpstr>
      <vt:lpstr>Презентация PowerPoint</vt:lpstr>
      <vt:lpstr>Презентация PowerPoint</vt:lpstr>
      <vt:lpstr>Сопроводительные шкалы TIMSS</vt:lpstr>
      <vt:lpstr>Презентация PowerPoint</vt:lpstr>
      <vt:lpstr>Презентация PowerPoint</vt:lpstr>
      <vt:lpstr>Отношение к математике</vt:lpstr>
      <vt:lpstr>ICCS</vt:lpstr>
      <vt:lpstr>Презентация PowerPoint</vt:lpstr>
      <vt:lpstr>Презентация PowerPoint</vt:lpstr>
      <vt:lpstr>Международное исследование компьютерной и информационной грамотности ICILS </vt:lpstr>
      <vt:lpstr>Важность критического мышления</vt:lpstr>
      <vt:lpstr>ICILS 2018</vt:lpstr>
      <vt:lpstr>ICILS 2018</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Ross</dc:creator>
  <cp:lastModifiedBy>Евгений Парфенов</cp:lastModifiedBy>
  <cp:revision>104</cp:revision>
  <dcterms:created xsi:type="dcterms:W3CDTF">2019-02-22T10:33:55Z</dcterms:created>
  <dcterms:modified xsi:type="dcterms:W3CDTF">2019-08-28T18:25:37Z</dcterms:modified>
</cp:coreProperties>
</file>