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3"/>
  </p:notesMasterIdLst>
  <p:sldIdLst>
    <p:sldId id="307" r:id="rId2"/>
    <p:sldId id="357" r:id="rId3"/>
    <p:sldId id="358" r:id="rId4"/>
    <p:sldId id="332" r:id="rId5"/>
    <p:sldId id="385" r:id="rId6"/>
    <p:sldId id="359" r:id="rId7"/>
    <p:sldId id="360" r:id="rId8"/>
    <p:sldId id="361" r:id="rId9"/>
    <p:sldId id="363" r:id="rId10"/>
    <p:sldId id="364" r:id="rId11"/>
    <p:sldId id="389" r:id="rId12"/>
    <p:sldId id="386" r:id="rId13"/>
    <p:sldId id="387" r:id="rId14"/>
    <p:sldId id="388" r:id="rId15"/>
    <p:sldId id="365" r:id="rId16"/>
    <p:sldId id="296" r:id="rId17"/>
    <p:sldId id="344" r:id="rId18"/>
    <p:sldId id="342" r:id="rId19"/>
    <p:sldId id="347" r:id="rId20"/>
    <p:sldId id="349" r:id="rId21"/>
    <p:sldId id="354" r:id="rId22"/>
    <p:sldId id="356" r:id="rId23"/>
    <p:sldId id="381" r:id="rId24"/>
    <p:sldId id="380" r:id="rId25"/>
    <p:sldId id="366" r:id="rId26"/>
    <p:sldId id="367" r:id="rId27"/>
    <p:sldId id="368" r:id="rId28"/>
    <p:sldId id="369" r:id="rId29"/>
    <p:sldId id="370" r:id="rId30"/>
    <p:sldId id="371" r:id="rId31"/>
    <p:sldId id="372" r:id="rId32"/>
    <p:sldId id="373" r:id="rId33"/>
    <p:sldId id="374" r:id="rId34"/>
    <p:sldId id="375" r:id="rId35"/>
    <p:sldId id="376" r:id="rId36"/>
    <p:sldId id="377" r:id="rId37"/>
    <p:sldId id="378" r:id="rId38"/>
    <p:sldId id="382" r:id="rId39"/>
    <p:sldId id="383" r:id="rId40"/>
    <p:sldId id="384" r:id="rId41"/>
    <p:sldId id="319"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FF"/>
    <a:srgbClr val="000066"/>
    <a:srgbClr val="FF5050"/>
    <a:srgbClr val="6666FF"/>
    <a:srgbClr val="003399"/>
    <a:srgbClr val="0066CC"/>
    <a:srgbClr val="0066FF"/>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8EDDAC-63E1-4C95-9DF9-C80FC399E725}"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ru-RU"/>
        </a:p>
      </dgm:t>
    </dgm:pt>
    <dgm:pt modelId="{CE0615B4-CC6C-4D7C-9D6E-112E2F85E40C}">
      <dgm:prSet phldrT="[Текст]" phldr="1"/>
      <dgm:spPr>
        <a:solidFill>
          <a:schemeClr val="accent3">
            <a:lumMod val="40000"/>
            <a:lumOff val="60000"/>
          </a:schemeClr>
        </a:solidFill>
      </dgm:spPr>
      <dgm:t>
        <a:bodyPr/>
        <a:lstStyle/>
        <a:p>
          <a:endParaRPr lang="ru-RU" dirty="0"/>
        </a:p>
      </dgm:t>
    </dgm:pt>
    <dgm:pt modelId="{7AC1DC7D-7D4E-4771-933A-0A7C9700D51F}" type="parTrans" cxnId="{C3632828-56BA-4F3B-8C29-002134ECB23F}">
      <dgm:prSet/>
      <dgm:spPr/>
      <dgm:t>
        <a:bodyPr/>
        <a:lstStyle/>
        <a:p>
          <a:endParaRPr lang="ru-RU"/>
        </a:p>
      </dgm:t>
    </dgm:pt>
    <dgm:pt modelId="{667A2442-DE07-424A-BD05-2ED856256F9B}" type="sibTrans" cxnId="{C3632828-56BA-4F3B-8C29-002134ECB23F}">
      <dgm:prSet/>
      <dgm:spPr/>
      <dgm:t>
        <a:bodyPr/>
        <a:lstStyle/>
        <a:p>
          <a:endParaRPr lang="ru-RU"/>
        </a:p>
      </dgm:t>
    </dgm:pt>
    <dgm:pt modelId="{C072CECB-8C91-408D-B52F-49285F5FB146}">
      <dgm:prSet phldrT="[Текст]" custT="1"/>
      <dgm:spPr/>
      <dgm:t>
        <a:bodyPr/>
        <a:lstStyle/>
        <a:p>
          <a:pPr algn="ctr"/>
          <a:r>
            <a:rPr lang="ru-RU" sz="2000" dirty="0" smtClean="0">
              <a:solidFill>
                <a:schemeClr val="tx1"/>
              </a:solidFill>
              <a:latin typeface="Times New Roman" pitchFamily="18" charset="0"/>
              <a:cs typeface="Times New Roman" pitchFamily="18" charset="0"/>
            </a:rPr>
            <a:t>Привлечение  общественных  наблюдателей</a:t>
          </a:r>
          <a:endParaRPr lang="ru-RU" sz="2000" dirty="0">
            <a:solidFill>
              <a:schemeClr val="tx1"/>
            </a:solidFill>
            <a:latin typeface="Times New Roman" pitchFamily="18" charset="0"/>
            <a:cs typeface="Times New Roman" pitchFamily="18" charset="0"/>
          </a:endParaRPr>
        </a:p>
      </dgm:t>
    </dgm:pt>
    <dgm:pt modelId="{23557307-A2CD-4B40-844A-9770E1DA9C07}" type="parTrans" cxnId="{2EAB7099-0DA9-4CC3-A039-DCCB458E6D69}">
      <dgm:prSet/>
      <dgm:spPr/>
      <dgm:t>
        <a:bodyPr/>
        <a:lstStyle/>
        <a:p>
          <a:endParaRPr lang="ru-RU"/>
        </a:p>
      </dgm:t>
    </dgm:pt>
    <dgm:pt modelId="{67EA91EF-97AC-4FAC-8B62-4687D8ED5EEC}" type="sibTrans" cxnId="{2EAB7099-0DA9-4CC3-A039-DCCB458E6D69}">
      <dgm:prSet/>
      <dgm:spPr/>
      <dgm:t>
        <a:bodyPr/>
        <a:lstStyle/>
        <a:p>
          <a:endParaRPr lang="ru-RU"/>
        </a:p>
      </dgm:t>
    </dgm:pt>
    <dgm:pt modelId="{15B090FD-1568-4AA4-A1A3-82E22392B9FC}">
      <dgm:prSet phldrT="[Текст]" phldr="1"/>
      <dgm:spPr>
        <a:solidFill>
          <a:schemeClr val="accent3">
            <a:lumMod val="40000"/>
            <a:lumOff val="60000"/>
          </a:schemeClr>
        </a:solidFill>
      </dgm:spPr>
      <dgm:t>
        <a:bodyPr/>
        <a:lstStyle/>
        <a:p>
          <a:endParaRPr lang="ru-RU" dirty="0"/>
        </a:p>
      </dgm:t>
    </dgm:pt>
    <dgm:pt modelId="{48A97A4D-346B-4486-80B1-6C4A8C4C05AC}" type="parTrans" cxnId="{7C5F91C8-E54E-4DDD-AD47-3DBDF1A12A93}">
      <dgm:prSet/>
      <dgm:spPr/>
      <dgm:t>
        <a:bodyPr/>
        <a:lstStyle/>
        <a:p>
          <a:endParaRPr lang="ru-RU"/>
        </a:p>
      </dgm:t>
    </dgm:pt>
    <dgm:pt modelId="{459134B5-CA2A-4CFB-A2DC-C7336A79C1A8}" type="sibTrans" cxnId="{7C5F91C8-E54E-4DDD-AD47-3DBDF1A12A93}">
      <dgm:prSet/>
      <dgm:spPr/>
      <dgm:t>
        <a:bodyPr/>
        <a:lstStyle/>
        <a:p>
          <a:endParaRPr lang="ru-RU"/>
        </a:p>
      </dgm:t>
    </dgm:pt>
    <dgm:pt modelId="{F0E6B3EE-C85F-457B-9B6C-32AD5CFD4A3A}">
      <dgm:prSet phldrT="[Текст]" custT="1"/>
      <dgm:spPr>
        <a:solidFill>
          <a:schemeClr val="accent3">
            <a:lumMod val="40000"/>
            <a:lumOff val="60000"/>
          </a:schemeClr>
        </a:solidFill>
      </dgm:spPr>
      <dgm:t>
        <a:bodyPr/>
        <a:lstStyle/>
        <a:p>
          <a:pPr algn="ctr">
            <a:spcAft>
              <a:spcPts val="0"/>
            </a:spcAft>
          </a:pPr>
          <a:r>
            <a:rPr lang="ru-RU" sz="1800" dirty="0" smtClean="0">
              <a:solidFill>
                <a:schemeClr val="tx1"/>
              </a:solidFill>
              <a:latin typeface="Times New Roman" pitchFamily="18" charset="0"/>
              <a:cs typeface="Times New Roman" pitchFamily="18" charset="0"/>
            </a:rPr>
            <a:t>Сбор и анализ контекстной информации: </a:t>
          </a:r>
        </a:p>
      </dgm:t>
    </dgm:pt>
    <dgm:pt modelId="{40766392-0E39-49FA-9B74-9CA050EF8279}" type="parTrans" cxnId="{3A6F0FF7-4900-4A7A-9C25-FF9049413401}">
      <dgm:prSet/>
      <dgm:spPr/>
      <dgm:t>
        <a:bodyPr/>
        <a:lstStyle/>
        <a:p>
          <a:endParaRPr lang="ru-RU"/>
        </a:p>
      </dgm:t>
    </dgm:pt>
    <dgm:pt modelId="{7AAC0C0F-0B6E-474E-A4F7-AA29C22DE64E}" type="sibTrans" cxnId="{3A6F0FF7-4900-4A7A-9C25-FF9049413401}">
      <dgm:prSet/>
      <dgm:spPr/>
      <dgm:t>
        <a:bodyPr/>
        <a:lstStyle/>
        <a:p>
          <a:endParaRPr lang="ru-RU"/>
        </a:p>
      </dgm:t>
    </dgm:pt>
    <dgm:pt modelId="{1B550214-CA65-4454-B52F-C968EFB76F57}">
      <dgm:prSet phldrT="[Текст]" phldr="1"/>
      <dgm:spPr>
        <a:solidFill>
          <a:schemeClr val="accent3">
            <a:lumMod val="40000"/>
            <a:lumOff val="60000"/>
          </a:schemeClr>
        </a:solidFill>
      </dgm:spPr>
      <dgm:t>
        <a:bodyPr/>
        <a:lstStyle/>
        <a:p>
          <a:endParaRPr lang="ru-RU" dirty="0"/>
        </a:p>
      </dgm:t>
    </dgm:pt>
    <dgm:pt modelId="{13364D12-44D7-449D-B6DC-07971CCF50CF}" type="parTrans" cxnId="{D2E5FCF8-1BB9-491C-AAD9-BCC30AA4A6E8}">
      <dgm:prSet/>
      <dgm:spPr/>
      <dgm:t>
        <a:bodyPr/>
        <a:lstStyle/>
        <a:p>
          <a:endParaRPr lang="ru-RU"/>
        </a:p>
      </dgm:t>
    </dgm:pt>
    <dgm:pt modelId="{DAD98A7E-50AD-4016-9736-A26D7E555332}" type="sibTrans" cxnId="{D2E5FCF8-1BB9-491C-AAD9-BCC30AA4A6E8}">
      <dgm:prSet/>
      <dgm:spPr/>
      <dgm:t>
        <a:bodyPr/>
        <a:lstStyle/>
        <a:p>
          <a:endParaRPr lang="ru-RU"/>
        </a:p>
      </dgm:t>
    </dgm:pt>
    <dgm:pt modelId="{E5396423-CF36-4589-B908-E2C9022D343A}">
      <dgm:prSet phldrT="[Текст]" custT="1"/>
      <dgm:spPr/>
      <dgm:t>
        <a:bodyPr/>
        <a:lstStyle/>
        <a:p>
          <a:pPr algn="ctr"/>
          <a:endParaRPr lang="ru-RU" sz="1800" dirty="0" smtClean="0">
            <a:solidFill>
              <a:schemeClr val="tx1"/>
            </a:solidFill>
            <a:latin typeface="Times New Roman" pitchFamily="18" charset="0"/>
            <a:cs typeface="Times New Roman" pitchFamily="18" charset="0"/>
          </a:endParaRPr>
        </a:p>
        <a:p>
          <a:pPr algn="ctr"/>
          <a:r>
            <a:rPr lang="ru-RU" sz="1800" dirty="0" smtClean="0">
              <a:solidFill>
                <a:schemeClr val="tx1"/>
              </a:solidFill>
              <a:latin typeface="Times New Roman" pitchFamily="18" charset="0"/>
              <a:cs typeface="Times New Roman" pitchFamily="18" charset="0"/>
            </a:rPr>
            <a:t>Для проверки работ:</a:t>
          </a:r>
        </a:p>
        <a:p>
          <a:pPr algn="l"/>
          <a:endParaRPr lang="ru-RU" sz="1600" dirty="0">
            <a:solidFill>
              <a:schemeClr val="tx1"/>
            </a:solidFill>
            <a:latin typeface="Times New Roman" pitchFamily="18" charset="0"/>
            <a:cs typeface="Times New Roman" pitchFamily="18" charset="0"/>
          </a:endParaRPr>
        </a:p>
      </dgm:t>
    </dgm:pt>
    <dgm:pt modelId="{CF1F9796-2F0B-46F9-B588-CF8DCAF3D43C}" type="parTrans" cxnId="{4E27BA3D-20B2-4CE4-BA6F-79666A4F294E}">
      <dgm:prSet/>
      <dgm:spPr/>
      <dgm:t>
        <a:bodyPr/>
        <a:lstStyle/>
        <a:p>
          <a:endParaRPr lang="ru-RU"/>
        </a:p>
      </dgm:t>
    </dgm:pt>
    <dgm:pt modelId="{326A0C1A-64D1-4DCB-A17B-1B91936A60F9}" type="sibTrans" cxnId="{4E27BA3D-20B2-4CE4-BA6F-79666A4F294E}">
      <dgm:prSet/>
      <dgm:spPr/>
      <dgm:t>
        <a:bodyPr/>
        <a:lstStyle/>
        <a:p>
          <a:endParaRPr lang="ru-RU"/>
        </a:p>
      </dgm:t>
    </dgm:pt>
    <dgm:pt modelId="{A71B773E-CDE4-42C2-A352-15B3F796CEB2}" type="pres">
      <dgm:prSet presAssocID="{018EDDAC-63E1-4C95-9DF9-C80FC399E725}" presName="Name0" presStyleCnt="0">
        <dgm:presLayoutVars>
          <dgm:dir/>
          <dgm:animLvl val="lvl"/>
          <dgm:resizeHandles val="exact"/>
        </dgm:presLayoutVars>
      </dgm:prSet>
      <dgm:spPr/>
      <dgm:t>
        <a:bodyPr/>
        <a:lstStyle/>
        <a:p>
          <a:endParaRPr lang="ru-RU"/>
        </a:p>
      </dgm:t>
    </dgm:pt>
    <dgm:pt modelId="{E0E6F99B-3D8C-4323-8835-F3D6BF4CEB23}" type="pres">
      <dgm:prSet presAssocID="{CE0615B4-CC6C-4D7C-9D6E-112E2F85E40C}" presName="compositeNode" presStyleCnt="0">
        <dgm:presLayoutVars>
          <dgm:bulletEnabled val="1"/>
        </dgm:presLayoutVars>
      </dgm:prSet>
      <dgm:spPr/>
    </dgm:pt>
    <dgm:pt modelId="{D747F52D-1FC7-430C-9C7F-08034947D4BF}" type="pres">
      <dgm:prSet presAssocID="{CE0615B4-CC6C-4D7C-9D6E-112E2F85E40C}" presName="bgRect" presStyleLbl="node1" presStyleIdx="0" presStyleCnt="3"/>
      <dgm:spPr/>
      <dgm:t>
        <a:bodyPr/>
        <a:lstStyle/>
        <a:p>
          <a:endParaRPr lang="ru-RU"/>
        </a:p>
      </dgm:t>
    </dgm:pt>
    <dgm:pt modelId="{A4E816DD-17E6-438F-A1B2-6ADE0A1FC229}" type="pres">
      <dgm:prSet presAssocID="{CE0615B4-CC6C-4D7C-9D6E-112E2F85E40C}" presName="parentNode" presStyleLbl="node1" presStyleIdx="0" presStyleCnt="3">
        <dgm:presLayoutVars>
          <dgm:chMax val="0"/>
          <dgm:bulletEnabled val="1"/>
        </dgm:presLayoutVars>
      </dgm:prSet>
      <dgm:spPr/>
      <dgm:t>
        <a:bodyPr/>
        <a:lstStyle/>
        <a:p>
          <a:endParaRPr lang="ru-RU"/>
        </a:p>
      </dgm:t>
    </dgm:pt>
    <dgm:pt modelId="{F2AEEDA7-FA69-4A6F-BFD9-B34A1FB8CF9B}" type="pres">
      <dgm:prSet presAssocID="{CE0615B4-CC6C-4D7C-9D6E-112E2F85E40C}" presName="childNode" presStyleLbl="node1" presStyleIdx="0" presStyleCnt="3">
        <dgm:presLayoutVars>
          <dgm:bulletEnabled val="1"/>
        </dgm:presLayoutVars>
      </dgm:prSet>
      <dgm:spPr/>
      <dgm:t>
        <a:bodyPr/>
        <a:lstStyle/>
        <a:p>
          <a:endParaRPr lang="ru-RU"/>
        </a:p>
      </dgm:t>
    </dgm:pt>
    <dgm:pt modelId="{52A78AB6-6FE1-4F9B-A9BB-E4FE47A84274}" type="pres">
      <dgm:prSet presAssocID="{667A2442-DE07-424A-BD05-2ED856256F9B}" presName="hSp" presStyleCnt="0"/>
      <dgm:spPr/>
    </dgm:pt>
    <dgm:pt modelId="{8C3F6508-DE30-4D60-B771-3A93A1624D3C}" type="pres">
      <dgm:prSet presAssocID="{667A2442-DE07-424A-BD05-2ED856256F9B}" presName="vProcSp" presStyleCnt="0"/>
      <dgm:spPr/>
    </dgm:pt>
    <dgm:pt modelId="{55197810-015B-4968-A8B4-D0A457432CC2}" type="pres">
      <dgm:prSet presAssocID="{667A2442-DE07-424A-BD05-2ED856256F9B}" presName="vSp1" presStyleCnt="0"/>
      <dgm:spPr/>
    </dgm:pt>
    <dgm:pt modelId="{657B1A0A-AA97-4D8B-8EBC-A206223FFAF7}" type="pres">
      <dgm:prSet presAssocID="{667A2442-DE07-424A-BD05-2ED856256F9B}" presName="simulatedConn" presStyleLbl="solidFgAcc1" presStyleIdx="0" presStyleCnt="2"/>
      <dgm:spPr/>
    </dgm:pt>
    <dgm:pt modelId="{B509066D-CA27-43BC-AD42-9F9CC4542A84}" type="pres">
      <dgm:prSet presAssocID="{667A2442-DE07-424A-BD05-2ED856256F9B}" presName="vSp2" presStyleCnt="0"/>
      <dgm:spPr/>
    </dgm:pt>
    <dgm:pt modelId="{82957913-2237-44D8-A037-E58C16F3AE6A}" type="pres">
      <dgm:prSet presAssocID="{667A2442-DE07-424A-BD05-2ED856256F9B}" presName="sibTrans" presStyleCnt="0"/>
      <dgm:spPr/>
    </dgm:pt>
    <dgm:pt modelId="{3D8AB2DC-8A8B-485D-A835-A76A0E150C8B}" type="pres">
      <dgm:prSet presAssocID="{15B090FD-1568-4AA4-A1A3-82E22392B9FC}" presName="compositeNode" presStyleCnt="0">
        <dgm:presLayoutVars>
          <dgm:bulletEnabled val="1"/>
        </dgm:presLayoutVars>
      </dgm:prSet>
      <dgm:spPr/>
    </dgm:pt>
    <dgm:pt modelId="{FAB5E258-42D4-4480-83DB-33873CAC0CEF}" type="pres">
      <dgm:prSet presAssocID="{15B090FD-1568-4AA4-A1A3-82E22392B9FC}" presName="bgRect" presStyleLbl="node1" presStyleIdx="1" presStyleCnt="3" custScaleX="95820"/>
      <dgm:spPr/>
      <dgm:t>
        <a:bodyPr/>
        <a:lstStyle/>
        <a:p>
          <a:endParaRPr lang="ru-RU"/>
        </a:p>
      </dgm:t>
    </dgm:pt>
    <dgm:pt modelId="{34424D64-EFE1-4C34-B902-C2F290289B22}" type="pres">
      <dgm:prSet presAssocID="{15B090FD-1568-4AA4-A1A3-82E22392B9FC}" presName="parentNode" presStyleLbl="node1" presStyleIdx="1" presStyleCnt="3">
        <dgm:presLayoutVars>
          <dgm:chMax val="0"/>
          <dgm:bulletEnabled val="1"/>
        </dgm:presLayoutVars>
      </dgm:prSet>
      <dgm:spPr/>
      <dgm:t>
        <a:bodyPr/>
        <a:lstStyle/>
        <a:p>
          <a:endParaRPr lang="ru-RU"/>
        </a:p>
      </dgm:t>
    </dgm:pt>
    <dgm:pt modelId="{44E3E85F-80F5-404C-85A1-7A9F4A06CB8E}" type="pres">
      <dgm:prSet presAssocID="{15B090FD-1568-4AA4-A1A3-82E22392B9FC}" presName="childNode" presStyleLbl="node1" presStyleIdx="1" presStyleCnt="3">
        <dgm:presLayoutVars>
          <dgm:bulletEnabled val="1"/>
        </dgm:presLayoutVars>
      </dgm:prSet>
      <dgm:spPr/>
      <dgm:t>
        <a:bodyPr/>
        <a:lstStyle/>
        <a:p>
          <a:endParaRPr lang="ru-RU"/>
        </a:p>
      </dgm:t>
    </dgm:pt>
    <dgm:pt modelId="{596D3FF3-EF8D-4481-B5AE-FFF790687A43}" type="pres">
      <dgm:prSet presAssocID="{459134B5-CA2A-4CFB-A2DC-C7336A79C1A8}" presName="hSp" presStyleCnt="0"/>
      <dgm:spPr/>
    </dgm:pt>
    <dgm:pt modelId="{ED1F2141-977A-49DA-9584-07173D9BB3BA}" type="pres">
      <dgm:prSet presAssocID="{459134B5-CA2A-4CFB-A2DC-C7336A79C1A8}" presName="vProcSp" presStyleCnt="0"/>
      <dgm:spPr/>
    </dgm:pt>
    <dgm:pt modelId="{4F716896-C815-4877-B6FC-3DFC6DBDF34C}" type="pres">
      <dgm:prSet presAssocID="{459134B5-CA2A-4CFB-A2DC-C7336A79C1A8}" presName="vSp1" presStyleCnt="0"/>
      <dgm:spPr/>
    </dgm:pt>
    <dgm:pt modelId="{AD2F7439-EBC5-498F-A51B-BAE31480A064}" type="pres">
      <dgm:prSet presAssocID="{459134B5-CA2A-4CFB-A2DC-C7336A79C1A8}" presName="simulatedConn" presStyleLbl="solidFgAcc1" presStyleIdx="1" presStyleCnt="2"/>
      <dgm:spPr/>
    </dgm:pt>
    <dgm:pt modelId="{3114C8C4-B141-4D4F-8F75-997297F2F502}" type="pres">
      <dgm:prSet presAssocID="{459134B5-CA2A-4CFB-A2DC-C7336A79C1A8}" presName="vSp2" presStyleCnt="0"/>
      <dgm:spPr/>
    </dgm:pt>
    <dgm:pt modelId="{D246E245-DE68-4D98-8F67-B7A2E6026C3A}" type="pres">
      <dgm:prSet presAssocID="{459134B5-CA2A-4CFB-A2DC-C7336A79C1A8}" presName="sibTrans" presStyleCnt="0"/>
      <dgm:spPr/>
    </dgm:pt>
    <dgm:pt modelId="{BB36D357-7633-4A18-B3A2-C7DFBAA8D791}" type="pres">
      <dgm:prSet presAssocID="{1B550214-CA65-4454-B52F-C968EFB76F57}" presName="compositeNode" presStyleCnt="0">
        <dgm:presLayoutVars>
          <dgm:bulletEnabled val="1"/>
        </dgm:presLayoutVars>
      </dgm:prSet>
      <dgm:spPr/>
    </dgm:pt>
    <dgm:pt modelId="{7248869F-CAA4-4107-ACC7-70B1C9704E2A}" type="pres">
      <dgm:prSet presAssocID="{1B550214-CA65-4454-B52F-C968EFB76F57}" presName="bgRect" presStyleLbl="node1" presStyleIdx="2" presStyleCnt="3" custScaleX="92599"/>
      <dgm:spPr/>
      <dgm:t>
        <a:bodyPr/>
        <a:lstStyle/>
        <a:p>
          <a:endParaRPr lang="ru-RU"/>
        </a:p>
      </dgm:t>
    </dgm:pt>
    <dgm:pt modelId="{5F11210B-541C-4547-A630-8D9966F725A7}" type="pres">
      <dgm:prSet presAssocID="{1B550214-CA65-4454-B52F-C968EFB76F57}" presName="parentNode" presStyleLbl="node1" presStyleIdx="2" presStyleCnt="3">
        <dgm:presLayoutVars>
          <dgm:chMax val="0"/>
          <dgm:bulletEnabled val="1"/>
        </dgm:presLayoutVars>
      </dgm:prSet>
      <dgm:spPr/>
      <dgm:t>
        <a:bodyPr/>
        <a:lstStyle/>
        <a:p>
          <a:endParaRPr lang="ru-RU"/>
        </a:p>
      </dgm:t>
    </dgm:pt>
    <dgm:pt modelId="{807F7C22-140F-4B05-9433-432E8CC0DB09}" type="pres">
      <dgm:prSet presAssocID="{1B550214-CA65-4454-B52F-C968EFB76F57}" presName="childNode" presStyleLbl="node1" presStyleIdx="2" presStyleCnt="3">
        <dgm:presLayoutVars>
          <dgm:bulletEnabled val="1"/>
        </dgm:presLayoutVars>
      </dgm:prSet>
      <dgm:spPr/>
      <dgm:t>
        <a:bodyPr/>
        <a:lstStyle/>
        <a:p>
          <a:endParaRPr lang="ru-RU"/>
        </a:p>
      </dgm:t>
    </dgm:pt>
  </dgm:ptLst>
  <dgm:cxnLst>
    <dgm:cxn modelId="{D2E5FCF8-1BB9-491C-AAD9-BCC30AA4A6E8}" srcId="{018EDDAC-63E1-4C95-9DF9-C80FC399E725}" destId="{1B550214-CA65-4454-B52F-C968EFB76F57}" srcOrd="2" destOrd="0" parTransId="{13364D12-44D7-449D-B6DC-07971CCF50CF}" sibTransId="{DAD98A7E-50AD-4016-9736-A26D7E555332}"/>
    <dgm:cxn modelId="{7B176349-9791-422B-845D-FFB705A9B03A}" type="presOf" srcId="{15B090FD-1568-4AA4-A1A3-82E22392B9FC}" destId="{34424D64-EFE1-4C34-B902-C2F290289B22}" srcOrd="1" destOrd="0" presId="urn:microsoft.com/office/officeart/2005/8/layout/hProcess7"/>
    <dgm:cxn modelId="{3A6F0FF7-4900-4A7A-9C25-FF9049413401}" srcId="{15B090FD-1568-4AA4-A1A3-82E22392B9FC}" destId="{F0E6B3EE-C85F-457B-9B6C-32AD5CFD4A3A}" srcOrd="0" destOrd="0" parTransId="{40766392-0E39-49FA-9B74-9CA050EF8279}" sibTransId="{7AAC0C0F-0B6E-474E-A4F7-AA29C22DE64E}"/>
    <dgm:cxn modelId="{6241EA08-35DB-48C9-BAF2-44A17142D9FF}" type="presOf" srcId="{1B550214-CA65-4454-B52F-C968EFB76F57}" destId="{5F11210B-541C-4547-A630-8D9966F725A7}" srcOrd="1" destOrd="0" presId="urn:microsoft.com/office/officeart/2005/8/layout/hProcess7"/>
    <dgm:cxn modelId="{2EAB7099-0DA9-4CC3-A039-DCCB458E6D69}" srcId="{CE0615B4-CC6C-4D7C-9D6E-112E2F85E40C}" destId="{C072CECB-8C91-408D-B52F-49285F5FB146}" srcOrd="0" destOrd="0" parTransId="{23557307-A2CD-4B40-844A-9770E1DA9C07}" sibTransId="{67EA91EF-97AC-4FAC-8B62-4687D8ED5EEC}"/>
    <dgm:cxn modelId="{AC516E42-B66B-4C2B-91DC-2B1AAA778D8C}" type="presOf" srcId="{15B090FD-1568-4AA4-A1A3-82E22392B9FC}" destId="{FAB5E258-42D4-4480-83DB-33873CAC0CEF}" srcOrd="0" destOrd="0" presId="urn:microsoft.com/office/officeart/2005/8/layout/hProcess7"/>
    <dgm:cxn modelId="{C3632828-56BA-4F3B-8C29-002134ECB23F}" srcId="{018EDDAC-63E1-4C95-9DF9-C80FC399E725}" destId="{CE0615B4-CC6C-4D7C-9D6E-112E2F85E40C}" srcOrd="0" destOrd="0" parTransId="{7AC1DC7D-7D4E-4771-933A-0A7C9700D51F}" sibTransId="{667A2442-DE07-424A-BD05-2ED856256F9B}"/>
    <dgm:cxn modelId="{7C5F91C8-E54E-4DDD-AD47-3DBDF1A12A93}" srcId="{018EDDAC-63E1-4C95-9DF9-C80FC399E725}" destId="{15B090FD-1568-4AA4-A1A3-82E22392B9FC}" srcOrd="1" destOrd="0" parTransId="{48A97A4D-346B-4486-80B1-6C4A8C4C05AC}" sibTransId="{459134B5-CA2A-4CFB-A2DC-C7336A79C1A8}"/>
    <dgm:cxn modelId="{4E27BA3D-20B2-4CE4-BA6F-79666A4F294E}" srcId="{1B550214-CA65-4454-B52F-C968EFB76F57}" destId="{E5396423-CF36-4589-B908-E2C9022D343A}" srcOrd="0" destOrd="0" parTransId="{CF1F9796-2F0B-46F9-B588-CF8DCAF3D43C}" sibTransId="{326A0C1A-64D1-4DCB-A17B-1B91936A60F9}"/>
    <dgm:cxn modelId="{D03F34CA-0A82-4BBB-B8AE-1AEF41B4BBF7}" type="presOf" srcId="{CE0615B4-CC6C-4D7C-9D6E-112E2F85E40C}" destId="{D747F52D-1FC7-430C-9C7F-08034947D4BF}" srcOrd="0" destOrd="0" presId="urn:microsoft.com/office/officeart/2005/8/layout/hProcess7"/>
    <dgm:cxn modelId="{76B480D3-8E40-46B0-82B0-5B01A15B1B66}" type="presOf" srcId="{CE0615B4-CC6C-4D7C-9D6E-112E2F85E40C}" destId="{A4E816DD-17E6-438F-A1B2-6ADE0A1FC229}" srcOrd="1" destOrd="0" presId="urn:microsoft.com/office/officeart/2005/8/layout/hProcess7"/>
    <dgm:cxn modelId="{1527439C-EA21-4226-A8C3-EE5F2056E8C2}" type="presOf" srcId="{E5396423-CF36-4589-B908-E2C9022D343A}" destId="{807F7C22-140F-4B05-9433-432E8CC0DB09}" srcOrd="0" destOrd="0" presId="urn:microsoft.com/office/officeart/2005/8/layout/hProcess7"/>
    <dgm:cxn modelId="{81110A35-EAC3-4068-8D0C-8FC94449C42D}" type="presOf" srcId="{C072CECB-8C91-408D-B52F-49285F5FB146}" destId="{F2AEEDA7-FA69-4A6F-BFD9-B34A1FB8CF9B}" srcOrd="0" destOrd="0" presId="urn:microsoft.com/office/officeart/2005/8/layout/hProcess7"/>
    <dgm:cxn modelId="{5A5621E7-303D-4D54-B46D-9A10C5D78E7E}" type="presOf" srcId="{F0E6B3EE-C85F-457B-9B6C-32AD5CFD4A3A}" destId="{44E3E85F-80F5-404C-85A1-7A9F4A06CB8E}" srcOrd="0" destOrd="0" presId="urn:microsoft.com/office/officeart/2005/8/layout/hProcess7"/>
    <dgm:cxn modelId="{A0288ECE-112C-4464-817B-007E4D7B7116}" type="presOf" srcId="{018EDDAC-63E1-4C95-9DF9-C80FC399E725}" destId="{A71B773E-CDE4-42C2-A352-15B3F796CEB2}" srcOrd="0" destOrd="0" presId="urn:microsoft.com/office/officeart/2005/8/layout/hProcess7"/>
    <dgm:cxn modelId="{EE7C4384-991E-4F12-A096-5C519E7E9F5D}" type="presOf" srcId="{1B550214-CA65-4454-B52F-C968EFB76F57}" destId="{7248869F-CAA4-4107-ACC7-70B1C9704E2A}" srcOrd="0" destOrd="0" presId="urn:microsoft.com/office/officeart/2005/8/layout/hProcess7"/>
    <dgm:cxn modelId="{FA39F3E7-AE37-4D33-968D-A1C68A214619}" type="presParOf" srcId="{A71B773E-CDE4-42C2-A352-15B3F796CEB2}" destId="{E0E6F99B-3D8C-4323-8835-F3D6BF4CEB23}" srcOrd="0" destOrd="0" presId="urn:microsoft.com/office/officeart/2005/8/layout/hProcess7"/>
    <dgm:cxn modelId="{3D38977F-060A-4828-BB38-E7F9F93DC926}" type="presParOf" srcId="{E0E6F99B-3D8C-4323-8835-F3D6BF4CEB23}" destId="{D747F52D-1FC7-430C-9C7F-08034947D4BF}" srcOrd="0" destOrd="0" presId="urn:microsoft.com/office/officeart/2005/8/layout/hProcess7"/>
    <dgm:cxn modelId="{03525B7B-9411-477E-B84B-DFD34D6BF8C6}" type="presParOf" srcId="{E0E6F99B-3D8C-4323-8835-F3D6BF4CEB23}" destId="{A4E816DD-17E6-438F-A1B2-6ADE0A1FC229}" srcOrd="1" destOrd="0" presId="urn:microsoft.com/office/officeart/2005/8/layout/hProcess7"/>
    <dgm:cxn modelId="{D5AF85C1-C287-4D81-BA34-C7697E496FE6}" type="presParOf" srcId="{E0E6F99B-3D8C-4323-8835-F3D6BF4CEB23}" destId="{F2AEEDA7-FA69-4A6F-BFD9-B34A1FB8CF9B}" srcOrd="2" destOrd="0" presId="urn:microsoft.com/office/officeart/2005/8/layout/hProcess7"/>
    <dgm:cxn modelId="{0B254D84-6506-4F2A-9316-F1E6A384D50F}" type="presParOf" srcId="{A71B773E-CDE4-42C2-A352-15B3F796CEB2}" destId="{52A78AB6-6FE1-4F9B-A9BB-E4FE47A84274}" srcOrd="1" destOrd="0" presId="urn:microsoft.com/office/officeart/2005/8/layout/hProcess7"/>
    <dgm:cxn modelId="{4307C765-BF3B-4D58-8CAD-D18038CE7F7D}" type="presParOf" srcId="{A71B773E-CDE4-42C2-A352-15B3F796CEB2}" destId="{8C3F6508-DE30-4D60-B771-3A93A1624D3C}" srcOrd="2" destOrd="0" presId="urn:microsoft.com/office/officeart/2005/8/layout/hProcess7"/>
    <dgm:cxn modelId="{4C7E2757-9D97-4242-8F0B-241D11E75442}" type="presParOf" srcId="{8C3F6508-DE30-4D60-B771-3A93A1624D3C}" destId="{55197810-015B-4968-A8B4-D0A457432CC2}" srcOrd="0" destOrd="0" presId="urn:microsoft.com/office/officeart/2005/8/layout/hProcess7"/>
    <dgm:cxn modelId="{29BADD31-09F6-4714-8098-D9D8C1179CA9}" type="presParOf" srcId="{8C3F6508-DE30-4D60-B771-3A93A1624D3C}" destId="{657B1A0A-AA97-4D8B-8EBC-A206223FFAF7}" srcOrd="1" destOrd="0" presId="urn:microsoft.com/office/officeart/2005/8/layout/hProcess7"/>
    <dgm:cxn modelId="{1DD71466-8112-418D-AD43-B8E3A4603358}" type="presParOf" srcId="{8C3F6508-DE30-4D60-B771-3A93A1624D3C}" destId="{B509066D-CA27-43BC-AD42-9F9CC4542A84}" srcOrd="2" destOrd="0" presId="urn:microsoft.com/office/officeart/2005/8/layout/hProcess7"/>
    <dgm:cxn modelId="{61330B86-881A-4DCA-879D-6BAB532611B2}" type="presParOf" srcId="{A71B773E-CDE4-42C2-A352-15B3F796CEB2}" destId="{82957913-2237-44D8-A037-E58C16F3AE6A}" srcOrd="3" destOrd="0" presId="urn:microsoft.com/office/officeart/2005/8/layout/hProcess7"/>
    <dgm:cxn modelId="{5917CB80-F5C6-4721-8702-9748AA45C699}" type="presParOf" srcId="{A71B773E-CDE4-42C2-A352-15B3F796CEB2}" destId="{3D8AB2DC-8A8B-485D-A835-A76A0E150C8B}" srcOrd="4" destOrd="0" presId="urn:microsoft.com/office/officeart/2005/8/layout/hProcess7"/>
    <dgm:cxn modelId="{A0E3DB71-B24E-4D60-ADDE-ECF54BEEED2F}" type="presParOf" srcId="{3D8AB2DC-8A8B-485D-A835-A76A0E150C8B}" destId="{FAB5E258-42D4-4480-83DB-33873CAC0CEF}" srcOrd="0" destOrd="0" presId="urn:microsoft.com/office/officeart/2005/8/layout/hProcess7"/>
    <dgm:cxn modelId="{E2FC629F-D8B6-4823-9B0C-1DAD10B6D41C}" type="presParOf" srcId="{3D8AB2DC-8A8B-485D-A835-A76A0E150C8B}" destId="{34424D64-EFE1-4C34-B902-C2F290289B22}" srcOrd="1" destOrd="0" presId="urn:microsoft.com/office/officeart/2005/8/layout/hProcess7"/>
    <dgm:cxn modelId="{1D48C182-3F3F-4234-B9ED-69F84D020710}" type="presParOf" srcId="{3D8AB2DC-8A8B-485D-A835-A76A0E150C8B}" destId="{44E3E85F-80F5-404C-85A1-7A9F4A06CB8E}" srcOrd="2" destOrd="0" presId="urn:microsoft.com/office/officeart/2005/8/layout/hProcess7"/>
    <dgm:cxn modelId="{5B09120F-3EBF-40DE-B600-B152AFE8ED62}" type="presParOf" srcId="{A71B773E-CDE4-42C2-A352-15B3F796CEB2}" destId="{596D3FF3-EF8D-4481-B5AE-FFF790687A43}" srcOrd="5" destOrd="0" presId="urn:microsoft.com/office/officeart/2005/8/layout/hProcess7"/>
    <dgm:cxn modelId="{BF1F2774-D9EF-4385-AD29-21B4A61AE6F2}" type="presParOf" srcId="{A71B773E-CDE4-42C2-A352-15B3F796CEB2}" destId="{ED1F2141-977A-49DA-9584-07173D9BB3BA}" srcOrd="6" destOrd="0" presId="urn:microsoft.com/office/officeart/2005/8/layout/hProcess7"/>
    <dgm:cxn modelId="{68ADE9B5-3DBA-439D-97D0-4727E350DC89}" type="presParOf" srcId="{ED1F2141-977A-49DA-9584-07173D9BB3BA}" destId="{4F716896-C815-4877-B6FC-3DFC6DBDF34C}" srcOrd="0" destOrd="0" presId="urn:microsoft.com/office/officeart/2005/8/layout/hProcess7"/>
    <dgm:cxn modelId="{9607D8B6-C481-444F-B489-B9703C6F8FD0}" type="presParOf" srcId="{ED1F2141-977A-49DA-9584-07173D9BB3BA}" destId="{AD2F7439-EBC5-498F-A51B-BAE31480A064}" srcOrd="1" destOrd="0" presId="urn:microsoft.com/office/officeart/2005/8/layout/hProcess7"/>
    <dgm:cxn modelId="{A9BEB58D-75C1-4138-98D6-A312FF4C99A5}" type="presParOf" srcId="{ED1F2141-977A-49DA-9584-07173D9BB3BA}" destId="{3114C8C4-B141-4D4F-8F75-997297F2F502}" srcOrd="2" destOrd="0" presId="urn:microsoft.com/office/officeart/2005/8/layout/hProcess7"/>
    <dgm:cxn modelId="{39FD1C18-0443-4ACE-B3EE-710235742E04}" type="presParOf" srcId="{A71B773E-CDE4-42C2-A352-15B3F796CEB2}" destId="{D246E245-DE68-4D98-8F67-B7A2E6026C3A}" srcOrd="7" destOrd="0" presId="urn:microsoft.com/office/officeart/2005/8/layout/hProcess7"/>
    <dgm:cxn modelId="{30734DC7-C912-47E3-8778-CF60ED474D76}" type="presParOf" srcId="{A71B773E-CDE4-42C2-A352-15B3F796CEB2}" destId="{BB36D357-7633-4A18-B3A2-C7DFBAA8D791}" srcOrd="8" destOrd="0" presId="urn:microsoft.com/office/officeart/2005/8/layout/hProcess7"/>
    <dgm:cxn modelId="{99A94BF9-668E-4D73-8C49-9888A9AA798C}" type="presParOf" srcId="{BB36D357-7633-4A18-B3A2-C7DFBAA8D791}" destId="{7248869F-CAA4-4107-ACC7-70B1C9704E2A}" srcOrd="0" destOrd="0" presId="urn:microsoft.com/office/officeart/2005/8/layout/hProcess7"/>
    <dgm:cxn modelId="{2EDE1A90-BEF1-4E2A-84E6-3952E7EABF17}" type="presParOf" srcId="{BB36D357-7633-4A18-B3A2-C7DFBAA8D791}" destId="{5F11210B-541C-4547-A630-8D9966F725A7}" srcOrd="1" destOrd="0" presId="urn:microsoft.com/office/officeart/2005/8/layout/hProcess7"/>
    <dgm:cxn modelId="{E4B5C4A6-830C-482B-86E6-4E90FC8A0EEC}" type="presParOf" srcId="{BB36D357-7633-4A18-B3A2-C7DFBAA8D791}" destId="{807F7C22-140F-4B05-9433-432E8CC0DB09}" srcOrd="2" destOrd="0" presId="urn:microsoft.com/office/officeart/2005/8/layout/hProcess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47F52D-1FC7-430C-9C7F-08034947D4BF}">
      <dsp:nvSpPr>
        <dsp:cNvPr id="0" name=""/>
        <dsp:cNvSpPr/>
      </dsp:nvSpPr>
      <dsp:spPr>
        <a:xfrm>
          <a:off x="1456" y="221317"/>
          <a:ext cx="2704624" cy="3245549"/>
        </a:xfrm>
        <a:prstGeom prst="roundRect">
          <a:avLst>
            <a:gd name="adj" fmla="val 5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6299" rIns="137795" bIns="0" numCol="1" spcCol="1270" anchor="t" anchorCtr="0">
          <a:noAutofit/>
        </a:bodyPr>
        <a:lstStyle/>
        <a:p>
          <a:pPr lvl="0" algn="r" defTabSz="1377950">
            <a:lnSpc>
              <a:spcPct val="90000"/>
            </a:lnSpc>
            <a:spcBef>
              <a:spcPct val="0"/>
            </a:spcBef>
            <a:spcAft>
              <a:spcPct val="35000"/>
            </a:spcAft>
          </a:pPr>
          <a:endParaRPr lang="ru-RU" sz="3100" kern="1200" dirty="0"/>
        </a:p>
      </dsp:txBody>
      <dsp:txXfrm rot="16200000">
        <a:off x="-1058756" y="1281530"/>
        <a:ext cx="2661350" cy="540924"/>
      </dsp:txXfrm>
    </dsp:sp>
    <dsp:sp modelId="{F2AEEDA7-FA69-4A6F-BFD9-B34A1FB8CF9B}">
      <dsp:nvSpPr>
        <dsp:cNvPr id="0" name=""/>
        <dsp:cNvSpPr/>
      </dsp:nvSpPr>
      <dsp:spPr>
        <a:xfrm>
          <a:off x="542381" y="221317"/>
          <a:ext cx="2014945" cy="324554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lvl="0" algn="ctr" defTabSz="889000">
            <a:lnSpc>
              <a:spcPct val="90000"/>
            </a:lnSpc>
            <a:spcBef>
              <a:spcPct val="0"/>
            </a:spcBef>
            <a:spcAft>
              <a:spcPct val="35000"/>
            </a:spcAft>
          </a:pPr>
          <a:r>
            <a:rPr lang="ru-RU" sz="2000" kern="1200" dirty="0" smtClean="0">
              <a:solidFill>
                <a:schemeClr val="tx1"/>
              </a:solidFill>
              <a:latin typeface="Times New Roman" pitchFamily="18" charset="0"/>
              <a:cs typeface="Times New Roman" pitchFamily="18" charset="0"/>
            </a:rPr>
            <a:t>Привлечение  общественных  наблюдателей</a:t>
          </a:r>
          <a:endParaRPr lang="ru-RU" sz="2000" kern="1200" dirty="0">
            <a:solidFill>
              <a:schemeClr val="tx1"/>
            </a:solidFill>
            <a:latin typeface="Times New Roman" pitchFamily="18" charset="0"/>
            <a:cs typeface="Times New Roman" pitchFamily="18" charset="0"/>
          </a:endParaRPr>
        </a:p>
      </dsp:txBody>
      <dsp:txXfrm>
        <a:off x="542381" y="221317"/>
        <a:ext cx="2014945" cy="3245549"/>
      </dsp:txXfrm>
    </dsp:sp>
    <dsp:sp modelId="{FAB5E258-42D4-4480-83DB-33873CAC0CEF}">
      <dsp:nvSpPr>
        <dsp:cNvPr id="0" name=""/>
        <dsp:cNvSpPr/>
      </dsp:nvSpPr>
      <dsp:spPr>
        <a:xfrm>
          <a:off x="2800742" y="221317"/>
          <a:ext cx="2591571" cy="3245549"/>
        </a:xfrm>
        <a:prstGeom prst="roundRect">
          <a:avLst>
            <a:gd name="adj" fmla="val 5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9441" rIns="128905" bIns="0" numCol="1" spcCol="1270" anchor="t" anchorCtr="0">
          <a:noAutofit/>
        </a:bodyPr>
        <a:lstStyle/>
        <a:p>
          <a:pPr lvl="0" algn="r" defTabSz="1289050">
            <a:lnSpc>
              <a:spcPct val="90000"/>
            </a:lnSpc>
            <a:spcBef>
              <a:spcPct val="0"/>
            </a:spcBef>
            <a:spcAft>
              <a:spcPct val="35000"/>
            </a:spcAft>
          </a:pPr>
          <a:endParaRPr lang="ru-RU" sz="2900" kern="1200" dirty="0"/>
        </a:p>
      </dsp:txBody>
      <dsp:txXfrm rot="16200000">
        <a:off x="1729224" y="1292835"/>
        <a:ext cx="2661350" cy="518314"/>
      </dsp:txXfrm>
    </dsp:sp>
    <dsp:sp modelId="{657B1A0A-AA97-4D8B-8EBC-A206223FFAF7}">
      <dsp:nvSpPr>
        <dsp:cNvPr id="0" name=""/>
        <dsp:cNvSpPr/>
      </dsp:nvSpPr>
      <dsp:spPr>
        <a:xfrm rot="5400000">
          <a:off x="2575775" y="2800858"/>
          <a:ext cx="476980" cy="405693"/>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E3E85F-80F5-404C-85A1-7A9F4A06CB8E}">
      <dsp:nvSpPr>
        <dsp:cNvPr id="0" name=""/>
        <dsp:cNvSpPr/>
      </dsp:nvSpPr>
      <dsp:spPr>
        <a:xfrm>
          <a:off x="3327253" y="221317"/>
          <a:ext cx="1930720" cy="324554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ctr" defTabSz="800100">
            <a:lnSpc>
              <a:spcPct val="90000"/>
            </a:lnSpc>
            <a:spcBef>
              <a:spcPct val="0"/>
            </a:spcBef>
            <a:spcAft>
              <a:spcPts val="0"/>
            </a:spcAft>
          </a:pPr>
          <a:r>
            <a:rPr lang="ru-RU" sz="1800" kern="1200" dirty="0" smtClean="0">
              <a:solidFill>
                <a:schemeClr val="tx1"/>
              </a:solidFill>
              <a:latin typeface="Times New Roman" pitchFamily="18" charset="0"/>
              <a:cs typeface="Times New Roman" pitchFamily="18" charset="0"/>
            </a:rPr>
            <a:t>Сбор и анализ контекстной информации: </a:t>
          </a:r>
        </a:p>
      </dsp:txBody>
      <dsp:txXfrm>
        <a:off x="3327253" y="221317"/>
        <a:ext cx="1930720" cy="3245549"/>
      </dsp:txXfrm>
    </dsp:sp>
    <dsp:sp modelId="{7248869F-CAA4-4107-ACC7-70B1C9704E2A}">
      <dsp:nvSpPr>
        <dsp:cNvPr id="0" name=""/>
        <dsp:cNvSpPr/>
      </dsp:nvSpPr>
      <dsp:spPr>
        <a:xfrm>
          <a:off x="5486976" y="221317"/>
          <a:ext cx="2504455" cy="3245549"/>
        </a:xfrm>
        <a:prstGeom prst="roundRect">
          <a:avLst>
            <a:gd name="adj" fmla="val 5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endParaRPr lang="ru-RU" sz="2800" kern="1200" dirty="0"/>
        </a:p>
      </dsp:txBody>
      <dsp:txXfrm rot="16200000">
        <a:off x="4406746" y="1301546"/>
        <a:ext cx="2661350" cy="500891"/>
      </dsp:txXfrm>
    </dsp:sp>
    <dsp:sp modelId="{AD2F7439-EBC5-498F-A51B-BAE31480A064}">
      <dsp:nvSpPr>
        <dsp:cNvPr id="0" name=""/>
        <dsp:cNvSpPr/>
      </dsp:nvSpPr>
      <dsp:spPr>
        <a:xfrm rot="5400000">
          <a:off x="5262008" y="2800858"/>
          <a:ext cx="476980" cy="405693"/>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7F7C22-140F-4B05-9433-432E8CC0DB09}">
      <dsp:nvSpPr>
        <dsp:cNvPr id="0" name=""/>
        <dsp:cNvSpPr/>
      </dsp:nvSpPr>
      <dsp:spPr>
        <a:xfrm>
          <a:off x="6002379" y="221317"/>
          <a:ext cx="1865819" cy="324554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ctr" defTabSz="800100">
            <a:lnSpc>
              <a:spcPct val="90000"/>
            </a:lnSpc>
            <a:spcBef>
              <a:spcPct val="0"/>
            </a:spcBef>
            <a:spcAft>
              <a:spcPct val="35000"/>
            </a:spcAft>
          </a:pPr>
          <a:endParaRPr lang="ru-RU" sz="1800" kern="1200" dirty="0" smtClean="0">
            <a:solidFill>
              <a:schemeClr val="tx1"/>
            </a:solidFill>
            <a:latin typeface="Times New Roman" pitchFamily="18" charset="0"/>
            <a:cs typeface="Times New Roman" pitchFamily="18" charset="0"/>
          </a:endParaRPr>
        </a:p>
        <a:p>
          <a:pPr lvl="0" algn="ctr" defTabSz="800100">
            <a:lnSpc>
              <a:spcPct val="90000"/>
            </a:lnSpc>
            <a:spcBef>
              <a:spcPct val="0"/>
            </a:spcBef>
            <a:spcAft>
              <a:spcPct val="35000"/>
            </a:spcAft>
          </a:pPr>
          <a:r>
            <a:rPr lang="ru-RU" sz="1800" kern="1200" dirty="0" smtClean="0">
              <a:solidFill>
                <a:schemeClr val="tx1"/>
              </a:solidFill>
              <a:latin typeface="Times New Roman" pitchFamily="18" charset="0"/>
              <a:cs typeface="Times New Roman" pitchFamily="18" charset="0"/>
            </a:rPr>
            <a:t>Для проверки работ:</a:t>
          </a:r>
        </a:p>
        <a:p>
          <a:pPr lvl="0" algn="l" defTabSz="800100">
            <a:lnSpc>
              <a:spcPct val="90000"/>
            </a:lnSpc>
            <a:spcBef>
              <a:spcPct val="0"/>
            </a:spcBef>
            <a:spcAft>
              <a:spcPct val="35000"/>
            </a:spcAft>
          </a:pPr>
          <a:endParaRPr lang="ru-RU" sz="1600" kern="1200" dirty="0">
            <a:solidFill>
              <a:schemeClr val="tx1"/>
            </a:solidFill>
            <a:latin typeface="Times New Roman" pitchFamily="18" charset="0"/>
            <a:cs typeface="Times New Roman" pitchFamily="18" charset="0"/>
          </a:endParaRPr>
        </a:p>
      </dsp:txBody>
      <dsp:txXfrm>
        <a:off x="6002379" y="221317"/>
        <a:ext cx="1865819" cy="324554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DE631F-A427-4573-8C55-386EEAF032B8}" type="datetimeFigureOut">
              <a:rPr lang="ru-RU" smtClean="0"/>
              <a:pPr/>
              <a:t>30.01.2018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ADD41B-5E6F-41E5-8240-5D179313AD6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bwMode="auto">
          <a:noFill/>
          <a:ln>
            <a:solidFill>
              <a:srgbClr val="000000"/>
            </a:solidFill>
            <a:miter lim="800000"/>
            <a:headEnd/>
            <a:tailEnd/>
          </a:ln>
        </p:spPr>
      </p:sp>
      <p:sp>
        <p:nvSpPr>
          <p:cNvPr id="3277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2772" name="Номер слайда 3"/>
          <p:cNvSpPr>
            <a:spLocks noGrp="1"/>
          </p:cNvSpPr>
          <p:nvPr>
            <p:ph type="sldNum" sz="quarter" idx="5"/>
          </p:nvPr>
        </p:nvSpPr>
        <p:spPr bwMode="auto">
          <a:noFill/>
          <a:ln>
            <a:miter lim="800000"/>
            <a:headEnd/>
            <a:tailEnd/>
          </a:ln>
        </p:spPr>
        <p:txBody>
          <a:bodyPr/>
          <a:lstStyle/>
          <a:p>
            <a:fld id="{C569FF09-8DB7-4147-AE8F-ABA4E8D15598}" type="slidenum">
              <a:rPr lang="ru-RU" smtClean="0"/>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Образ слайда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6499"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ru-RU" altLang="ru-RU" smtClean="0"/>
          </a:p>
        </p:txBody>
      </p:sp>
      <p:sp>
        <p:nvSpPr>
          <p:cNvPr id="106500"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55821FF-7456-4F9A-A363-CBD771ED237D}" type="slidenum">
              <a:rPr lang="ru-RU" altLang="ru-RU">
                <a:solidFill>
                  <a:srgbClr val="000000"/>
                </a:solidFill>
              </a:rPr>
              <a:pPr eaLnBrk="1" hangingPunct="1">
                <a:spcBef>
                  <a:spcPct val="0"/>
                </a:spcBef>
              </a:pPr>
              <a:t>4</a:t>
            </a:fld>
            <a:endParaRPr lang="ru-RU" altLang="ru-RU">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p:spPr>
      </p:sp>
      <p:sp>
        <p:nvSpPr>
          <p:cNvPr id="1945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9460" name="Номер слайда 3"/>
          <p:cNvSpPr>
            <a:spLocks noGrp="1"/>
          </p:cNvSpPr>
          <p:nvPr>
            <p:ph type="sldNum" sz="quarter" idx="5"/>
          </p:nvPr>
        </p:nvSpPr>
        <p:spPr bwMode="auto">
          <a:noFill/>
          <a:ln>
            <a:miter lim="800000"/>
            <a:headEnd/>
            <a:tailEnd/>
          </a:ln>
        </p:spPr>
        <p:txBody>
          <a:bodyPr/>
          <a:lstStyle/>
          <a:p>
            <a:fld id="{210B31B8-55C6-4BAB-B739-183B518D827E}" type="slidenum">
              <a:rPr lang="ru-RU" smtClean="0"/>
              <a:pPr/>
              <a:t>16</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EADD41B-5E6F-41E5-8240-5D179313AD6B}" type="slidenum">
              <a:rPr lang="ru-RU" smtClean="0"/>
              <a:pPr/>
              <a:t>23</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Образ слайда 1"/>
          <p:cNvSpPr>
            <a:spLocks noGrp="1" noRot="1" noChangeAspect="1" noTextEdit="1"/>
          </p:cNvSpPr>
          <p:nvPr>
            <p:ph type="sldImg"/>
          </p:nvPr>
        </p:nvSpPr>
        <p:spPr bwMode="auto">
          <a:noFill/>
          <a:ln>
            <a:solidFill>
              <a:srgbClr val="000000"/>
            </a:solidFill>
            <a:miter lim="800000"/>
            <a:headEnd/>
            <a:tailEnd/>
          </a:ln>
        </p:spPr>
      </p:sp>
      <p:sp>
        <p:nvSpPr>
          <p:cNvPr id="8909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ltLang="ru-RU" smtClean="0"/>
          </a:p>
        </p:txBody>
      </p:sp>
      <p:sp>
        <p:nvSpPr>
          <p:cNvPr id="8909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1CC634-FE1A-4BBA-A0E2-B5D6414BB4CB}" type="slidenum">
              <a:rPr lang="ru-RU">
                <a:solidFill>
                  <a:srgbClr val="000000"/>
                </a:solidFill>
              </a:rPr>
              <a:pPr fontAlgn="base">
                <a:spcBef>
                  <a:spcPct val="0"/>
                </a:spcBef>
                <a:spcAft>
                  <a:spcPct val="0"/>
                </a:spcAft>
              </a:pPr>
              <a:t>24</a:t>
            </a:fld>
            <a:endParaRPr lang="ru-RU">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p:spPr>
      </p:sp>
      <p:sp>
        <p:nvSpPr>
          <p:cNvPr id="1945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smtClean="0"/>
          </a:p>
        </p:txBody>
      </p:sp>
      <p:sp>
        <p:nvSpPr>
          <p:cNvPr id="19460" name="Номер слайда 3"/>
          <p:cNvSpPr>
            <a:spLocks noGrp="1"/>
          </p:cNvSpPr>
          <p:nvPr>
            <p:ph type="sldNum" sz="quarter" idx="5"/>
          </p:nvPr>
        </p:nvSpPr>
        <p:spPr bwMode="auto">
          <a:noFill/>
          <a:ln>
            <a:miter lim="800000"/>
            <a:headEnd/>
            <a:tailEnd/>
          </a:ln>
        </p:spPr>
        <p:txBody>
          <a:bodyPr/>
          <a:lstStyle/>
          <a:p>
            <a:fld id="{210B31B8-55C6-4BAB-B739-183B518D827E}" type="slidenum">
              <a:rPr lang="ru-RU" smtClean="0"/>
              <a:pPr/>
              <a:t>41</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314263D-4544-4FEE-9E79-78D53FB7E405}" type="datetimeFigureOut">
              <a:rPr lang="ru-RU" smtClean="0"/>
              <a:pPr/>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7671ED-BCA8-4BB4-B602-B7430B2A3D8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14263D-4544-4FEE-9E79-78D53FB7E405}" type="datetimeFigureOut">
              <a:rPr lang="ru-RU" smtClean="0"/>
              <a:pPr/>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7671ED-BCA8-4BB4-B602-B7430B2A3D8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14263D-4544-4FEE-9E79-78D53FB7E405}" type="datetimeFigureOut">
              <a:rPr lang="ru-RU" smtClean="0"/>
              <a:pPr/>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7671ED-BCA8-4BB4-B602-B7430B2A3D8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14263D-4544-4FEE-9E79-78D53FB7E405}" type="datetimeFigureOut">
              <a:rPr lang="ru-RU" smtClean="0"/>
              <a:pPr/>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7671ED-BCA8-4BB4-B602-B7430B2A3D8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314263D-4544-4FEE-9E79-78D53FB7E405}" type="datetimeFigureOut">
              <a:rPr lang="ru-RU" smtClean="0"/>
              <a:pPr/>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C7671ED-BCA8-4BB4-B602-B7430B2A3D8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314263D-4544-4FEE-9E79-78D53FB7E405}" type="datetimeFigureOut">
              <a:rPr lang="ru-RU" smtClean="0"/>
              <a:pPr/>
              <a:t>30.01.2018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7671ED-BCA8-4BB4-B602-B7430B2A3D8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314263D-4544-4FEE-9E79-78D53FB7E405}" type="datetimeFigureOut">
              <a:rPr lang="ru-RU" smtClean="0"/>
              <a:pPr/>
              <a:t>30.01.2018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C7671ED-BCA8-4BB4-B602-B7430B2A3D8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314263D-4544-4FEE-9E79-78D53FB7E405}" type="datetimeFigureOut">
              <a:rPr lang="ru-RU" smtClean="0"/>
              <a:pPr/>
              <a:t>30.01.2018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C7671ED-BCA8-4BB4-B602-B7430B2A3D8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314263D-4544-4FEE-9E79-78D53FB7E405}" type="datetimeFigureOut">
              <a:rPr lang="ru-RU" smtClean="0"/>
              <a:pPr/>
              <a:t>30.01.2018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C7671ED-BCA8-4BB4-B602-B7430B2A3D8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14263D-4544-4FEE-9E79-78D53FB7E405}" type="datetimeFigureOut">
              <a:rPr lang="ru-RU" smtClean="0"/>
              <a:pPr/>
              <a:t>30.01.2018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7671ED-BCA8-4BB4-B602-B7430B2A3D8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14263D-4544-4FEE-9E79-78D53FB7E405}" type="datetimeFigureOut">
              <a:rPr lang="ru-RU" smtClean="0"/>
              <a:pPr/>
              <a:t>30.01.2018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C7671ED-BCA8-4BB4-B602-B7430B2A3D8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4263D-4544-4FEE-9E79-78D53FB7E405}" type="datetimeFigureOut">
              <a:rPr lang="ru-RU" smtClean="0"/>
              <a:pPr/>
              <a:t>30.01.2018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7671ED-BCA8-4BB4-B602-B7430B2A3D8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docs.cntd.ru/document/902389617"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docs.cntd.ru/document/902389617"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428625" y="1500188"/>
            <a:ext cx="8429625" cy="4881140"/>
          </a:xfrm>
        </p:spPr>
        <p:txBody>
          <a:bodyPr/>
          <a:lstStyle/>
          <a:p>
            <a:pPr eaLnBrk="1" hangingPunct="1"/>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endParaRPr lang="ru-RU" sz="2000" dirty="0" smtClean="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43000" y="5429250"/>
            <a:ext cx="6400800" cy="642938"/>
          </a:xfrm>
        </p:spPr>
        <p:txBody>
          <a:bodyPr rtlCol="0">
            <a:normAutofit fontScale="47500" lnSpcReduction="20000"/>
          </a:bodyPr>
          <a:lstStyle/>
          <a:p>
            <a:pPr algn="r" eaLnBrk="1" fontAlgn="auto" hangingPunct="1">
              <a:spcAft>
                <a:spcPts val="0"/>
              </a:spcAft>
              <a:buFont typeface="Arial" pitchFamily="34" charset="0"/>
              <a:buNone/>
              <a:defRPr/>
            </a:pPr>
            <a:r>
              <a:rPr lang="ru-RU" sz="2400" dirty="0" smtClean="0">
                <a:latin typeface="Times New Roman" pitchFamily="18" charset="0"/>
                <a:cs typeface="Times New Roman" pitchFamily="18" charset="0"/>
              </a:rPr>
              <a:t>	        </a:t>
            </a:r>
          </a:p>
          <a:p>
            <a:pPr algn="r" eaLnBrk="1" fontAlgn="auto" hangingPunct="1">
              <a:spcAft>
                <a:spcPts val="0"/>
              </a:spcAft>
              <a:buFont typeface="Arial" pitchFamily="34" charset="0"/>
              <a:buNone/>
              <a:defRPr/>
            </a:pPr>
            <a:endParaRPr lang="ru-RU" sz="2400" b="1" dirty="0" smtClean="0">
              <a:solidFill>
                <a:srgbClr val="002060"/>
              </a:solidFill>
              <a:latin typeface="Times New Roman" pitchFamily="18" charset="0"/>
              <a:cs typeface="Times New Roman" pitchFamily="18" charset="0"/>
            </a:endParaRPr>
          </a:p>
          <a:p>
            <a:pPr algn="r" eaLnBrk="1" fontAlgn="auto" hangingPunct="1">
              <a:spcAft>
                <a:spcPts val="0"/>
              </a:spcAft>
              <a:buFont typeface="Arial" pitchFamily="34" charset="0"/>
              <a:buNone/>
              <a:defRPr/>
            </a:pPr>
            <a:r>
              <a:rPr lang="ru-RU" sz="2400" b="1" dirty="0" smtClean="0">
                <a:solidFill>
                  <a:srgbClr val="002060"/>
                </a:solidFill>
                <a:latin typeface="Times New Roman" pitchFamily="18" charset="0"/>
                <a:cs typeface="Times New Roman" pitchFamily="18" charset="0"/>
              </a:rPr>
              <a:t> 		</a:t>
            </a:r>
            <a:endParaRPr lang="ru-RU" b="1" dirty="0" smtClean="0">
              <a:solidFill>
                <a:srgbClr val="002060"/>
              </a:solidFill>
              <a:latin typeface="Times New Roman" pitchFamily="18" charset="0"/>
              <a:cs typeface="Times New Roman" pitchFamily="18" charset="0"/>
            </a:endParaRPr>
          </a:p>
        </p:txBody>
      </p:sp>
      <p:sp>
        <p:nvSpPr>
          <p:cNvPr id="2053" name="Text Box 13"/>
          <p:cNvSpPr txBox="1">
            <a:spLocks noChangeArrowheads="1"/>
          </p:cNvSpPr>
          <p:nvPr/>
        </p:nvSpPr>
        <p:spPr bwMode="auto">
          <a:xfrm>
            <a:off x="1401763" y="0"/>
            <a:ext cx="7742237" cy="400050"/>
          </a:xfrm>
          <a:prstGeom prst="rect">
            <a:avLst/>
          </a:prstGeom>
          <a:noFill/>
          <a:ln w="9525" algn="ctr">
            <a:noFill/>
            <a:miter lim="800000"/>
            <a:headEnd/>
            <a:tailEnd/>
          </a:ln>
        </p:spPr>
        <p:txBody>
          <a:bodyPr>
            <a:spAutoFit/>
          </a:bodyPr>
          <a:lstStyle/>
          <a:p>
            <a:r>
              <a:rPr lang="ru-RU" sz="2000" b="1">
                <a:solidFill>
                  <a:srgbClr val="FFFF00"/>
                </a:solidFill>
                <a:latin typeface="Times New Roman" pitchFamily="18" charset="0"/>
                <a:cs typeface="Times New Roman" pitchFamily="18" charset="0"/>
              </a:rPr>
              <a:t>      </a:t>
            </a:r>
          </a:p>
        </p:txBody>
      </p:sp>
      <p:sp>
        <p:nvSpPr>
          <p:cNvPr id="2054" name="Прямоугольник 9"/>
          <p:cNvSpPr>
            <a:spLocks noChangeArrowheads="1"/>
          </p:cNvSpPr>
          <p:nvPr/>
        </p:nvSpPr>
        <p:spPr bwMode="auto">
          <a:xfrm>
            <a:off x="4143375" y="5715000"/>
            <a:ext cx="4572000" cy="369888"/>
          </a:xfrm>
          <a:prstGeom prst="rect">
            <a:avLst/>
          </a:prstGeom>
          <a:noFill/>
          <a:ln w="9525">
            <a:noFill/>
            <a:miter lim="800000"/>
            <a:headEnd/>
            <a:tailEnd/>
          </a:ln>
        </p:spPr>
        <p:txBody>
          <a:bodyPr>
            <a:spAutoFit/>
          </a:bodyPr>
          <a:lstStyle/>
          <a:p>
            <a:r>
              <a:rPr lang="ru-RU" b="1">
                <a:latin typeface="Times New Roman" pitchFamily="18" charset="0"/>
                <a:cs typeface="Times New Roman" pitchFamily="18" charset="0"/>
              </a:rPr>
              <a:t>                 </a:t>
            </a:r>
            <a:endParaRPr lang="ru-RU">
              <a:latin typeface="Times New Roman" pitchFamily="18" charset="0"/>
              <a:cs typeface="Times New Roman" pitchFamily="18" charset="0"/>
            </a:endParaRPr>
          </a:p>
        </p:txBody>
      </p:sp>
      <p:sp>
        <p:nvSpPr>
          <p:cNvPr id="32" name="Заголовок 1"/>
          <p:cNvSpPr txBox="1">
            <a:spLocks/>
          </p:cNvSpPr>
          <p:nvPr/>
        </p:nvSpPr>
        <p:spPr>
          <a:xfrm>
            <a:off x="357188" y="5643563"/>
            <a:ext cx="8429625" cy="928687"/>
          </a:xfrm>
          <a:prstGeom prst="rect">
            <a:avLst/>
          </a:prstGeom>
        </p:spPr>
        <p:txBody>
          <a:bodyPr anchor="ctr">
            <a:normAutofit/>
          </a:bodyPr>
          <a:lstStyle/>
          <a:p>
            <a:pPr algn="ctr" eaLnBrk="1" fontAlgn="auto" hangingPunct="1">
              <a:spcAft>
                <a:spcPts val="0"/>
              </a:spcAft>
              <a:defRPr/>
            </a:pPr>
            <a:r>
              <a:rPr lang="ru-RU" sz="2000" b="1">
                <a:solidFill>
                  <a:srgbClr val="002060"/>
                </a:solidFill>
                <a:latin typeface="Times New Roman" pitchFamily="18" charset="0"/>
                <a:ea typeface="+mj-ea"/>
                <a:cs typeface="Times New Roman" pitchFamily="18" charset="0"/>
              </a:rPr>
              <a:t/>
            </a:r>
            <a:br>
              <a:rPr lang="ru-RU" sz="2000" b="1">
                <a:solidFill>
                  <a:srgbClr val="002060"/>
                </a:solidFill>
                <a:latin typeface="Times New Roman" pitchFamily="18" charset="0"/>
                <a:ea typeface="+mj-ea"/>
                <a:cs typeface="Times New Roman" pitchFamily="18" charset="0"/>
              </a:rPr>
            </a:br>
            <a:endParaRPr lang="ru-RU" sz="2000" b="1" dirty="0">
              <a:solidFill>
                <a:srgbClr val="002060"/>
              </a:solidFill>
              <a:latin typeface="Times New Roman" pitchFamily="18" charset="0"/>
              <a:ea typeface="+mj-ea"/>
              <a:cs typeface="Times New Roman" pitchFamily="18" charset="0"/>
            </a:endParaRPr>
          </a:p>
        </p:txBody>
      </p:sp>
      <p:sp>
        <p:nvSpPr>
          <p:cNvPr id="2058" name="TextBox 19"/>
          <p:cNvSpPr txBox="1">
            <a:spLocks noChangeArrowheads="1"/>
          </p:cNvSpPr>
          <p:nvPr/>
        </p:nvSpPr>
        <p:spPr bwMode="auto">
          <a:xfrm>
            <a:off x="395536" y="5357826"/>
            <a:ext cx="8352928" cy="584775"/>
          </a:xfrm>
          <a:prstGeom prst="rect">
            <a:avLst/>
          </a:prstGeom>
          <a:noFill/>
          <a:ln w="9525">
            <a:noFill/>
            <a:miter lim="800000"/>
            <a:headEnd/>
            <a:tailEnd/>
          </a:ln>
        </p:spPr>
        <p:txBody>
          <a:bodyPr wrap="square">
            <a:spAutoFit/>
          </a:bodyPr>
          <a:lstStyle/>
          <a:p>
            <a:pPr algn="ctr"/>
            <a:r>
              <a:rPr lang="ru-RU" sz="1600" b="1" dirty="0" smtClean="0">
                <a:solidFill>
                  <a:srgbClr val="002060"/>
                </a:solidFill>
                <a:latin typeface="Times New Roman" pitchFamily="18" charset="0"/>
                <a:cs typeface="Times New Roman" pitchFamily="18" charset="0"/>
              </a:rPr>
              <a:t>Тверь</a:t>
            </a:r>
          </a:p>
          <a:p>
            <a:pPr algn="ctr"/>
            <a:r>
              <a:rPr lang="ru-RU" sz="1600" b="1" dirty="0" smtClean="0">
                <a:solidFill>
                  <a:srgbClr val="002060"/>
                </a:solidFill>
                <a:latin typeface="Times New Roman" pitchFamily="18" charset="0"/>
                <a:cs typeface="Times New Roman" pitchFamily="18" charset="0"/>
              </a:rPr>
              <a:t>30</a:t>
            </a:r>
            <a:r>
              <a:rPr lang="en-US" sz="1600" b="1" dirty="0" smtClean="0">
                <a:solidFill>
                  <a:srgbClr val="002060"/>
                </a:solidFill>
                <a:latin typeface="Times New Roman" pitchFamily="18" charset="0"/>
                <a:cs typeface="Times New Roman" pitchFamily="18" charset="0"/>
              </a:rPr>
              <a:t>.</a:t>
            </a:r>
            <a:r>
              <a:rPr lang="ru-RU" sz="1600" b="1" dirty="0" smtClean="0">
                <a:solidFill>
                  <a:srgbClr val="002060"/>
                </a:solidFill>
                <a:latin typeface="Times New Roman" pitchFamily="18" charset="0"/>
                <a:cs typeface="Times New Roman" pitchFamily="18" charset="0"/>
              </a:rPr>
              <a:t>01</a:t>
            </a:r>
            <a:r>
              <a:rPr lang="en-US" sz="1600" b="1" dirty="0" smtClean="0">
                <a:solidFill>
                  <a:srgbClr val="002060"/>
                </a:solidFill>
                <a:latin typeface="Times New Roman" pitchFamily="18" charset="0"/>
                <a:cs typeface="Times New Roman" pitchFamily="18" charset="0"/>
              </a:rPr>
              <a:t>.201</a:t>
            </a:r>
            <a:r>
              <a:rPr lang="ru-RU" sz="1600" b="1" dirty="0" smtClean="0">
                <a:solidFill>
                  <a:srgbClr val="002060"/>
                </a:solidFill>
                <a:latin typeface="Times New Roman" pitchFamily="18" charset="0"/>
                <a:cs typeface="Times New Roman" pitchFamily="18" charset="0"/>
              </a:rPr>
              <a:t>8</a:t>
            </a:r>
            <a:endParaRPr lang="ru-RU" sz="1600" b="1" dirty="0">
              <a:solidFill>
                <a:srgbClr val="002060"/>
              </a:solidFill>
              <a:latin typeface="Times New Roman" pitchFamily="18" charset="0"/>
              <a:cs typeface="Times New Roman" pitchFamily="18" charset="0"/>
            </a:endParaRPr>
          </a:p>
        </p:txBody>
      </p:sp>
      <p:sp>
        <p:nvSpPr>
          <p:cNvPr id="2059" name="TextBox 10"/>
          <p:cNvSpPr txBox="1">
            <a:spLocks noChangeArrowheads="1"/>
          </p:cNvSpPr>
          <p:nvPr/>
        </p:nvSpPr>
        <p:spPr bwMode="auto">
          <a:xfrm>
            <a:off x="500062" y="2357430"/>
            <a:ext cx="8176393" cy="3046988"/>
          </a:xfrm>
          <a:prstGeom prst="rect">
            <a:avLst/>
          </a:prstGeom>
          <a:noFill/>
          <a:ln w="9525">
            <a:noFill/>
            <a:miter lim="800000"/>
            <a:headEnd/>
            <a:tailEnd/>
          </a:ln>
        </p:spPr>
        <p:txBody>
          <a:bodyPr wrap="square" anchor="ctr">
            <a:spAutoFit/>
          </a:bodyPr>
          <a:lstStyle/>
          <a:p>
            <a:pPr algn="ctr"/>
            <a:r>
              <a:rPr lang="ru-RU" sz="2800" b="1" dirty="0" smtClean="0">
                <a:solidFill>
                  <a:srgbClr val="002060"/>
                </a:solidFill>
                <a:latin typeface="Times New Roman" pitchFamily="18" charset="0"/>
                <a:cs typeface="Times New Roman" pitchFamily="18" charset="0"/>
              </a:rPr>
              <a:t>О развитии региональной системы </a:t>
            </a:r>
          </a:p>
          <a:p>
            <a:pPr algn="ctr"/>
            <a:r>
              <a:rPr lang="ru-RU" sz="2800" b="1" dirty="0" smtClean="0">
                <a:solidFill>
                  <a:srgbClr val="002060"/>
                </a:solidFill>
                <a:latin typeface="Times New Roman" pitchFamily="18" charset="0"/>
                <a:cs typeface="Times New Roman" pitchFamily="18" charset="0"/>
              </a:rPr>
              <a:t>оценки качества образования в 2017 году и задачах  на 2018 год</a:t>
            </a:r>
          </a:p>
          <a:p>
            <a:pPr algn="ctr"/>
            <a:endParaRPr lang="ru-RU" sz="2800" b="1" dirty="0" smtClean="0">
              <a:solidFill>
                <a:srgbClr val="002060"/>
              </a:solidFill>
              <a:latin typeface="Times New Roman" pitchFamily="18" charset="0"/>
              <a:cs typeface="Times New Roman" pitchFamily="18" charset="0"/>
            </a:endParaRPr>
          </a:p>
          <a:p>
            <a:pPr algn="r"/>
            <a:endParaRPr lang="ru-RU" sz="2000" b="1" dirty="0" smtClean="0">
              <a:solidFill>
                <a:srgbClr val="002060"/>
              </a:solidFill>
              <a:latin typeface="Times New Roman" pitchFamily="18" charset="0"/>
              <a:cs typeface="Times New Roman" pitchFamily="18" charset="0"/>
            </a:endParaRPr>
          </a:p>
          <a:p>
            <a:pPr algn="r"/>
            <a:endParaRPr lang="ru-RU" sz="2000" b="1" dirty="0" smtClean="0">
              <a:solidFill>
                <a:srgbClr val="002060"/>
              </a:solidFill>
              <a:latin typeface="Times New Roman" pitchFamily="18" charset="0"/>
              <a:cs typeface="Times New Roman" pitchFamily="18" charset="0"/>
            </a:endParaRPr>
          </a:p>
          <a:p>
            <a:pPr algn="r"/>
            <a:r>
              <a:rPr lang="ru-RU" sz="2000" b="1" dirty="0" smtClean="0">
                <a:solidFill>
                  <a:srgbClr val="002060"/>
                </a:solidFill>
                <a:latin typeface="Times New Roman" pitchFamily="18" charset="0"/>
                <a:cs typeface="Times New Roman" pitchFamily="18" charset="0"/>
              </a:rPr>
              <a:t>Директор ГБУ ТО ЦОКО </a:t>
            </a:r>
          </a:p>
          <a:p>
            <a:pPr algn="r"/>
            <a:r>
              <a:rPr lang="ru-RU" sz="2000" b="1" dirty="0" smtClean="0">
                <a:solidFill>
                  <a:srgbClr val="002060"/>
                </a:solidFill>
                <a:latin typeface="Times New Roman" pitchFamily="18" charset="0"/>
                <a:cs typeface="Times New Roman" pitchFamily="18" charset="0"/>
              </a:rPr>
              <a:t>Е.В.Лошкарева</a:t>
            </a:r>
            <a:endParaRPr lang="ru-RU" sz="2000" b="1" dirty="0">
              <a:solidFill>
                <a:srgbClr val="002060"/>
              </a:solidFill>
              <a:latin typeface="Times New Roman" pitchFamily="18" charset="0"/>
              <a:cs typeface="Times New Roman" pitchFamily="18" charset="0"/>
            </a:endParaRPr>
          </a:p>
        </p:txBody>
      </p:sp>
      <p:pic>
        <p:nvPicPr>
          <p:cNvPr id="1026" name="Picture 2" descr="D:\2016 год\к ПРИЕЗДУ ССКравцова разное по подготовке\Тверь4.png"/>
          <p:cNvPicPr>
            <a:picLocks noChangeAspect="1" noChangeArrowheads="1"/>
          </p:cNvPicPr>
          <p:nvPr/>
        </p:nvPicPr>
        <p:blipFill>
          <a:blip r:embed="rId3" cstate="print"/>
          <a:srcRect/>
          <a:stretch>
            <a:fillRect/>
          </a:stretch>
        </p:blipFill>
        <p:spPr bwMode="auto">
          <a:xfrm>
            <a:off x="755576" y="260648"/>
            <a:ext cx="1080120" cy="130839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214282" y="0"/>
            <a:ext cx="8643998" cy="1124744"/>
          </a:xfrm>
        </p:spPr>
        <p:txBody>
          <a:bodyPr>
            <a:normAutofit/>
          </a:bodyPr>
          <a:lstStyle/>
          <a:p>
            <a:pPr eaLnBrk="1" hangingPunct="1">
              <a:defRPr/>
            </a:pPr>
            <a:r>
              <a:rPr lang="ru-RU" altLang="ru-RU" sz="18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Качество массового образования в разрезе учебных предметов, достижение обязательного минимума базовой подготовки и развитие таланта</a:t>
            </a:r>
            <a:br>
              <a:rPr lang="ru-RU" altLang="ru-RU" sz="1800" b="1" dirty="0" smtClean="0">
                <a:solidFill>
                  <a:srgbClr val="002060"/>
                </a:solidFill>
                <a:effectLst>
                  <a:outerShdw blurRad="38100" dist="38100" dir="2700000" algn="tl">
                    <a:srgbClr val="C0C0C0"/>
                  </a:outerShdw>
                </a:effectLst>
                <a:latin typeface="Times New Roman" pitchFamily="18" charset="0"/>
                <a:cs typeface="Times New Roman" pitchFamily="18" charset="0"/>
              </a:rPr>
            </a:br>
            <a:r>
              <a:rPr lang="ru-RU" altLang="ru-RU" sz="18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 в разрезе предметов</a:t>
            </a:r>
          </a:p>
        </p:txBody>
      </p:sp>
      <p:sp>
        <p:nvSpPr>
          <p:cNvPr id="7" name="Объект 2"/>
          <p:cNvSpPr>
            <a:spLocks noGrp="1"/>
          </p:cNvSpPr>
          <p:nvPr>
            <p:ph idx="1"/>
          </p:nvPr>
        </p:nvSpPr>
        <p:spPr>
          <a:xfrm>
            <a:off x="179512" y="1428736"/>
            <a:ext cx="8784976" cy="4880584"/>
          </a:xfrm>
        </p:spPr>
        <p:txBody>
          <a:bodyPr>
            <a:noAutofit/>
          </a:bodyPr>
          <a:lstStyle/>
          <a:p>
            <a:pPr marL="457200" indent="-457200" algn="just">
              <a:buNone/>
            </a:pPr>
            <a:r>
              <a:rPr lang="ru-RU" sz="1800" b="1" dirty="0" smtClean="0">
                <a:solidFill>
                  <a:srgbClr val="002060"/>
                </a:solidFill>
                <a:latin typeface="Times New Roman" pitchFamily="18" charset="0"/>
                <a:cs typeface="Times New Roman" pitchFamily="18" charset="0"/>
              </a:rPr>
              <a:t>Индексы массовых, низких и высоких результатов </a:t>
            </a:r>
          </a:p>
          <a:p>
            <a:pPr marL="457200" indent="-457200" algn="just">
              <a:buNone/>
            </a:pPr>
            <a:r>
              <a:rPr lang="ru-RU" sz="1800" b="1" dirty="0" smtClean="0">
                <a:solidFill>
                  <a:srgbClr val="002060"/>
                </a:solidFill>
                <a:latin typeface="Times New Roman" pitchFamily="18" charset="0"/>
                <a:cs typeface="Times New Roman" pitchFamily="18" charset="0"/>
              </a:rPr>
              <a:t>      в разрезе ОО по результатам НИКО (2015-2017), ВПР (2016-2017), </a:t>
            </a:r>
          </a:p>
          <a:p>
            <a:pPr marL="457200" indent="-457200" algn="just">
              <a:buNone/>
            </a:pPr>
            <a:r>
              <a:rPr lang="ru-RU" sz="1800" b="1" dirty="0" smtClean="0">
                <a:solidFill>
                  <a:srgbClr val="002060"/>
                </a:solidFill>
                <a:latin typeface="Times New Roman" pitchFamily="18" charset="0"/>
                <a:cs typeface="Times New Roman" pitchFamily="18" charset="0"/>
              </a:rPr>
              <a:t>      ОГЭ (2016,2017),  ЕГЭ (2016,2017)</a:t>
            </a:r>
          </a:p>
          <a:p>
            <a:pPr marL="457200" indent="-457200" algn="just">
              <a:buNone/>
            </a:pPr>
            <a:endParaRPr lang="ru-RU" sz="1800" b="1" dirty="0" smtClean="0">
              <a:solidFill>
                <a:srgbClr val="002060"/>
              </a:solidFill>
              <a:latin typeface="Times New Roman" pitchFamily="18" charset="0"/>
              <a:cs typeface="Times New Roman" pitchFamily="18" charset="0"/>
            </a:endParaRPr>
          </a:p>
          <a:p>
            <a:pPr>
              <a:buNone/>
            </a:pPr>
            <a:r>
              <a:rPr lang="ru-RU" sz="1800" b="1" dirty="0" smtClean="0">
                <a:solidFill>
                  <a:srgbClr val="002060"/>
                </a:solidFill>
                <a:latin typeface="Times New Roman" pitchFamily="18" charset="0"/>
                <a:cs typeface="Times New Roman" pitchFamily="18" charset="0"/>
              </a:rPr>
              <a:t>В Тверской области в зоне стабильности – ОО с высокой долей обучающихся  со средними и высокими результатам  ЕГЭ и ОГЭ в 2017 году – 283 школы из 438 (65%).</a:t>
            </a:r>
          </a:p>
          <a:p>
            <a:pPr>
              <a:buNone/>
            </a:pPr>
            <a:r>
              <a:rPr lang="ru-RU" sz="1800" b="1" dirty="0" smtClean="0">
                <a:solidFill>
                  <a:srgbClr val="002060"/>
                </a:solidFill>
                <a:latin typeface="Times New Roman" pitchFamily="18" charset="0"/>
                <a:cs typeface="Times New Roman" pitchFamily="18" charset="0"/>
              </a:rPr>
              <a:t>В зоне риска </a:t>
            </a:r>
            <a:r>
              <a:rPr lang="ru-RU" sz="1800" b="1" u="sng" dirty="0" smtClean="0">
                <a:solidFill>
                  <a:srgbClr val="002060"/>
                </a:solidFill>
                <a:latin typeface="Times New Roman" pitchFamily="18" charset="0"/>
                <a:cs typeface="Times New Roman" pitchFamily="18" charset="0"/>
              </a:rPr>
              <a:t>123 ОО (28%), </a:t>
            </a:r>
            <a:r>
              <a:rPr lang="ru-RU" sz="1800" b="1" dirty="0" smtClean="0">
                <a:solidFill>
                  <a:srgbClr val="002060"/>
                </a:solidFill>
                <a:latin typeface="Times New Roman" pitchFamily="18" charset="0"/>
                <a:cs typeface="Times New Roman" pitchFamily="18" charset="0"/>
              </a:rPr>
              <a:t>из них:</a:t>
            </a:r>
          </a:p>
          <a:p>
            <a:pPr>
              <a:buFontTx/>
              <a:buChar char="-"/>
            </a:pPr>
            <a:r>
              <a:rPr lang="ru-RU" sz="1800" b="1" dirty="0" smtClean="0">
                <a:solidFill>
                  <a:srgbClr val="002060"/>
                </a:solidFill>
                <a:latin typeface="Times New Roman" pitchFamily="18" charset="0"/>
                <a:cs typeface="Times New Roman" pitchFamily="18" charset="0"/>
              </a:rPr>
              <a:t>признаки необъективности результатов:</a:t>
            </a:r>
            <a:r>
              <a:rPr lang="ru-RU" sz="1800" dirty="0" smtClean="0">
                <a:solidFill>
                  <a:srgbClr val="002060"/>
                </a:solidFill>
                <a:latin typeface="Times New Roman" pitchFamily="18" charset="0"/>
                <a:cs typeface="Times New Roman" pitchFamily="18" charset="0"/>
              </a:rPr>
              <a:t> ВПР-4 – 8 школ, ВПР-5 – 14 школ, ОГЭ – 41 школа;</a:t>
            </a:r>
          </a:p>
          <a:p>
            <a:pPr>
              <a:buFontTx/>
              <a:buChar char="-"/>
            </a:pPr>
            <a:r>
              <a:rPr lang="ru-RU" sz="1800" dirty="0" smtClean="0">
                <a:solidFill>
                  <a:srgbClr val="002060"/>
                </a:solidFill>
                <a:latin typeface="Times New Roman" pitchFamily="18" charset="0"/>
                <a:cs typeface="Times New Roman" pitchFamily="18" charset="0"/>
              </a:rPr>
              <a:t>высокий коэффициент неподтвержденных медалей – 20 школ;</a:t>
            </a:r>
          </a:p>
          <a:p>
            <a:pPr>
              <a:buNone/>
            </a:pPr>
            <a:r>
              <a:rPr lang="ru-RU" sz="1800" dirty="0" smtClean="0">
                <a:solidFill>
                  <a:srgbClr val="002060"/>
                </a:solidFill>
                <a:latin typeface="Times New Roman" pitchFamily="18" charset="0"/>
                <a:cs typeface="Times New Roman" pitchFamily="18" charset="0"/>
              </a:rPr>
              <a:t>-     низкие результаты – 40 школ (9%).</a:t>
            </a:r>
          </a:p>
          <a:p>
            <a:pPr marL="457200" indent="-457200" algn="just">
              <a:buNone/>
            </a:pPr>
            <a:endParaRPr lang="ru-RU" sz="1800" b="1" i="1" dirty="0" smtClean="0">
              <a:solidFill>
                <a:srgbClr val="C00000"/>
              </a:solidFill>
              <a:latin typeface="Times New Roman" pitchFamily="18" charset="0"/>
              <a:cs typeface="Times New Roman" pitchFamily="18" charset="0"/>
            </a:endParaRPr>
          </a:p>
          <a:p>
            <a:pPr marL="457200" indent="-457200" algn="just">
              <a:buNone/>
            </a:pPr>
            <a:r>
              <a:rPr lang="ru-RU" sz="1800" b="1" i="1" dirty="0" smtClean="0">
                <a:solidFill>
                  <a:srgbClr val="C00000"/>
                </a:solidFill>
                <a:latin typeface="Times New Roman" pitchFamily="18" charset="0"/>
                <a:cs typeface="Times New Roman" pitchFamily="18" charset="0"/>
              </a:rPr>
              <a:t> </a:t>
            </a:r>
          </a:p>
          <a:p>
            <a:pPr marL="457200" indent="-457200" algn="just">
              <a:buNone/>
            </a:pPr>
            <a:r>
              <a:rPr lang="ru-RU" sz="1800" b="1" i="1" dirty="0" smtClean="0">
                <a:solidFill>
                  <a:srgbClr val="C00000"/>
                </a:solidFill>
                <a:latin typeface="Times New Roman" pitchFamily="18" charset="0"/>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214282" y="0"/>
            <a:ext cx="8643998" cy="1124744"/>
          </a:xfrm>
        </p:spPr>
        <p:txBody>
          <a:bodyPr>
            <a:normAutofit/>
          </a:bodyPr>
          <a:lstStyle/>
          <a:p>
            <a:pPr eaLnBrk="1" hangingPunct="1">
              <a:defRPr/>
            </a:pPr>
            <a:r>
              <a:rPr lang="ru-RU" altLang="ru-RU" sz="18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Качество массового образования в разрезе учебных предметов, достижение обязательного минимума базовой подготовки и развитие таланта</a:t>
            </a:r>
            <a:br>
              <a:rPr lang="ru-RU" altLang="ru-RU" sz="1800" b="1" dirty="0" smtClean="0">
                <a:solidFill>
                  <a:srgbClr val="002060"/>
                </a:solidFill>
                <a:effectLst>
                  <a:outerShdw blurRad="38100" dist="38100" dir="2700000" algn="tl">
                    <a:srgbClr val="C0C0C0"/>
                  </a:outerShdw>
                </a:effectLst>
                <a:latin typeface="Times New Roman" pitchFamily="18" charset="0"/>
                <a:cs typeface="Times New Roman" pitchFamily="18" charset="0"/>
              </a:rPr>
            </a:br>
            <a:r>
              <a:rPr lang="ru-RU" altLang="ru-RU" sz="18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 в разрезе предметов</a:t>
            </a:r>
          </a:p>
        </p:txBody>
      </p:sp>
      <p:sp>
        <p:nvSpPr>
          <p:cNvPr id="7" name="Объект 2"/>
          <p:cNvSpPr>
            <a:spLocks noGrp="1"/>
          </p:cNvSpPr>
          <p:nvPr>
            <p:ph idx="1"/>
          </p:nvPr>
        </p:nvSpPr>
        <p:spPr>
          <a:xfrm>
            <a:off x="357158" y="1428736"/>
            <a:ext cx="8358246" cy="4880584"/>
          </a:xfrm>
        </p:spPr>
        <p:txBody>
          <a:bodyPr>
            <a:noAutofit/>
          </a:bodyPr>
          <a:lstStyle/>
          <a:p>
            <a:pPr marL="457200" indent="-457200" algn="just">
              <a:buNone/>
            </a:pPr>
            <a:r>
              <a:rPr lang="ru-RU" sz="1800" b="1" dirty="0" smtClean="0">
                <a:solidFill>
                  <a:srgbClr val="002060"/>
                </a:solidFill>
                <a:latin typeface="Times New Roman" pitchFamily="18" charset="0"/>
                <a:cs typeface="Times New Roman" pitchFamily="18" charset="0"/>
              </a:rPr>
              <a:t>	</a:t>
            </a:r>
          </a:p>
          <a:p>
            <a:pPr marL="457200" indent="-457200" algn="just">
              <a:buNone/>
            </a:pPr>
            <a:r>
              <a:rPr lang="ru-RU" sz="1800" b="1" dirty="0" smtClean="0">
                <a:solidFill>
                  <a:srgbClr val="002060"/>
                </a:solidFill>
                <a:latin typeface="Times New Roman" pitchFamily="18" charset="0"/>
                <a:cs typeface="Times New Roman" pitchFamily="18" charset="0"/>
              </a:rPr>
              <a:t>Индекс низких результатов включает не только участников, не преодолевших минимум, но и преодолевших с очень небольшим запасом – это зона риска в каждом предмете.</a:t>
            </a:r>
          </a:p>
          <a:p>
            <a:pPr marL="457200" indent="-457200" algn="just">
              <a:buNone/>
            </a:pPr>
            <a:endParaRPr lang="ru-RU" sz="1800" b="1" dirty="0" smtClean="0">
              <a:solidFill>
                <a:srgbClr val="002060"/>
              </a:solidFill>
              <a:latin typeface="Times New Roman" pitchFamily="18" charset="0"/>
              <a:cs typeface="Times New Roman" pitchFamily="18" charset="0"/>
            </a:endParaRPr>
          </a:p>
          <a:p>
            <a:pPr marL="457200" indent="-457200" algn="just">
              <a:buNone/>
            </a:pPr>
            <a:r>
              <a:rPr lang="ru-RU" sz="1800" b="1" dirty="0" smtClean="0">
                <a:solidFill>
                  <a:srgbClr val="002060"/>
                </a:solidFill>
                <a:latin typeface="Times New Roman" pitchFamily="18" charset="0"/>
                <a:cs typeface="Times New Roman" pitchFamily="18" charset="0"/>
              </a:rPr>
              <a:t>В Тверской области  в списке школ с низкими результатами 40 ОО из 23 МО, из них 24 СОШ, 16 ООШ (</a:t>
            </a:r>
            <a:r>
              <a:rPr lang="ru-RU" sz="1800" b="1" dirty="0" err="1" smtClean="0">
                <a:solidFill>
                  <a:srgbClr val="002060"/>
                </a:solidFill>
                <a:latin typeface="Times New Roman" pitchFamily="18" charset="0"/>
                <a:cs typeface="Times New Roman" pitchFamily="18" charset="0"/>
              </a:rPr>
              <a:t>Зубцовский</a:t>
            </a:r>
            <a:r>
              <a:rPr lang="ru-RU" sz="1800" b="1" dirty="0" smtClean="0">
                <a:solidFill>
                  <a:srgbClr val="002060"/>
                </a:solidFill>
                <a:latin typeface="Times New Roman" pitchFamily="18" charset="0"/>
                <a:cs typeface="Times New Roman" pitchFamily="18" charset="0"/>
              </a:rPr>
              <a:t> – 36%, Жарковский – 33%, Кимрский – 33%, </a:t>
            </a:r>
            <a:r>
              <a:rPr lang="ru-RU" sz="1800" b="1" dirty="0" err="1" smtClean="0">
                <a:solidFill>
                  <a:srgbClr val="002060"/>
                </a:solidFill>
                <a:latin typeface="Times New Roman" pitchFamily="18" charset="0"/>
                <a:cs typeface="Times New Roman" pitchFamily="18" charset="0"/>
              </a:rPr>
              <a:t>Торжокский</a:t>
            </a:r>
            <a:r>
              <a:rPr lang="ru-RU" sz="1800" b="1" dirty="0" smtClean="0">
                <a:solidFill>
                  <a:srgbClr val="002060"/>
                </a:solidFill>
                <a:latin typeface="Times New Roman" pitchFamily="18" charset="0"/>
                <a:cs typeface="Times New Roman" pitchFamily="18" charset="0"/>
              </a:rPr>
              <a:t> – 27%,  </a:t>
            </a:r>
            <a:r>
              <a:rPr lang="ru-RU" sz="1800" b="1" dirty="0" err="1" smtClean="0">
                <a:solidFill>
                  <a:srgbClr val="002060"/>
                </a:solidFill>
                <a:latin typeface="Times New Roman" pitchFamily="18" charset="0"/>
                <a:cs typeface="Times New Roman" pitchFamily="18" charset="0"/>
              </a:rPr>
              <a:t>Андреапольский</a:t>
            </a:r>
            <a:r>
              <a:rPr lang="ru-RU" sz="1800" b="1" dirty="0" smtClean="0">
                <a:solidFill>
                  <a:srgbClr val="002060"/>
                </a:solidFill>
                <a:latin typeface="Times New Roman" pitchFamily="18" charset="0"/>
                <a:cs typeface="Times New Roman" pitchFamily="18" charset="0"/>
              </a:rPr>
              <a:t> – 25%, </a:t>
            </a:r>
            <a:r>
              <a:rPr lang="ru-RU" sz="1800" b="1" dirty="0" err="1" smtClean="0">
                <a:solidFill>
                  <a:srgbClr val="002060"/>
                </a:solidFill>
                <a:latin typeface="Times New Roman" pitchFamily="18" charset="0"/>
                <a:cs typeface="Times New Roman" pitchFamily="18" charset="0"/>
              </a:rPr>
              <a:t>Бологовский</a:t>
            </a:r>
            <a:r>
              <a:rPr lang="ru-RU" sz="1800" b="1" dirty="0" smtClean="0">
                <a:solidFill>
                  <a:srgbClr val="002060"/>
                </a:solidFill>
                <a:latin typeface="Times New Roman" pitchFamily="18" charset="0"/>
                <a:cs typeface="Times New Roman" pitchFamily="18" charset="0"/>
              </a:rPr>
              <a:t> (21%), </a:t>
            </a:r>
            <a:r>
              <a:rPr lang="ru-RU" sz="1800" b="1" dirty="0" err="1" smtClean="0">
                <a:solidFill>
                  <a:srgbClr val="002060"/>
                </a:solidFill>
                <a:latin typeface="Times New Roman" pitchFamily="18" charset="0"/>
                <a:cs typeface="Times New Roman" pitchFamily="18" charset="0"/>
              </a:rPr>
              <a:t>Спировский</a:t>
            </a:r>
            <a:r>
              <a:rPr lang="ru-RU" sz="1800" b="1" dirty="0" smtClean="0">
                <a:solidFill>
                  <a:srgbClr val="002060"/>
                </a:solidFill>
                <a:latin typeface="Times New Roman" pitchFamily="18" charset="0"/>
                <a:cs typeface="Times New Roman" pitchFamily="18" charset="0"/>
              </a:rPr>
              <a:t>, Бельский, </a:t>
            </a:r>
            <a:r>
              <a:rPr lang="ru-RU" sz="1800" b="1" dirty="0" err="1" smtClean="0">
                <a:solidFill>
                  <a:srgbClr val="002060"/>
                </a:solidFill>
                <a:latin typeface="Times New Roman" pitchFamily="18" charset="0"/>
                <a:cs typeface="Times New Roman" pitchFamily="18" charset="0"/>
              </a:rPr>
              <a:t>Бежецкий</a:t>
            </a:r>
            <a:r>
              <a:rPr lang="ru-RU" sz="1800" b="1" dirty="0" smtClean="0">
                <a:solidFill>
                  <a:srgbClr val="002060"/>
                </a:solidFill>
                <a:latin typeface="Times New Roman" pitchFamily="18" charset="0"/>
                <a:cs typeface="Times New Roman" pitchFamily="18" charset="0"/>
              </a:rPr>
              <a:t>, </a:t>
            </a:r>
            <a:r>
              <a:rPr lang="ru-RU" sz="1800" b="1" dirty="0" err="1" smtClean="0">
                <a:solidFill>
                  <a:srgbClr val="002060"/>
                </a:solidFill>
                <a:latin typeface="Times New Roman" pitchFamily="18" charset="0"/>
                <a:cs typeface="Times New Roman" pitchFamily="18" charset="0"/>
              </a:rPr>
              <a:t>Западнодвинский</a:t>
            </a:r>
            <a:r>
              <a:rPr lang="ru-RU" sz="1800" b="1" dirty="0" smtClean="0">
                <a:solidFill>
                  <a:srgbClr val="002060"/>
                </a:solidFill>
                <a:latin typeface="Times New Roman" pitchFamily="18" charset="0"/>
                <a:cs typeface="Times New Roman" pitchFamily="18" charset="0"/>
              </a:rPr>
              <a:t>, Калининский, </a:t>
            </a:r>
            <a:r>
              <a:rPr lang="ru-RU" sz="1800" b="1" dirty="0" err="1" smtClean="0">
                <a:solidFill>
                  <a:srgbClr val="002060"/>
                </a:solidFill>
                <a:latin typeface="Times New Roman" pitchFamily="18" charset="0"/>
                <a:cs typeface="Times New Roman" pitchFamily="18" charset="0"/>
              </a:rPr>
              <a:t>Кашинский</a:t>
            </a:r>
            <a:r>
              <a:rPr lang="ru-RU" sz="1800" b="1" dirty="0" smtClean="0">
                <a:solidFill>
                  <a:srgbClr val="002060"/>
                </a:solidFill>
                <a:latin typeface="Times New Roman" pitchFamily="18" charset="0"/>
                <a:cs typeface="Times New Roman" pitchFamily="18" charset="0"/>
              </a:rPr>
              <a:t>, </a:t>
            </a:r>
            <a:r>
              <a:rPr lang="ru-RU" sz="1800" b="1" dirty="0" err="1" smtClean="0">
                <a:solidFill>
                  <a:srgbClr val="002060"/>
                </a:solidFill>
                <a:latin typeface="Times New Roman" pitchFamily="18" charset="0"/>
                <a:cs typeface="Times New Roman" pitchFamily="18" charset="0"/>
              </a:rPr>
              <a:t>Максатихинский</a:t>
            </a:r>
            <a:r>
              <a:rPr lang="ru-RU" sz="1800" b="1" dirty="0" smtClean="0">
                <a:solidFill>
                  <a:srgbClr val="002060"/>
                </a:solidFill>
                <a:latin typeface="Times New Roman" pitchFamily="18" charset="0"/>
                <a:cs typeface="Times New Roman" pitchFamily="18" charset="0"/>
              </a:rPr>
              <a:t>, Конаковский, </a:t>
            </a:r>
            <a:r>
              <a:rPr lang="ru-RU" sz="1800" b="1" dirty="0" err="1" smtClean="0">
                <a:solidFill>
                  <a:srgbClr val="002060"/>
                </a:solidFill>
                <a:latin typeface="Times New Roman" pitchFamily="18" charset="0"/>
                <a:cs typeface="Times New Roman" pitchFamily="18" charset="0"/>
              </a:rPr>
              <a:t>Нелидовский</a:t>
            </a:r>
            <a:r>
              <a:rPr lang="ru-RU" sz="1800" b="1" dirty="0" smtClean="0">
                <a:solidFill>
                  <a:srgbClr val="002060"/>
                </a:solidFill>
                <a:latin typeface="Times New Roman" pitchFamily="18" charset="0"/>
                <a:cs typeface="Times New Roman" pitchFamily="18" charset="0"/>
              </a:rPr>
              <a:t>, </a:t>
            </a:r>
            <a:r>
              <a:rPr lang="ru-RU" sz="1800" b="1" dirty="0" err="1" smtClean="0">
                <a:solidFill>
                  <a:srgbClr val="002060"/>
                </a:solidFill>
                <a:latin typeface="Times New Roman" pitchFamily="18" charset="0"/>
                <a:cs typeface="Times New Roman" pitchFamily="18" charset="0"/>
              </a:rPr>
              <a:t>Оленинский</a:t>
            </a:r>
            <a:r>
              <a:rPr lang="ru-RU" sz="1800" b="1" dirty="0" smtClean="0">
                <a:solidFill>
                  <a:srgbClr val="002060"/>
                </a:solidFill>
                <a:latin typeface="Times New Roman" pitchFamily="18" charset="0"/>
                <a:cs typeface="Times New Roman" pitchFamily="18" charset="0"/>
              </a:rPr>
              <a:t>, </a:t>
            </a:r>
            <a:r>
              <a:rPr lang="ru-RU" sz="1800" b="1" dirty="0" err="1" smtClean="0">
                <a:solidFill>
                  <a:srgbClr val="002060"/>
                </a:solidFill>
                <a:latin typeface="Times New Roman" pitchFamily="18" charset="0"/>
                <a:cs typeface="Times New Roman" pitchFamily="18" charset="0"/>
              </a:rPr>
              <a:t>Осташковский</a:t>
            </a:r>
            <a:r>
              <a:rPr lang="ru-RU" sz="1800" b="1" dirty="0" smtClean="0">
                <a:solidFill>
                  <a:srgbClr val="002060"/>
                </a:solidFill>
                <a:latin typeface="Times New Roman" pitchFamily="18" charset="0"/>
                <a:cs typeface="Times New Roman" pitchFamily="18" charset="0"/>
              </a:rPr>
              <a:t>, </a:t>
            </a:r>
            <a:r>
              <a:rPr lang="ru-RU" sz="1800" b="1" dirty="0" err="1" smtClean="0">
                <a:solidFill>
                  <a:srgbClr val="002060"/>
                </a:solidFill>
                <a:latin typeface="Times New Roman" pitchFamily="18" charset="0"/>
                <a:cs typeface="Times New Roman" pitchFamily="18" charset="0"/>
              </a:rPr>
              <a:t>Рамешковский</a:t>
            </a:r>
            <a:r>
              <a:rPr lang="ru-RU" sz="1800" b="1" dirty="0" smtClean="0">
                <a:solidFill>
                  <a:srgbClr val="002060"/>
                </a:solidFill>
                <a:latin typeface="Times New Roman" pitchFamily="18" charset="0"/>
                <a:cs typeface="Times New Roman" pitchFamily="18" charset="0"/>
              </a:rPr>
              <a:t>, </a:t>
            </a:r>
            <a:r>
              <a:rPr lang="ru-RU" sz="1800" b="1" dirty="0" err="1" smtClean="0">
                <a:solidFill>
                  <a:srgbClr val="002060"/>
                </a:solidFill>
                <a:latin typeface="Times New Roman" pitchFamily="18" charset="0"/>
                <a:cs typeface="Times New Roman" pitchFamily="18" charset="0"/>
              </a:rPr>
              <a:t>Сонковский</a:t>
            </a:r>
            <a:r>
              <a:rPr lang="ru-RU" sz="1800" b="1" dirty="0" smtClean="0">
                <a:solidFill>
                  <a:srgbClr val="002060"/>
                </a:solidFill>
                <a:latin typeface="Times New Roman" pitchFamily="18" charset="0"/>
                <a:cs typeface="Times New Roman" pitchFamily="18" charset="0"/>
              </a:rPr>
              <a:t>, Ржевский, Старицкий районы, г. Торжок, г. Тверь)</a:t>
            </a:r>
          </a:p>
          <a:p>
            <a:pPr>
              <a:buAutoNum type="arabicPeriod" startAt="5"/>
            </a:pPr>
            <a:endParaRPr lang="ru-RU" sz="1800" b="1" i="1" dirty="0" smtClean="0">
              <a:solidFill>
                <a:srgbClr val="C00000"/>
              </a:solidFill>
              <a:latin typeface="Times New Roman" pitchFamily="18" charset="0"/>
              <a:cs typeface="Times New Roman" pitchFamily="18" charset="0"/>
            </a:endParaRPr>
          </a:p>
          <a:p>
            <a:pPr marL="457200" indent="-457200" algn="just">
              <a:buNone/>
            </a:pPr>
            <a:endParaRPr lang="ru-RU" sz="1800" b="1" i="1" dirty="0" smtClean="0">
              <a:solidFill>
                <a:srgbClr val="C00000"/>
              </a:solidFill>
              <a:latin typeface="Times New Roman" pitchFamily="18" charset="0"/>
              <a:cs typeface="Times New Roman" pitchFamily="18" charset="0"/>
            </a:endParaRPr>
          </a:p>
          <a:p>
            <a:pPr marL="457200" indent="-457200" algn="just">
              <a:buNone/>
            </a:pPr>
            <a:r>
              <a:rPr lang="ru-RU" sz="1800" b="1" i="1" dirty="0" smtClean="0">
                <a:solidFill>
                  <a:srgbClr val="C00000"/>
                </a:solidFill>
                <a:latin typeface="Times New Roman" pitchFamily="18" charset="0"/>
                <a:cs typeface="Times New Roman" pitchFamily="18" charset="0"/>
              </a:rPr>
              <a:t> </a:t>
            </a:r>
          </a:p>
          <a:p>
            <a:pPr marL="457200" indent="-457200" algn="just">
              <a:buNone/>
            </a:pPr>
            <a:r>
              <a:rPr lang="ru-RU" sz="1800" b="1" i="1" dirty="0" smtClean="0">
                <a:solidFill>
                  <a:srgbClr val="C00000"/>
                </a:solidFill>
                <a:latin typeface="Times New Roman" pitchFamily="18" charset="0"/>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214282" y="0"/>
            <a:ext cx="8643998" cy="1124744"/>
          </a:xfrm>
        </p:spPr>
        <p:txBody>
          <a:bodyPr>
            <a:normAutofit/>
          </a:bodyPr>
          <a:lstStyle/>
          <a:p>
            <a:pPr eaLnBrk="1" hangingPunct="1">
              <a:defRPr/>
            </a:pPr>
            <a:r>
              <a:rPr lang="ru-RU" altLang="ru-RU" sz="18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  </a:t>
            </a:r>
            <a:r>
              <a:rPr lang="ru-RU" altLang="ru-RU" sz="20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Алгоритм анализа</a:t>
            </a:r>
          </a:p>
        </p:txBody>
      </p:sp>
      <p:sp>
        <p:nvSpPr>
          <p:cNvPr id="7" name="Объект 2"/>
          <p:cNvSpPr>
            <a:spLocks noGrp="1"/>
          </p:cNvSpPr>
          <p:nvPr>
            <p:ph idx="1"/>
          </p:nvPr>
        </p:nvSpPr>
        <p:spPr>
          <a:xfrm>
            <a:off x="357158" y="928670"/>
            <a:ext cx="8358246" cy="5380650"/>
          </a:xfrm>
        </p:spPr>
        <p:txBody>
          <a:bodyPr>
            <a:noAutofit/>
          </a:bodyPr>
          <a:lstStyle/>
          <a:p>
            <a:pPr marL="457200" indent="-457200" algn="just">
              <a:buFont typeface="Wingdings" pitchFamily="2" charset="2"/>
              <a:buChar char="q"/>
            </a:pPr>
            <a:r>
              <a:rPr lang="ru-RU" sz="1800" b="1" dirty="0" smtClean="0">
                <a:solidFill>
                  <a:srgbClr val="002060"/>
                </a:solidFill>
                <a:latin typeface="Times New Roman" pitchFamily="18" charset="0"/>
                <a:cs typeface="Times New Roman" pitchFamily="18" charset="0"/>
              </a:rPr>
              <a:t> Алгоритм </a:t>
            </a:r>
            <a:r>
              <a:rPr lang="ru-RU" sz="1800" b="1" dirty="0" smtClean="0">
                <a:solidFill>
                  <a:srgbClr val="C00000"/>
                </a:solidFill>
                <a:latin typeface="Times New Roman" pitchFamily="18" charset="0"/>
                <a:cs typeface="Times New Roman" pitchFamily="18" charset="0"/>
              </a:rPr>
              <a:t> </a:t>
            </a:r>
            <a:r>
              <a:rPr lang="ru-RU" sz="1800" b="1" dirty="0" smtClean="0">
                <a:solidFill>
                  <a:srgbClr val="002060"/>
                </a:solidFill>
                <a:latin typeface="Times New Roman" pitchFamily="18" charset="0"/>
                <a:cs typeface="Times New Roman" pitchFamily="18" charset="0"/>
              </a:rPr>
              <a:t>анализа результатов  процедур ОКО:</a:t>
            </a:r>
          </a:p>
          <a:p>
            <a:pPr marL="457200" indent="-457200" algn="just">
              <a:buNone/>
            </a:pPr>
            <a:r>
              <a:rPr lang="ru-RU" sz="1800" b="1" dirty="0" smtClean="0">
                <a:solidFill>
                  <a:srgbClr val="002060"/>
                </a:solidFill>
                <a:latin typeface="Times New Roman" pitchFamily="18" charset="0"/>
                <a:cs typeface="Times New Roman" pitchFamily="18" charset="0"/>
              </a:rPr>
              <a:t>-       Анализ результатов выполнения заданий оценочных процедур;</a:t>
            </a:r>
          </a:p>
          <a:p>
            <a:pPr marL="457200" indent="-457200" algn="just">
              <a:buFontTx/>
              <a:buChar char="-"/>
            </a:pPr>
            <a:r>
              <a:rPr lang="ru-RU" sz="1800" b="1" dirty="0" smtClean="0">
                <a:solidFill>
                  <a:srgbClr val="002060"/>
                </a:solidFill>
                <a:latin typeface="Times New Roman" pitchFamily="18" charset="0"/>
                <a:cs typeface="Times New Roman" pitchFamily="18" charset="0"/>
              </a:rPr>
              <a:t>Анализ объективности оценочных процедур.</a:t>
            </a:r>
          </a:p>
          <a:p>
            <a:pPr marL="457200" indent="-457200" algn="just">
              <a:buFontTx/>
              <a:buChar char="-"/>
            </a:pPr>
            <a:endParaRPr lang="ru-RU" sz="1800" b="1" dirty="0" smtClean="0">
              <a:solidFill>
                <a:srgbClr val="002060"/>
              </a:solidFill>
              <a:latin typeface="Times New Roman" pitchFamily="18" charset="0"/>
              <a:cs typeface="Times New Roman" pitchFamily="18" charset="0"/>
            </a:endParaRPr>
          </a:p>
          <a:p>
            <a:pPr marL="457200" indent="-457200" algn="just">
              <a:buNone/>
            </a:pPr>
            <a:r>
              <a:rPr lang="ru-RU" sz="1800" b="1" dirty="0" smtClean="0">
                <a:solidFill>
                  <a:srgbClr val="002060"/>
                </a:solidFill>
                <a:latin typeface="Times New Roman" pitchFamily="18" charset="0"/>
                <a:cs typeface="Times New Roman" pitchFamily="18" charset="0"/>
              </a:rPr>
              <a:t>          Механизмы </a:t>
            </a:r>
            <a:r>
              <a:rPr lang="ru-RU" sz="1800" b="1" dirty="0" smtClean="0">
                <a:solidFill>
                  <a:srgbClr val="C00000"/>
                </a:solidFill>
                <a:latin typeface="Times New Roman" pitchFamily="18" charset="0"/>
                <a:cs typeface="Times New Roman" pitchFamily="18" charset="0"/>
              </a:rPr>
              <a:t> </a:t>
            </a:r>
            <a:r>
              <a:rPr lang="ru-RU" sz="1800" b="1" dirty="0" smtClean="0">
                <a:solidFill>
                  <a:srgbClr val="002060"/>
                </a:solidFill>
                <a:latin typeface="Times New Roman" pitchFamily="18" charset="0"/>
                <a:cs typeface="Times New Roman" pitchFamily="18" charset="0"/>
              </a:rPr>
              <a:t>анализа результатов  процедур ОКО:</a:t>
            </a:r>
          </a:p>
          <a:p>
            <a:pPr marL="457200" indent="-457200" algn="just">
              <a:buAutoNum type="arabicPeriod"/>
            </a:pPr>
            <a:r>
              <a:rPr lang="ru-RU" sz="1800" dirty="0" smtClean="0">
                <a:solidFill>
                  <a:srgbClr val="002060"/>
                </a:solidFill>
                <a:latin typeface="Times New Roman" pitchFamily="18" charset="0"/>
                <a:cs typeface="Times New Roman" pitchFamily="18" charset="0"/>
              </a:rPr>
              <a:t>Механизм </a:t>
            </a:r>
            <a:r>
              <a:rPr lang="ru-RU" sz="1800" dirty="0" smtClean="0">
                <a:solidFill>
                  <a:srgbClr val="C00000"/>
                </a:solidFill>
                <a:latin typeface="Times New Roman" pitchFamily="18" charset="0"/>
                <a:cs typeface="Times New Roman" pitchFamily="18" charset="0"/>
              </a:rPr>
              <a:t> </a:t>
            </a:r>
            <a:r>
              <a:rPr lang="ru-RU" sz="1800" dirty="0" smtClean="0">
                <a:solidFill>
                  <a:srgbClr val="002060"/>
                </a:solidFill>
                <a:latin typeface="Times New Roman" pitchFamily="18" charset="0"/>
                <a:cs typeface="Times New Roman" pitchFamily="18" charset="0"/>
              </a:rPr>
              <a:t>анализа результатов выполнения отдельных заданий (% выполнения дает возможность увидеть зоны стабильности и проблемные зоны)</a:t>
            </a:r>
          </a:p>
          <a:p>
            <a:pPr marL="457200" indent="-457200" algn="just">
              <a:buNone/>
            </a:pPr>
            <a:r>
              <a:rPr lang="ru-RU" sz="1800" dirty="0" smtClean="0">
                <a:solidFill>
                  <a:srgbClr val="002060"/>
                </a:solidFill>
                <a:latin typeface="Times New Roman" pitchFamily="18" charset="0"/>
                <a:cs typeface="Times New Roman" pitchFamily="18" charset="0"/>
              </a:rPr>
              <a:t>2. Рассмотрение  выполнения заданий группами обучающихся с разным уровнем подготовки (можно выявить  задания, с которыми не справляются «слабые» ученики, для составления программы работы с разными категориями обучающихся)</a:t>
            </a:r>
          </a:p>
          <a:p>
            <a:pPr marL="457200" indent="-457200" algn="just">
              <a:buNone/>
            </a:pPr>
            <a:r>
              <a:rPr lang="ru-RU" sz="1800" dirty="0" smtClean="0">
                <a:solidFill>
                  <a:srgbClr val="002060"/>
                </a:solidFill>
                <a:latin typeface="Times New Roman" pitchFamily="18" charset="0"/>
                <a:cs typeface="Times New Roman" pitchFamily="18" charset="0"/>
              </a:rPr>
              <a:t>3. Понимание конкретных ошибок или наоборот удачных решений конкретных обучающихся</a:t>
            </a:r>
          </a:p>
          <a:p>
            <a:pPr marL="457200" indent="-457200" algn="just">
              <a:buFont typeface="+mj-lt"/>
              <a:buAutoNum type="romanUcPeriod"/>
            </a:pPr>
            <a:endParaRPr lang="ru-RU" sz="1800" dirty="0" smtClean="0">
              <a:solidFill>
                <a:srgbClr val="002060"/>
              </a:solidFill>
              <a:latin typeface="Times New Roman" pitchFamily="18" charset="0"/>
              <a:cs typeface="Times New Roman" pitchFamily="18" charset="0"/>
            </a:endParaRPr>
          </a:p>
          <a:p>
            <a:pPr marL="457200" indent="-457200" algn="just">
              <a:buFontTx/>
              <a:buChar char="-"/>
            </a:pPr>
            <a:endParaRPr lang="ru-RU" sz="1800" b="1" dirty="0" smtClean="0">
              <a:solidFill>
                <a:srgbClr val="00206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214282" y="0"/>
            <a:ext cx="8643998" cy="1124744"/>
          </a:xfrm>
        </p:spPr>
        <p:txBody>
          <a:bodyPr>
            <a:normAutofit/>
          </a:bodyPr>
          <a:lstStyle/>
          <a:p>
            <a:pPr eaLnBrk="1" hangingPunct="1">
              <a:defRPr/>
            </a:pPr>
            <a:r>
              <a:rPr lang="ru-RU" altLang="ru-RU" sz="20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  Механизмы работы с результатами анализа</a:t>
            </a:r>
          </a:p>
        </p:txBody>
      </p:sp>
      <p:sp>
        <p:nvSpPr>
          <p:cNvPr id="7" name="Объект 2"/>
          <p:cNvSpPr>
            <a:spLocks noGrp="1"/>
          </p:cNvSpPr>
          <p:nvPr>
            <p:ph idx="1"/>
          </p:nvPr>
        </p:nvSpPr>
        <p:spPr>
          <a:xfrm>
            <a:off x="357158" y="928670"/>
            <a:ext cx="8358246" cy="5380650"/>
          </a:xfrm>
        </p:spPr>
        <p:txBody>
          <a:bodyPr>
            <a:noAutofit/>
          </a:bodyPr>
          <a:lstStyle/>
          <a:p>
            <a:pPr marL="457200" indent="-457200" algn="just">
              <a:buFont typeface="Wingdings" pitchFamily="2" charset="2"/>
              <a:buChar char="q"/>
            </a:pPr>
            <a:r>
              <a:rPr lang="ru-RU" sz="1800" b="1" dirty="0" smtClean="0">
                <a:solidFill>
                  <a:srgbClr val="002060"/>
                </a:solidFill>
                <a:latin typeface="Times New Roman" pitchFamily="18" charset="0"/>
                <a:cs typeface="Times New Roman" pitchFamily="18" charset="0"/>
              </a:rPr>
              <a:t>Механизмы работы с результатами  проведенного анализа</a:t>
            </a:r>
          </a:p>
          <a:p>
            <a:pPr marL="457200" indent="-457200" algn="just">
              <a:buFontTx/>
              <a:buChar char="-"/>
            </a:pPr>
            <a:r>
              <a:rPr lang="ru-RU" sz="1800" dirty="0" smtClean="0">
                <a:solidFill>
                  <a:srgbClr val="002060"/>
                </a:solidFill>
                <a:latin typeface="Times New Roman" pitchFamily="18" charset="0"/>
                <a:cs typeface="Times New Roman" pitchFamily="18" charset="0"/>
              </a:rPr>
              <a:t>Принятие управленческих решений</a:t>
            </a:r>
          </a:p>
          <a:p>
            <a:pPr marL="457200" indent="-457200" algn="just">
              <a:buFontTx/>
              <a:buChar char="-"/>
            </a:pPr>
            <a:r>
              <a:rPr lang="ru-RU" sz="1800" dirty="0" smtClean="0">
                <a:solidFill>
                  <a:srgbClr val="002060"/>
                </a:solidFill>
                <a:latin typeface="Times New Roman" pitchFamily="18" charset="0"/>
                <a:cs typeface="Times New Roman" pitchFamily="18" charset="0"/>
              </a:rPr>
              <a:t>Например, на уровне ОО – аналитическая экспертная работа учителей  с конкретными решениями конкретных обучающихся и разработкой конкретных действий (изучение успешного опыта учителей, продолжение согласования позиций по оцениванию при проведении внутренней ОКО)</a:t>
            </a:r>
          </a:p>
          <a:p>
            <a:pPr marL="457200" indent="-457200" algn="just">
              <a:buFontTx/>
              <a:buChar char="-"/>
            </a:pPr>
            <a:r>
              <a:rPr lang="ru-RU" sz="1800" dirty="0" smtClean="0">
                <a:solidFill>
                  <a:srgbClr val="002060"/>
                </a:solidFill>
                <a:latin typeface="Times New Roman" pitchFamily="18" charset="0"/>
                <a:cs typeface="Times New Roman" pitchFamily="18" charset="0"/>
              </a:rPr>
              <a:t>На региональном и муниципальном уровне – активно действующая система методической работы, включающая сетевое взаимодействие</a:t>
            </a:r>
          </a:p>
          <a:p>
            <a:pPr marL="457200" indent="-457200" algn="just">
              <a:buFontTx/>
              <a:buChar char="-"/>
            </a:pPr>
            <a:r>
              <a:rPr lang="ru-RU" sz="1800" dirty="0" smtClean="0">
                <a:solidFill>
                  <a:srgbClr val="002060"/>
                </a:solidFill>
                <a:latin typeface="Times New Roman" pitchFamily="18" charset="0"/>
                <a:cs typeface="Times New Roman" pitchFamily="18" charset="0"/>
              </a:rPr>
              <a:t>Механизм повышения квалификации учителей (чтобы учителя одинаково понимали критерии оценивания при проверке работ)</a:t>
            </a:r>
          </a:p>
          <a:p>
            <a:pPr marL="457200" indent="-457200" algn="just">
              <a:buNone/>
            </a:pPr>
            <a:r>
              <a:rPr lang="ru-RU" sz="1800" dirty="0" smtClean="0">
                <a:solidFill>
                  <a:srgbClr val="002060"/>
                </a:solidFill>
                <a:latin typeface="Times New Roman" pitchFamily="18" charset="0"/>
                <a:cs typeface="Times New Roman" pitchFamily="18" charset="0"/>
              </a:rPr>
              <a:t>-  Воздействие на климат в отношении объективности в регионе, в муниципалитете, в образовательной организации (исключение мотивации на повышение баллов при проведении ОКО, создание условий для заинтересованности в объективных результатах)</a:t>
            </a:r>
          </a:p>
          <a:p>
            <a:pPr marL="457200" indent="-457200" algn="just">
              <a:buFont typeface="+mj-lt"/>
              <a:buAutoNum type="romanUcPeriod"/>
            </a:pPr>
            <a:endParaRPr lang="ru-RU" sz="1800" dirty="0" smtClean="0">
              <a:solidFill>
                <a:srgbClr val="002060"/>
              </a:solidFill>
              <a:latin typeface="Times New Roman" pitchFamily="18" charset="0"/>
              <a:cs typeface="Times New Roman" pitchFamily="18" charset="0"/>
            </a:endParaRPr>
          </a:p>
          <a:p>
            <a:pPr marL="457200" indent="-457200" algn="just">
              <a:buFontTx/>
              <a:buChar char="-"/>
            </a:pPr>
            <a:endParaRPr lang="ru-RU" sz="1800" b="1" dirty="0" smtClean="0">
              <a:solidFill>
                <a:srgbClr val="00206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214282" y="0"/>
            <a:ext cx="8643998" cy="1124744"/>
          </a:xfrm>
        </p:spPr>
        <p:txBody>
          <a:bodyPr>
            <a:normAutofit/>
          </a:bodyPr>
          <a:lstStyle/>
          <a:p>
            <a:pPr eaLnBrk="1" hangingPunct="1">
              <a:defRPr/>
            </a:pPr>
            <a:r>
              <a:rPr lang="ru-RU" altLang="ru-RU" sz="18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  РЕКОМЕНДАЦИИ</a:t>
            </a:r>
          </a:p>
        </p:txBody>
      </p:sp>
      <p:sp>
        <p:nvSpPr>
          <p:cNvPr id="7" name="Объект 2"/>
          <p:cNvSpPr>
            <a:spLocks noGrp="1"/>
          </p:cNvSpPr>
          <p:nvPr>
            <p:ph idx="1"/>
          </p:nvPr>
        </p:nvSpPr>
        <p:spPr>
          <a:xfrm>
            <a:off x="357158" y="1142984"/>
            <a:ext cx="8358246" cy="5166336"/>
          </a:xfrm>
        </p:spPr>
        <p:txBody>
          <a:bodyPr>
            <a:noAutofit/>
          </a:bodyPr>
          <a:lstStyle/>
          <a:p>
            <a:pPr marL="457200" indent="-457200" algn="just">
              <a:buFont typeface="Wingdings" pitchFamily="2" charset="2"/>
              <a:buChar char="q"/>
            </a:pPr>
            <a:r>
              <a:rPr lang="ru-RU" sz="2000" b="1" dirty="0" smtClean="0">
                <a:solidFill>
                  <a:srgbClr val="002060"/>
                </a:solidFill>
                <a:latin typeface="Times New Roman" pitchFamily="18" charset="0"/>
                <a:cs typeface="Times New Roman" pitchFamily="18" charset="0"/>
              </a:rPr>
              <a:t>По порядку проведения процедур ОКО</a:t>
            </a:r>
          </a:p>
          <a:p>
            <a:pPr marL="457200" indent="-457200" algn="just">
              <a:buFont typeface="Wingdings" pitchFamily="2" charset="2"/>
              <a:buChar char="q"/>
            </a:pPr>
            <a:r>
              <a:rPr lang="ru-RU" sz="2000" b="1" dirty="0" smtClean="0">
                <a:solidFill>
                  <a:srgbClr val="002060"/>
                </a:solidFill>
                <a:latin typeface="Times New Roman" pitchFamily="18" charset="0"/>
                <a:cs typeface="Times New Roman" pitchFamily="18" charset="0"/>
              </a:rPr>
              <a:t>По организации мониторинга достоверности результатов</a:t>
            </a:r>
          </a:p>
          <a:p>
            <a:pPr marL="457200" indent="-457200" algn="just">
              <a:buFont typeface="Wingdings" pitchFamily="2" charset="2"/>
              <a:buChar char="q"/>
            </a:pPr>
            <a:r>
              <a:rPr lang="ru-RU" sz="2000" b="1" dirty="0" smtClean="0">
                <a:solidFill>
                  <a:srgbClr val="002060"/>
                </a:solidFill>
                <a:latin typeface="Times New Roman" pitchFamily="18" charset="0"/>
                <a:cs typeface="Times New Roman" pitchFamily="18" charset="0"/>
              </a:rPr>
              <a:t>По развитию региональных механизмов ОКО</a:t>
            </a:r>
          </a:p>
          <a:p>
            <a:pPr marL="457200" indent="-457200" algn="just">
              <a:buFont typeface="Wingdings" pitchFamily="2" charset="2"/>
              <a:buChar char="q"/>
            </a:pPr>
            <a:endParaRPr lang="ru-RU" sz="2000" b="1" dirty="0" smtClean="0">
              <a:solidFill>
                <a:srgbClr val="002060"/>
              </a:solidFill>
              <a:latin typeface="Times New Roman" pitchFamily="18" charset="0"/>
              <a:cs typeface="Times New Roman" pitchFamily="18" charset="0"/>
            </a:endParaRPr>
          </a:p>
          <a:p>
            <a:pPr marL="457200" indent="-457200" algn="just">
              <a:buFont typeface="Wingdings" pitchFamily="2" charset="2"/>
              <a:buChar char="q"/>
            </a:pPr>
            <a:r>
              <a:rPr lang="ru-RU" sz="2000" b="1" dirty="0" smtClean="0">
                <a:solidFill>
                  <a:srgbClr val="002060"/>
                </a:solidFill>
                <a:latin typeface="Times New Roman" pitchFamily="18" charset="0"/>
                <a:cs typeface="Times New Roman" pitchFamily="18" charset="0"/>
              </a:rPr>
              <a:t>Предложения по внесению изменений в нормативные и правовые документы (программа развития РСОКО, программа формирования комплексной системы профессиональной помощи и поддержки педагогов, программа развития региональной системы профориентации)</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928726" y="116632"/>
            <a:ext cx="10109238" cy="1008112"/>
          </a:xfrm>
        </p:spPr>
        <p:txBody>
          <a:bodyPr>
            <a:normAutofit/>
          </a:bodyPr>
          <a:lstStyle/>
          <a:p>
            <a:pPr eaLnBrk="1" hangingPunct="1">
              <a:defRPr/>
            </a:pP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357158" y="1412776"/>
            <a:ext cx="8358246" cy="4896544"/>
          </a:xfrm>
        </p:spPr>
        <p:txBody>
          <a:bodyPr>
            <a:normAutofit/>
          </a:bodyPr>
          <a:lstStyle/>
          <a:p>
            <a:pPr marL="457200" indent="-457200" algn="just">
              <a:buNone/>
            </a:pPr>
            <a:r>
              <a:rPr lang="ru-RU" sz="2800" b="1" i="1" dirty="0" smtClean="0">
                <a:solidFill>
                  <a:srgbClr val="C00000"/>
                </a:solidFill>
                <a:latin typeface="Times New Roman" pitchFamily="18" charset="0"/>
                <a:cs typeface="Times New Roman" pitchFamily="18" charset="0"/>
              </a:rPr>
              <a:t> </a:t>
            </a:r>
          </a:p>
          <a:p>
            <a:pPr marL="0" indent="0" algn="ctr">
              <a:buFontTx/>
              <a:buNone/>
            </a:pPr>
            <a:r>
              <a:rPr lang="ru-RU" sz="3600" b="1" i="1" dirty="0" smtClean="0">
                <a:solidFill>
                  <a:srgbClr val="C00000"/>
                </a:solidFill>
                <a:latin typeface="Times New Roman" pitchFamily="18" charset="0"/>
                <a:cs typeface="Times New Roman" pitchFamily="18" charset="0"/>
              </a:rPr>
              <a:t>2. О развитии региональной системы оценки качества образования </a:t>
            </a:r>
          </a:p>
          <a:p>
            <a:pPr marL="0" indent="0" algn="ctr">
              <a:buFontTx/>
              <a:buNone/>
            </a:pPr>
            <a:r>
              <a:rPr lang="ru-RU" sz="3600" b="1" i="1" dirty="0" smtClean="0">
                <a:solidFill>
                  <a:srgbClr val="C00000"/>
                </a:solidFill>
                <a:latin typeface="Times New Roman" pitchFamily="18" charset="0"/>
                <a:cs typeface="Times New Roman" pitchFamily="18" charset="0"/>
              </a:rPr>
              <a:t>в 2017 году и задачах на 2018 год</a:t>
            </a:r>
          </a:p>
          <a:p>
            <a:pPr marL="0" indent="0" algn="ctr">
              <a:buFontTx/>
              <a:buNone/>
            </a:pPr>
            <a:endParaRPr lang="ru-RU" sz="2800" b="1" i="1" dirty="0" smtClean="0">
              <a:solidFill>
                <a:srgbClr val="C0000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ctrTitle"/>
          </p:nvPr>
        </p:nvSpPr>
        <p:spPr>
          <a:xfrm>
            <a:off x="0" y="1500174"/>
            <a:ext cx="9144000" cy="5357826"/>
          </a:xfrm>
        </p:spPr>
        <p:txBody>
          <a:bodyPr>
            <a:normAutofit/>
          </a:bodyPr>
          <a:lstStyle/>
          <a:p>
            <a:pPr eaLnBrk="1" hangingPunct="1">
              <a:defRPr/>
            </a:pP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endParaRPr lang="ru-RU" sz="2000" dirty="0" smtClean="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43000" y="5429250"/>
            <a:ext cx="6400800" cy="642938"/>
          </a:xfrm>
        </p:spPr>
        <p:txBody>
          <a:bodyPr rtlCol="0">
            <a:normAutofit fontScale="47500" lnSpcReduction="20000"/>
          </a:bodyPr>
          <a:lstStyle/>
          <a:p>
            <a:pPr algn="r" eaLnBrk="1" fontAlgn="auto" hangingPunct="1">
              <a:spcAft>
                <a:spcPts val="0"/>
              </a:spcAft>
              <a:buFont typeface="Arial" pitchFamily="34" charset="0"/>
              <a:buNone/>
              <a:defRPr/>
            </a:pPr>
            <a:r>
              <a:rPr lang="ru-RU" sz="2400" dirty="0" smtClean="0">
                <a:latin typeface="Times New Roman" pitchFamily="18" charset="0"/>
                <a:cs typeface="Times New Roman" pitchFamily="18" charset="0"/>
              </a:rPr>
              <a:t>	        </a:t>
            </a:r>
          </a:p>
          <a:p>
            <a:pPr algn="r" eaLnBrk="1" fontAlgn="auto" hangingPunct="1">
              <a:spcAft>
                <a:spcPts val="0"/>
              </a:spcAft>
              <a:buFont typeface="Arial" pitchFamily="34" charset="0"/>
              <a:buNone/>
              <a:defRPr/>
            </a:pPr>
            <a:endParaRPr lang="ru-RU" sz="2400" b="1" dirty="0" smtClean="0">
              <a:solidFill>
                <a:srgbClr val="002060"/>
              </a:solidFill>
              <a:latin typeface="Times New Roman" pitchFamily="18" charset="0"/>
              <a:cs typeface="Times New Roman" pitchFamily="18" charset="0"/>
            </a:endParaRPr>
          </a:p>
          <a:p>
            <a:pPr algn="r" eaLnBrk="1" fontAlgn="auto" hangingPunct="1">
              <a:spcAft>
                <a:spcPts val="0"/>
              </a:spcAft>
              <a:buFont typeface="Arial" pitchFamily="34" charset="0"/>
              <a:buNone/>
              <a:defRPr/>
            </a:pPr>
            <a:r>
              <a:rPr lang="ru-RU" sz="2400" b="1" dirty="0" smtClean="0">
                <a:solidFill>
                  <a:srgbClr val="002060"/>
                </a:solidFill>
                <a:latin typeface="Times New Roman" pitchFamily="18" charset="0"/>
                <a:cs typeface="Times New Roman" pitchFamily="18" charset="0"/>
              </a:rPr>
              <a:t> 		</a:t>
            </a:r>
            <a:endParaRPr lang="ru-RU" b="1" dirty="0" smtClean="0">
              <a:solidFill>
                <a:srgbClr val="002060"/>
              </a:solidFill>
              <a:latin typeface="Times New Roman" pitchFamily="18" charset="0"/>
              <a:cs typeface="Times New Roman" pitchFamily="18" charset="0"/>
            </a:endParaRPr>
          </a:p>
        </p:txBody>
      </p:sp>
      <p:sp>
        <p:nvSpPr>
          <p:cNvPr id="6149" name="Text Box 13"/>
          <p:cNvSpPr txBox="1">
            <a:spLocks noChangeArrowheads="1"/>
          </p:cNvSpPr>
          <p:nvPr/>
        </p:nvSpPr>
        <p:spPr bwMode="auto">
          <a:xfrm>
            <a:off x="357158" y="214313"/>
            <a:ext cx="8670955" cy="830997"/>
          </a:xfrm>
          <a:prstGeom prst="rect">
            <a:avLst/>
          </a:prstGeom>
          <a:noFill/>
          <a:ln w="9525" algn="ctr">
            <a:noFill/>
            <a:miter lim="800000"/>
            <a:headEnd/>
            <a:tailEnd/>
          </a:ln>
        </p:spPr>
        <p:txBody>
          <a:bodyPr wrap="square">
            <a:spAutoFit/>
          </a:bodyPr>
          <a:lstStyle/>
          <a:p>
            <a:pPr algn="ctr"/>
            <a:r>
              <a:rPr lang="ru-RU" sz="2400" b="1" dirty="0">
                <a:solidFill>
                  <a:srgbClr val="002060"/>
                </a:solidFill>
                <a:latin typeface="Times New Roman" pitchFamily="18" charset="0"/>
                <a:cs typeface="Times New Roman" pitchFamily="18" charset="0"/>
              </a:rPr>
              <a:t>Задачи и направления деятельности в рамках РСОКО                   в </a:t>
            </a:r>
            <a:r>
              <a:rPr lang="ru-RU" sz="2400" b="1" dirty="0" smtClean="0">
                <a:solidFill>
                  <a:srgbClr val="002060"/>
                </a:solidFill>
                <a:latin typeface="Times New Roman" pitchFamily="18" charset="0"/>
                <a:cs typeface="Times New Roman" pitchFamily="18" charset="0"/>
              </a:rPr>
              <a:t>2017 </a:t>
            </a:r>
            <a:r>
              <a:rPr lang="ru-RU" sz="2400" b="1" dirty="0">
                <a:solidFill>
                  <a:srgbClr val="002060"/>
                </a:solidFill>
                <a:latin typeface="Times New Roman" pitchFamily="18" charset="0"/>
                <a:cs typeface="Times New Roman" pitchFamily="18" charset="0"/>
              </a:rPr>
              <a:t>году</a:t>
            </a:r>
          </a:p>
        </p:txBody>
      </p:sp>
      <p:sp>
        <p:nvSpPr>
          <p:cNvPr id="6150" name="Прямоугольник 9"/>
          <p:cNvSpPr>
            <a:spLocks noChangeArrowheads="1"/>
          </p:cNvSpPr>
          <p:nvPr/>
        </p:nvSpPr>
        <p:spPr bwMode="auto">
          <a:xfrm>
            <a:off x="357188" y="2357438"/>
            <a:ext cx="4572000" cy="369887"/>
          </a:xfrm>
          <a:prstGeom prst="rect">
            <a:avLst/>
          </a:prstGeom>
          <a:noFill/>
          <a:ln w="9525">
            <a:noFill/>
            <a:miter lim="800000"/>
            <a:headEnd/>
            <a:tailEnd/>
          </a:ln>
        </p:spPr>
        <p:txBody>
          <a:bodyPr>
            <a:spAutoFit/>
          </a:bodyPr>
          <a:lstStyle/>
          <a:p>
            <a:r>
              <a:rPr lang="ru-RU" b="1">
                <a:latin typeface="Times New Roman" pitchFamily="18" charset="0"/>
                <a:cs typeface="Times New Roman" pitchFamily="18" charset="0"/>
              </a:rPr>
              <a:t>                 </a:t>
            </a:r>
            <a:endParaRPr lang="ru-RU">
              <a:latin typeface="Times New Roman" pitchFamily="18" charset="0"/>
              <a:cs typeface="Times New Roman" pitchFamily="18" charset="0"/>
            </a:endParaRPr>
          </a:p>
        </p:txBody>
      </p:sp>
      <p:sp>
        <p:nvSpPr>
          <p:cNvPr id="32" name="Заголовок 1"/>
          <p:cNvSpPr txBox="1">
            <a:spLocks/>
          </p:cNvSpPr>
          <p:nvPr/>
        </p:nvSpPr>
        <p:spPr>
          <a:xfrm>
            <a:off x="357188" y="5643563"/>
            <a:ext cx="8429625" cy="928687"/>
          </a:xfrm>
          <a:prstGeom prst="rect">
            <a:avLst/>
          </a:prstGeom>
        </p:spPr>
        <p:txBody>
          <a:bodyPr anchor="ctr">
            <a:normAutofit/>
          </a:bodyPr>
          <a:lstStyle/>
          <a:p>
            <a:pPr algn="ctr" eaLnBrk="1" fontAlgn="auto" hangingPunct="1">
              <a:spcAft>
                <a:spcPts val="0"/>
              </a:spcAft>
              <a:defRPr/>
            </a:pPr>
            <a:r>
              <a:rPr lang="ru-RU" sz="2000" b="1">
                <a:solidFill>
                  <a:srgbClr val="002060"/>
                </a:solidFill>
                <a:latin typeface="Times New Roman" pitchFamily="18" charset="0"/>
                <a:ea typeface="+mj-ea"/>
                <a:cs typeface="Times New Roman" pitchFamily="18" charset="0"/>
              </a:rPr>
              <a:t/>
            </a:r>
            <a:br>
              <a:rPr lang="ru-RU" sz="2000" b="1">
                <a:solidFill>
                  <a:srgbClr val="002060"/>
                </a:solidFill>
                <a:latin typeface="Times New Roman" pitchFamily="18" charset="0"/>
                <a:ea typeface="+mj-ea"/>
                <a:cs typeface="Times New Roman" pitchFamily="18" charset="0"/>
              </a:rPr>
            </a:br>
            <a:endParaRPr lang="ru-RU" sz="2000" b="1" dirty="0">
              <a:solidFill>
                <a:srgbClr val="002060"/>
              </a:solidFill>
              <a:latin typeface="Times New Roman" pitchFamily="18" charset="0"/>
              <a:ea typeface="+mj-ea"/>
              <a:cs typeface="Times New Roman" pitchFamily="18" charset="0"/>
            </a:endParaRPr>
          </a:p>
        </p:txBody>
      </p:sp>
      <p:sp>
        <p:nvSpPr>
          <p:cNvPr id="6152" name="TextBox 8"/>
          <p:cNvSpPr txBox="1">
            <a:spLocks noChangeArrowheads="1"/>
          </p:cNvSpPr>
          <p:nvPr/>
        </p:nvSpPr>
        <p:spPr bwMode="auto">
          <a:xfrm>
            <a:off x="285720" y="857232"/>
            <a:ext cx="8572560" cy="5509200"/>
          </a:xfrm>
          <a:prstGeom prst="rect">
            <a:avLst/>
          </a:prstGeom>
          <a:noFill/>
          <a:ln w="9525">
            <a:noFill/>
            <a:miter lim="800000"/>
            <a:headEnd/>
            <a:tailEnd/>
          </a:ln>
        </p:spPr>
        <p:txBody>
          <a:bodyPr wrap="square">
            <a:spAutoFit/>
          </a:bodyPr>
          <a:lstStyle/>
          <a:p>
            <a:r>
              <a:rPr lang="ru-RU" dirty="0"/>
              <a:t>		</a:t>
            </a:r>
            <a:r>
              <a:rPr lang="ru-RU" b="1" dirty="0">
                <a:latin typeface="Times New Roman" pitchFamily="18" charset="0"/>
                <a:cs typeface="Times New Roman" pitchFamily="18" charset="0"/>
              </a:rPr>
              <a:t>	</a:t>
            </a:r>
            <a:endParaRPr lang="ru-RU" sz="1000" dirty="0"/>
          </a:p>
          <a:p>
            <a:r>
              <a:rPr lang="ru-RU" b="1" dirty="0">
                <a:solidFill>
                  <a:srgbClr val="002060"/>
                </a:solidFill>
                <a:latin typeface="Times New Roman" pitchFamily="18" charset="0"/>
                <a:cs typeface="Times New Roman" pitchFamily="18" charset="0"/>
              </a:rPr>
              <a:t>	</a:t>
            </a:r>
            <a:r>
              <a:rPr lang="ru-RU" sz="2000" b="1" dirty="0">
                <a:solidFill>
                  <a:srgbClr val="C00000"/>
                </a:solidFill>
                <a:latin typeface="Times New Roman" pitchFamily="18" charset="0"/>
                <a:cs typeface="Times New Roman" pitchFamily="18" charset="0"/>
              </a:rPr>
              <a:t>Приоритетная задача региональной системы оценки качества образования - формирование  комплексной системы оценки качества деятельности образовательной системы с учетом </a:t>
            </a:r>
            <a:r>
              <a:rPr lang="ru-RU" sz="2000" b="1" dirty="0" smtClean="0">
                <a:solidFill>
                  <a:srgbClr val="C00000"/>
                </a:solidFill>
                <a:latin typeface="Times New Roman" pitchFamily="18" charset="0"/>
                <a:cs typeface="Times New Roman" pitchFamily="18" charset="0"/>
              </a:rPr>
              <a:t>результатов </a:t>
            </a:r>
            <a:r>
              <a:rPr lang="ru-RU" sz="2000" b="1" dirty="0">
                <a:solidFill>
                  <a:srgbClr val="C00000"/>
                </a:solidFill>
                <a:latin typeface="Times New Roman" pitchFamily="18" charset="0"/>
                <a:cs typeface="Times New Roman" pitchFamily="18" charset="0"/>
              </a:rPr>
              <a:t>оценочных процедур для управления качеством образования. </a:t>
            </a:r>
            <a:endParaRPr lang="ru-RU" sz="2000" b="1" dirty="0" smtClean="0">
              <a:solidFill>
                <a:srgbClr val="C00000"/>
              </a:solidFill>
              <a:latin typeface="Times New Roman" pitchFamily="18" charset="0"/>
              <a:cs typeface="Times New Roman" pitchFamily="18" charset="0"/>
            </a:endParaRPr>
          </a:p>
          <a:p>
            <a:endParaRPr lang="ru-RU" sz="2000" b="1" dirty="0">
              <a:solidFill>
                <a:srgbClr val="C00000"/>
              </a:solidFill>
              <a:latin typeface="Times New Roman" pitchFamily="18" charset="0"/>
              <a:cs typeface="Times New Roman" pitchFamily="18" charset="0"/>
            </a:endParaRPr>
          </a:p>
          <a:p>
            <a:r>
              <a:rPr lang="ru-RU" b="1" dirty="0">
                <a:solidFill>
                  <a:srgbClr val="002060"/>
                </a:solidFill>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Направления деятельности в рамках РСОКО:          </a:t>
            </a:r>
            <a:endParaRPr lang="ru-RU" b="1" dirty="0">
              <a:solidFill>
                <a:srgbClr val="002060"/>
              </a:solidFill>
              <a:latin typeface="Times New Roman" pitchFamily="18" charset="0"/>
              <a:cs typeface="Times New Roman" pitchFamily="18" charset="0"/>
            </a:endParaRPr>
          </a:p>
          <a:p>
            <a:pPr marL="342900" indent="-342900">
              <a:buFont typeface="+mj-lt"/>
              <a:buAutoNum type="arabicPeriod"/>
            </a:pPr>
            <a:r>
              <a:rPr lang="ru-RU" b="1" dirty="0" smtClean="0">
                <a:solidFill>
                  <a:srgbClr val="002060"/>
                </a:solidFill>
                <a:latin typeface="Times New Roman" pitchFamily="18" charset="0"/>
                <a:cs typeface="Times New Roman" pitchFamily="18" charset="0"/>
              </a:rPr>
              <a:t>формирование </a:t>
            </a:r>
            <a:r>
              <a:rPr lang="ru-RU" b="1" dirty="0">
                <a:solidFill>
                  <a:srgbClr val="002060"/>
                </a:solidFill>
                <a:latin typeface="Times New Roman" pitchFamily="18" charset="0"/>
                <a:cs typeface="Times New Roman" pitchFamily="18" charset="0"/>
              </a:rPr>
              <a:t>систем оценки качества  общего образования, ориентированной на требования ФГОС  на уровне дошкольного, начального, основного, среднего общего образования</a:t>
            </a:r>
            <a:r>
              <a:rPr lang="ru-RU" b="1" dirty="0" smtClean="0">
                <a:solidFill>
                  <a:srgbClr val="002060"/>
                </a:solidFill>
                <a:latin typeface="Times New Roman" pitchFamily="18" charset="0"/>
                <a:cs typeface="Times New Roman" pitchFamily="18" charset="0"/>
              </a:rPr>
              <a:t>;</a:t>
            </a:r>
          </a:p>
          <a:p>
            <a:pPr marL="342900" indent="-342900">
              <a:buFont typeface="+mj-lt"/>
              <a:buAutoNum type="arabicPeriod"/>
            </a:pPr>
            <a:r>
              <a:rPr lang="ru-RU" b="1" dirty="0" smtClean="0">
                <a:solidFill>
                  <a:srgbClr val="002060"/>
                </a:solidFill>
                <a:latin typeface="Times New Roman" pitchFamily="18" charset="0"/>
                <a:cs typeface="Times New Roman" pitchFamily="18" charset="0"/>
              </a:rPr>
              <a:t>формирование системы оценки качества дополнительного образования детей;</a:t>
            </a:r>
            <a:endParaRPr lang="ru-RU" b="1" dirty="0">
              <a:solidFill>
                <a:srgbClr val="002060"/>
              </a:solidFill>
              <a:latin typeface="Times New Roman" pitchFamily="18" charset="0"/>
              <a:cs typeface="Times New Roman" pitchFamily="18" charset="0"/>
            </a:endParaRPr>
          </a:p>
          <a:p>
            <a:pPr marL="342900" indent="-342900">
              <a:buFont typeface="+mj-lt"/>
              <a:buAutoNum type="arabicPeriod"/>
            </a:pPr>
            <a:r>
              <a:rPr lang="ru-RU" b="1" dirty="0" smtClean="0">
                <a:solidFill>
                  <a:srgbClr val="002060"/>
                </a:solidFill>
                <a:latin typeface="Times New Roman" pitchFamily="18" charset="0"/>
                <a:cs typeface="Times New Roman" pitchFamily="18" charset="0"/>
              </a:rPr>
              <a:t>формирование  </a:t>
            </a:r>
            <a:r>
              <a:rPr lang="ru-RU" b="1" dirty="0">
                <a:solidFill>
                  <a:srgbClr val="002060"/>
                </a:solidFill>
                <a:latin typeface="Times New Roman" pitchFamily="18" charset="0"/>
                <a:cs typeface="Times New Roman" pitchFamily="18" charset="0"/>
              </a:rPr>
              <a:t>системы оценки качества образования в профессиональных образовательных организациях в соответствии с ФГОС СПО;</a:t>
            </a:r>
          </a:p>
          <a:p>
            <a:pPr marL="342900" indent="-342900">
              <a:buFont typeface="+mj-lt"/>
              <a:buAutoNum type="arabicPeriod"/>
            </a:pPr>
            <a:r>
              <a:rPr lang="ru-RU" b="1" dirty="0" smtClean="0">
                <a:solidFill>
                  <a:srgbClr val="002060"/>
                </a:solidFill>
                <a:latin typeface="Times New Roman" pitchFamily="18" charset="0"/>
                <a:cs typeface="Times New Roman" pitchFamily="18" charset="0"/>
              </a:rPr>
              <a:t>подготовка </a:t>
            </a:r>
            <a:r>
              <a:rPr lang="ru-RU" b="1" dirty="0">
                <a:solidFill>
                  <a:srgbClr val="002060"/>
                </a:solidFill>
                <a:latin typeface="Times New Roman" pitchFamily="18" charset="0"/>
                <a:cs typeface="Times New Roman" pitchFamily="18" charset="0"/>
              </a:rPr>
              <a:t>кадров для школьных, муниципальных и региональной систем оценки качества образования;</a:t>
            </a:r>
          </a:p>
          <a:p>
            <a:pPr marL="342900" indent="-342900">
              <a:buFont typeface="+mj-lt"/>
              <a:buAutoNum type="arabicPeriod"/>
            </a:pPr>
            <a:r>
              <a:rPr lang="ru-RU" b="1" dirty="0" smtClean="0">
                <a:solidFill>
                  <a:srgbClr val="002060"/>
                </a:solidFill>
                <a:latin typeface="Times New Roman" pitchFamily="18" charset="0"/>
                <a:cs typeface="Times New Roman" pitchFamily="18" charset="0"/>
              </a:rPr>
              <a:t>информационное  </a:t>
            </a:r>
            <a:r>
              <a:rPr lang="ru-RU" b="1" dirty="0">
                <a:solidFill>
                  <a:srgbClr val="002060"/>
                </a:solidFill>
                <a:latin typeface="Times New Roman" pitchFamily="18" charset="0"/>
                <a:cs typeface="Times New Roman" pitchFamily="18" charset="0"/>
              </a:rPr>
              <a:t>и технологическое сопровождение </a:t>
            </a:r>
            <a:r>
              <a:rPr lang="ru-RU" b="1" dirty="0" smtClean="0">
                <a:solidFill>
                  <a:srgbClr val="002060"/>
                </a:solidFill>
                <a:latin typeface="Times New Roman" pitchFamily="18" charset="0"/>
                <a:cs typeface="Times New Roman" pitchFamily="18" charset="0"/>
              </a:rPr>
              <a:t>контрольно-надзорной деятельности.</a:t>
            </a:r>
            <a:endParaRPr lang="ru-RU" b="1" dirty="0">
              <a:solidFill>
                <a:srgbClr val="002060"/>
              </a:solidFill>
              <a:latin typeface="Times New Roman" pitchFamily="18" charset="0"/>
              <a:cs typeface="Times New Roman" pitchFamily="18" charset="0"/>
            </a:endParaRPr>
          </a:p>
          <a:p>
            <a:endParaRPr lang="ru-RU"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142852"/>
            <a:ext cx="9001156" cy="576064"/>
          </a:xfrm>
        </p:spPr>
        <p:txBody>
          <a:bodyPr>
            <a:normAutofit fontScale="90000"/>
          </a:bodyPr>
          <a:lstStyle/>
          <a:p>
            <a:r>
              <a:rPr lang="ru-RU" sz="2400" b="1" dirty="0" smtClean="0">
                <a:solidFill>
                  <a:srgbClr val="002060"/>
                </a:solidFill>
                <a:latin typeface="Times New Roman" pitchFamily="18" charset="0"/>
                <a:cs typeface="Times New Roman" pitchFamily="18" charset="0"/>
              </a:rPr>
              <a:t>Оценочные процедуры в Тверской области в 2016/2017 учебном году</a:t>
            </a:r>
            <a:endParaRPr lang="ru-RU" sz="2400" dirty="0">
              <a:solidFill>
                <a:srgbClr val="002060"/>
              </a:solidFill>
            </a:endParaRPr>
          </a:p>
        </p:txBody>
      </p:sp>
      <p:pic>
        <p:nvPicPr>
          <p:cNvPr id="38916" name="Picture 4" descr="\\192.168.1.106\файловый обменник\БЕЛОКУРОВА И.В\для совещания 29.09.17\Снимок.PNG"/>
          <p:cNvPicPr>
            <a:picLocks noChangeAspect="1" noChangeArrowheads="1"/>
          </p:cNvPicPr>
          <p:nvPr/>
        </p:nvPicPr>
        <p:blipFill>
          <a:blip r:embed="rId2" cstate="print"/>
          <a:srcRect/>
          <a:stretch>
            <a:fillRect/>
          </a:stretch>
        </p:blipFill>
        <p:spPr bwMode="auto">
          <a:xfrm>
            <a:off x="0" y="842600"/>
            <a:ext cx="9144000" cy="6015399"/>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Содержимое 2"/>
          <p:cNvSpPr>
            <a:spLocks noGrp="1"/>
          </p:cNvSpPr>
          <p:nvPr>
            <p:ph idx="4294967295"/>
          </p:nvPr>
        </p:nvSpPr>
        <p:spPr>
          <a:xfrm>
            <a:off x="0" y="1142984"/>
            <a:ext cx="9144000" cy="5267341"/>
          </a:xfrm>
        </p:spPr>
        <p:txBody>
          <a:bodyPr>
            <a:normAutofit lnSpcReduction="10000"/>
          </a:bodyPr>
          <a:lstStyle/>
          <a:p>
            <a:pPr>
              <a:buFont typeface="Georgia" pitchFamily="18" charset="0"/>
              <a:buNone/>
            </a:pPr>
            <a:r>
              <a:rPr lang="ru-RU" sz="1800" b="1" dirty="0" smtClean="0">
                <a:solidFill>
                  <a:srgbClr val="002060"/>
                </a:solidFill>
                <a:latin typeface="Times New Roman" pitchFamily="18" charset="0"/>
                <a:cs typeface="Times New Roman" pitchFamily="18" charset="0"/>
              </a:rPr>
              <a:t>      </a:t>
            </a:r>
            <a:r>
              <a:rPr lang="ru-RU" sz="1600" b="1" dirty="0" smtClean="0">
                <a:solidFill>
                  <a:srgbClr val="002060"/>
                </a:solidFill>
                <a:latin typeface="Times New Roman" pitchFamily="18" charset="0"/>
                <a:cs typeface="Times New Roman" pitchFamily="18" charset="0"/>
              </a:rPr>
              <a:t>Участие в НИКО</a:t>
            </a:r>
            <a:r>
              <a:rPr lang="ru-RU" sz="1600" dirty="0" smtClean="0">
                <a:solidFill>
                  <a:srgbClr val="002060"/>
                </a:solidFill>
                <a:latin typeface="Times New Roman" pitchFamily="18" charset="0"/>
                <a:cs typeface="Times New Roman" pitchFamily="18" charset="0"/>
              </a:rPr>
              <a:t>: </a:t>
            </a:r>
          </a:p>
          <a:p>
            <a:r>
              <a:rPr lang="ru-RU" sz="1600" dirty="0" smtClean="0">
                <a:solidFill>
                  <a:srgbClr val="002060"/>
                </a:solidFill>
                <a:latin typeface="Times New Roman" pitchFamily="18" charset="0"/>
                <a:cs typeface="Times New Roman" pitchFamily="18" charset="0"/>
              </a:rPr>
              <a:t>апрель  – 6,8 классы –ОБЖ, </a:t>
            </a:r>
          </a:p>
          <a:p>
            <a:r>
              <a:rPr lang="ru-RU" sz="1600" dirty="0" smtClean="0">
                <a:solidFill>
                  <a:srgbClr val="002060"/>
                </a:solidFill>
                <a:latin typeface="Times New Roman" pitchFamily="18" charset="0"/>
                <a:cs typeface="Times New Roman" pitchFamily="18" charset="0"/>
              </a:rPr>
              <a:t>октябрь – 10 классы –химия, биология.</a:t>
            </a:r>
          </a:p>
          <a:p>
            <a:endParaRPr lang="ru-RU" sz="1600" dirty="0" smtClean="0">
              <a:solidFill>
                <a:srgbClr val="002060"/>
              </a:solidFill>
              <a:latin typeface="Times New Roman" pitchFamily="18" charset="0"/>
              <a:cs typeface="Times New Roman" pitchFamily="18" charset="0"/>
            </a:endParaRPr>
          </a:p>
          <a:p>
            <a:r>
              <a:rPr lang="ru-RU" sz="1600" b="1" dirty="0" smtClean="0">
                <a:solidFill>
                  <a:srgbClr val="002060"/>
                </a:solidFill>
                <a:latin typeface="Times New Roman" pitchFamily="18" charset="0"/>
                <a:cs typeface="Times New Roman" pitchFamily="18" charset="0"/>
              </a:rPr>
              <a:t>Участие в ВПР</a:t>
            </a:r>
            <a:r>
              <a:rPr lang="ru-RU" sz="1600" dirty="0" smtClean="0">
                <a:solidFill>
                  <a:srgbClr val="002060"/>
                </a:solidFill>
                <a:latin typeface="Times New Roman" pitchFamily="18" charset="0"/>
                <a:cs typeface="Times New Roman" pitchFamily="18" charset="0"/>
              </a:rPr>
              <a:t>:</a:t>
            </a:r>
          </a:p>
          <a:p>
            <a:r>
              <a:rPr lang="ru-RU" sz="1600" dirty="0" smtClean="0">
                <a:solidFill>
                  <a:srgbClr val="002060"/>
                </a:solidFill>
                <a:latin typeface="Times New Roman" pitchFamily="18" charset="0"/>
                <a:cs typeface="Times New Roman" pitchFamily="18" charset="0"/>
              </a:rPr>
              <a:t>  апрель - май  – 4 классы – русский язык, математика, окружающий мир; </a:t>
            </a:r>
          </a:p>
          <a:p>
            <a:r>
              <a:rPr lang="ru-RU" sz="1600" dirty="0" smtClean="0">
                <a:solidFill>
                  <a:srgbClr val="002060"/>
                </a:solidFill>
                <a:latin typeface="Times New Roman" pitchFamily="18" charset="0"/>
                <a:cs typeface="Times New Roman" pitchFamily="18" charset="0"/>
              </a:rPr>
              <a:t>апрель - май  – 5 классы – русский язык, математика, история, биология;</a:t>
            </a:r>
          </a:p>
          <a:p>
            <a:r>
              <a:rPr lang="ru-RU" sz="1600" dirty="0" smtClean="0">
                <a:solidFill>
                  <a:srgbClr val="002060"/>
                </a:solidFill>
                <a:latin typeface="Times New Roman" pitchFamily="18" charset="0"/>
                <a:cs typeface="Times New Roman" pitchFamily="18" charset="0"/>
              </a:rPr>
              <a:t> апрель - май  – 11 классы –физика, химия, география, история, биология.</a:t>
            </a:r>
          </a:p>
          <a:p>
            <a:endParaRPr lang="ru-RU" sz="1600" dirty="0" smtClean="0">
              <a:solidFill>
                <a:srgbClr val="002060"/>
              </a:solidFill>
              <a:latin typeface="Times New Roman" pitchFamily="18" charset="0"/>
              <a:cs typeface="Times New Roman" pitchFamily="18" charset="0"/>
            </a:endParaRPr>
          </a:p>
          <a:p>
            <a:pPr>
              <a:buNone/>
            </a:pPr>
            <a:r>
              <a:rPr lang="ru-RU" sz="1600" b="1" dirty="0" smtClean="0">
                <a:solidFill>
                  <a:srgbClr val="002060"/>
                </a:solidFill>
                <a:latin typeface="Times New Roman" pitchFamily="18" charset="0"/>
                <a:cs typeface="Times New Roman" pitchFamily="18" charset="0"/>
              </a:rPr>
              <a:t>     Проведение региональных проверочных работ</a:t>
            </a:r>
            <a:r>
              <a:rPr lang="ru-RU" sz="1600" dirty="0" smtClean="0">
                <a:solidFill>
                  <a:srgbClr val="002060"/>
                </a:solidFill>
                <a:latin typeface="Times New Roman" pitchFamily="18" charset="0"/>
                <a:cs typeface="Times New Roman" pitchFamily="18" charset="0"/>
              </a:rPr>
              <a:t>: </a:t>
            </a:r>
          </a:p>
          <a:p>
            <a:r>
              <a:rPr lang="ru-RU" sz="1600" dirty="0" smtClean="0">
                <a:solidFill>
                  <a:srgbClr val="002060"/>
                </a:solidFill>
                <a:latin typeface="Times New Roman" pitchFamily="18" charset="0"/>
                <a:cs typeface="Times New Roman" pitchFamily="18" charset="0"/>
              </a:rPr>
              <a:t>апрель– 8-11 классы – математика (в школах с низкими результатами), </a:t>
            </a:r>
          </a:p>
          <a:p>
            <a:r>
              <a:rPr lang="ru-RU" sz="1600" dirty="0" smtClean="0">
                <a:solidFill>
                  <a:srgbClr val="002060"/>
                </a:solidFill>
                <a:latin typeface="Times New Roman" pitchFamily="18" charset="0"/>
                <a:cs typeface="Times New Roman" pitchFamily="18" charset="0"/>
              </a:rPr>
              <a:t>апрель – 10 классы – обществознание, биология, физика, химия,</a:t>
            </a:r>
          </a:p>
          <a:p>
            <a:r>
              <a:rPr lang="ru-RU" sz="1600" dirty="0" smtClean="0">
                <a:solidFill>
                  <a:srgbClr val="002060"/>
                </a:solidFill>
                <a:latin typeface="Times New Roman" pitchFamily="18" charset="0"/>
                <a:cs typeface="Times New Roman" pitchFamily="18" charset="0"/>
              </a:rPr>
              <a:t>ноябрь-декабрь – 9,11 классы - математика (в школах с низкими результатами).</a:t>
            </a:r>
          </a:p>
          <a:p>
            <a:endParaRPr lang="ru-RU" sz="1600" dirty="0" smtClean="0">
              <a:solidFill>
                <a:srgbClr val="002060"/>
              </a:solidFill>
              <a:latin typeface="Times New Roman" pitchFamily="18" charset="0"/>
              <a:cs typeface="Times New Roman" pitchFamily="18" charset="0"/>
            </a:endParaRPr>
          </a:p>
          <a:p>
            <a:r>
              <a:rPr lang="ru-RU" sz="1600" b="1" dirty="0" smtClean="0">
                <a:solidFill>
                  <a:srgbClr val="002060"/>
                </a:solidFill>
                <a:latin typeface="Times New Roman" pitchFamily="18" charset="0"/>
                <a:cs typeface="Times New Roman" pitchFamily="18" charset="0"/>
              </a:rPr>
              <a:t>Проведение региональных исследований</a:t>
            </a:r>
          </a:p>
          <a:p>
            <a:r>
              <a:rPr lang="ru-RU" sz="1600" b="1" dirty="0" smtClean="0">
                <a:solidFill>
                  <a:srgbClr val="002060"/>
                </a:solidFill>
                <a:latin typeface="Times New Roman" pitchFamily="18" charset="0"/>
                <a:cs typeface="Times New Roman" pitchFamily="18" charset="0"/>
              </a:rPr>
              <a:t>- </a:t>
            </a:r>
            <a:r>
              <a:rPr lang="ru-RU" sz="1600" dirty="0" smtClean="0">
                <a:solidFill>
                  <a:srgbClr val="002060"/>
                </a:solidFill>
                <a:latin typeface="Times New Roman" pitchFamily="18" charset="0"/>
                <a:cs typeface="Times New Roman" pitchFamily="18" charset="0"/>
              </a:rPr>
              <a:t>удовлетворенность потребителей…</a:t>
            </a:r>
          </a:p>
          <a:p>
            <a:r>
              <a:rPr lang="ru-RU" sz="1600" dirty="0" smtClean="0">
                <a:solidFill>
                  <a:srgbClr val="002060"/>
                </a:solidFill>
                <a:latin typeface="Times New Roman" pitchFamily="18" charset="0"/>
                <a:cs typeface="Times New Roman" pitchFamily="18" charset="0"/>
              </a:rPr>
              <a:t>- </a:t>
            </a:r>
            <a:r>
              <a:rPr lang="ru-RU" sz="1600" dirty="0" err="1" smtClean="0">
                <a:solidFill>
                  <a:srgbClr val="002060"/>
                </a:solidFill>
                <a:latin typeface="Times New Roman" pitchFamily="18" charset="0"/>
                <a:cs typeface="Times New Roman" pitchFamily="18" charset="0"/>
              </a:rPr>
              <a:t>метапредметные</a:t>
            </a:r>
            <a:r>
              <a:rPr lang="ru-RU" sz="1600" dirty="0" smtClean="0">
                <a:solidFill>
                  <a:srgbClr val="002060"/>
                </a:solidFill>
                <a:latin typeface="Times New Roman" pitchFamily="18" charset="0"/>
                <a:cs typeface="Times New Roman" pitchFamily="18" charset="0"/>
              </a:rPr>
              <a:t> результаты образования в 7-х классах</a:t>
            </a:r>
          </a:p>
          <a:p>
            <a:r>
              <a:rPr lang="ru-RU" sz="1600" dirty="0" smtClean="0">
                <a:solidFill>
                  <a:srgbClr val="002060"/>
                </a:solidFill>
                <a:latin typeface="Times New Roman" pitchFamily="18" charset="0"/>
                <a:cs typeface="Times New Roman" pitchFamily="18" charset="0"/>
              </a:rPr>
              <a:t>- эффективность школьных и муниципальных систем ОКО</a:t>
            </a:r>
          </a:p>
          <a:p>
            <a:r>
              <a:rPr lang="ru-RU" sz="1600" dirty="0" smtClean="0">
                <a:solidFill>
                  <a:srgbClr val="002060"/>
                </a:solidFill>
                <a:latin typeface="Times New Roman" pitchFamily="18" charset="0"/>
                <a:cs typeface="Times New Roman" pitchFamily="18" charset="0"/>
              </a:rPr>
              <a:t>- качество </a:t>
            </a:r>
            <a:r>
              <a:rPr lang="ru-RU" sz="1600" dirty="0" err="1" smtClean="0">
                <a:solidFill>
                  <a:srgbClr val="002060"/>
                </a:solidFill>
                <a:latin typeface="Times New Roman" pitchFamily="18" charset="0"/>
                <a:cs typeface="Times New Roman" pitchFamily="18" charset="0"/>
              </a:rPr>
              <a:t>профподготовки</a:t>
            </a:r>
            <a:r>
              <a:rPr lang="ru-RU" sz="1600" dirty="0" smtClean="0">
                <a:solidFill>
                  <a:srgbClr val="002060"/>
                </a:solidFill>
                <a:latin typeface="Times New Roman" pitchFamily="18" charset="0"/>
                <a:cs typeface="Times New Roman" pitchFamily="18" charset="0"/>
              </a:rPr>
              <a:t> в ПОО</a:t>
            </a:r>
          </a:p>
          <a:p>
            <a:endParaRPr lang="ru-RU" sz="1600" dirty="0" smtClean="0">
              <a:solidFill>
                <a:srgbClr val="002060"/>
              </a:solidFill>
              <a:latin typeface="Times New Roman" pitchFamily="18" charset="0"/>
              <a:cs typeface="Times New Roman" pitchFamily="18" charset="0"/>
            </a:endParaRPr>
          </a:p>
          <a:p>
            <a:pPr lvl="1" eaLnBrk="1" hangingPunct="1">
              <a:buFont typeface="Georgia" pitchFamily="18" charset="0"/>
              <a:buNone/>
            </a:pPr>
            <a:endParaRPr lang="ru-RU" sz="1600" b="1" dirty="0" smtClean="0">
              <a:solidFill>
                <a:srgbClr val="002060"/>
              </a:solidFill>
              <a:latin typeface="Times New Roman" pitchFamily="18" charset="0"/>
              <a:cs typeface="Times New Roman" pitchFamily="18" charset="0"/>
            </a:endParaRPr>
          </a:p>
          <a:p>
            <a:pPr lvl="1" eaLnBrk="1" hangingPunct="1">
              <a:buFont typeface="Wingdings" pitchFamily="2" charset="2"/>
              <a:buChar char="Ø"/>
            </a:pPr>
            <a:endParaRPr lang="ru-RU" sz="1600" b="1" dirty="0" smtClean="0">
              <a:solidFill>
                <a:srgbClr val="002060"/>
              </a:solidFill>
              <a:latin typeface="Times New Roman" pitchFamily="18" charset="0"/>
              <a:cs typeface="Times New Roman" pitchFamily="18" charset="0"/>
            </a:endParaRPr>
          </a:p>
        </p:txBody>
      </p:sp>
      <p:sp>
        <p:nvSpPr>
          <p:cNvPr id="13316" name="Прямоугольник 19"/>
          <p:cNvSpPr>
            <a:spLocks noChangeArrowheads="1"/>
          </p:cNvSpPr>
          <p:nvPr/>
        </p:nvSpPr>
        <p:spPr bwMode="auto">
          <a:xfrm>
            <a:off x="500034" y="188913"/>
            <a:ext cx="8643966" cy="830997"/>
          </a:xfrm>
          <a:prstGeom prst="rect">
            <a:avLst/>
          </a:prstGeom>
          <a:noFill/>
          <a:ln w="9525">
            <a:noFill/>
            <a:miter lim="800000"/>
            <a:headEnd/>
            <a:tailEnd/>
          </a:ln>
        </p:spPr>
        <p:txBody>
          <a:bodyPr wrap="square">
            <a:spAutoFit/>
          </a:bodyPr>
          <a:lstStyle/>
          <a:p>
            <a:pPr algn="ctr"/>
            <a:r>
              <a:rPr lang="ru-RU" sz="2800" b="1" dirty="0" smtClean="0">
                <a:solidFill>
                  <a:srgbClr val="002060"/>
                </a:solidFill>
                <a:latin typeface="Times New Roman" pitchFamily="18" charset="0"/>
                <a:cs typeface="Times New Roman" pitchFamily="18" charset="0"/>
              </a:rPr>
              <a:t>План-график </a:t>
            </a:r>
            <a:r>
              <a:rPr lang="ru-RU" sz="2800" b="1" dirty="0">
                <a:solidFill>
                  <a:srgbClr val="002060"/>
                </a:solidFill>
                <a:latin typeface="Times New Roman" pitchFamily="18" charset="0"/>
                <a:cs typeface="Times New Roman" pitchFamily="18" charset="0"/>
              </a:rPr>
              <a:t>мониторингов на </a:t>
            </a:r>
            <a:r>
              <a:rPr lang="ru-RU" sz="2800" b="1" dirty="0" smtClean="0">
                <a:solidFill>
                  <a:srgbClr val="002060"/>
                </a:solidFill>
                <a:latin typeface="Times New Roman" pitchFamily="18" charset="0"/>
                <a:cs typeface="Times New Roman" pitchFamily="18" charset="0"/>
              </a:rPr>
              <a:t>2017 год</a:t>
            </a:r>
          </a:p>
          <a:p>
            <a:pPr algn="ctr"/>
            <a:r>
              <a:rPr lang="ru-RU" sz="2000" b="1" dirty="0" smtClean="0">
                <a:solidFill>
                  <a:srgbClr val="002060"/>
                </a:solidFill>
                <a:latin typeface="Times New Roman" pitchFamily="18" charset="0"/>
                <a:cs typeface="Times New Roman" pitchFamily="18" charset="0"/>
              </a:rPr>
              <a:t>(Утвержден приказом МО ТО от 17.11.2016 №2198/ПК)</a:t>
            </a:r>
            <a:endParaRPr lang="ru-RU" sz="2000" b="1" dirty="0">
              <a:solidFill>
                <a:srgbClr val="00206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Содержимое 2"/>
          <p:cNvSpPr>
            <a:spLocks noGrp="1"/>
          </p:cNvSpPr>
          <p:nvPr>
            <p:ph idx="4294967295"/>
          </p:nvPr>
        </p:nvSpPr>
        <p:spPr>
          <a:xfrm>
            <a:off x="0" y="1071546"/>
            <a:ext cx="9144000" cy="5338779"/>
          </a:xfrm>
        </p:spPr>
        <p:txBody>
          <a:bodyPr>
            <a:normAutofit fontScale="92500" lnSpcReduction="10000"/>
          </a:bodyPr>
          <a:lstStyle/>
          <a:p>
            <a:pPr>
              <a:defRPr/>
            </a:pPr>
            <a:r>
              <a:rPr lang="ru-RU" sz="2200" b="1" dirty="0" smtClean="0">
                <a:solidFill>
                  <a:srgbClr val="002060"/>
                </a:solidFill>
                <a:latin typeface="Times New Roman" pitchFamily="18" charset="0"/>
                <a:cs typeface="Times New Roman" pitchFamily="18" charset="0"/>
              </a:rPr>
              <a:t>обеспечение  объективности  и достоверности результатов  при проведении оценочных процедур,</a:t>
            </a:r>
            <a:r>
              <a:rPr lang="ru-RU" sz="2000" dirty="0" smtClean="0">
                <a:solidFill>
                  <a:srgbClr val="002060"/>
                </a:solidFill>
                <a:latin typeface="Times New Roman" pitchFamily="18" charset="0"/>
                <a:cs typeface="Times New Roman" pitchFamily="18" charset="0"/>
              </a:rPr>
              <a:t> </a:t>
            </a:r>
          </a:p>
          <a:p>
            <a:pPr>
              <a:defRPr/>
            </a:pPr>
            <a:r>
              <a:rPr lang="ru-RU" sz="2000" dirty="0" smtClean="0">
                <a:solidFill>
                  <a:srgbClr val="002060"/>
                </a:solidFill>
                <a:latin typeface="Times New Roman" pitchFamily="18" charset="0"/>
                <a:cs typeface="Times New Roman" pitchFamily="18" charset="0"/>
              </a:rPr>
              <a:t>обеспечение различных групп пользователей  объективной и надежной информацией  о состоянии и развитии системы образования на всех уровнях для управления качеством образования</a:t>
            </a:r>
            <a:r>
              <a:rPr lang="ru-RU" sz="1800" dirty="0" smtClean="0">
                <a:solidFill>
                  <a:srgbClr val="002060"/>
                </a:solidFill>
                <a:latin typeface="Times New Roman" pitchFamily="18" charset="0"/>
                <a:cs typeface="Times New Roman" pitchFamily="18" charset="0"/>
              </a:rPr>
              <a:t>,</a:t>
            </a:r>
          </a:p>
          <a:p>
            <a:pPr>
              <a:defRPr/>
            </a:pPr>
            <a:r>
              <a:rPr lang="ru-RU" sz="2200" dirty="0" smtClean="0">
                <a:solidFill>
                  <a:srgbClr val="002060"/>
                </a:solidFill>
                <a:latin typeface="Times New Roman" pitchFamily="18" charset="0"/>
                <a:cs typeface="Times New Roman" pitchFamily="18" charset="0"/>
              </a:rPr>
              <a:t>совершенствование нормативной и правовой документации по РСОКО,</a:t>
            </a:r>
          </a:p>
          <a:p>
            <a:pPr>
              <a:defRPr/>
            </a:pPr>
            <a:r>
              <a:rPr lang="ru-RU" sz="2000" dirty="0" smtClean="0">
                <a:solidFill>
                  <a:srgbClr val="002060"/>
                </a:solidFill>
                <a:latin typeface="Times New Roman" pitchFamily="18" charset="0"/>
                <a:cs typeface="Times New Roman" pitchFamily="18" charset="0"/>
              </a:rPr>
              <a:t>продолжение формирования современной комплексной системы оценки качества образования в соответствии с ФГОС на всех уровнях общего образования, профессионального и дополнительного образования детей, </a:t>
            </a:r>
          </a:p>
          <a:p>
            <a:pPr>
              <a:defRPr/>
            </a:pPr>
            <a:r>
              <a:rPr lang="ru-RU" sz="2000" dirty="0" smtClean="0">
                <a:solidFill>
                  <a:srgbClr val="002060"/>
                </a:solidFill>
                <a:latin typeface="Times New Roman" pitchFamily="18" charset="0"/>
                <a:cs typeface="Times New Roman" pitchFamily="18" charset="0"/>
              </a:rPr>
              <a:t>участие в федеральных проектах по оценке качества образования (НИКО, ВПР),</a:t>
            </a:r>
          </a:p>
          <a:p>
            <a:pPr>
              <a:defRPr/>
            </a:pPr>
            <a:r>
              <a:rPr lang="ru-RU" sz="2000" dirty="0" smtClean="0">
                <a:solidFill>
                  <a:srgbClr val="002060"/>
                </a:solidFill>
                <a:latin typeface="Times New Roman" pitchFamily="18" charset="0"/>
                <a:cs typeface="Times New Roman" pitchFamily="18" charset="0"/>
              </a:rPr>
              <a:t>проведение региональных проверочных работ, в том числе в школах с низкими результатами обучения, с целью выявления проблем качества образования,</a:t>
            </a:r>
          </a:p>
          <a:p>
            <a:pPr>
              <a:defRPr/>
            </a:pPr>
            <a:r>
              <a:rPr lang="ru-RU" sz="2000" dirty="0" smtClean="0">
                <a:solidFill>
                  <a:srgbClr val="002060"/>
                </a:solidFill>
                <a:latin typeface="Times New Roman" pitchFamily="18" charset="0"/>
                <a:cs typeface="Times New Roman" pitchFamily="18" charset="0"/>
              </a:rPr>
              <a:t>оценка  сформированности  </a:t>
            </a:r>
            <a:r>
              <a:rPr lang="ru-RU" sz="2000" dirty="0" err="1" smtClean="0">
                <a:solidFill>
                  <a:srgbClr val="002060"/>
                </a:solidFill>
                <a:latin typeface="Times New Roman" pitchFamily="18" charset="0"/>
                <a:cs typeface="Times New Roman" pitchFamily="18" charset="0"/>
              </a:rPr>
              <a:t>метапредметных</a:t>
            </a:r>
            <a:r>
              <a:rPr lang="ru-RU" sz="2000" dirty="0" smtClean="0">
                <a:solidFill>
                  <a:srgbClr val="002060"/>
                </a:solidFill>
                <a:latin typeface="Times New Roman" pitchFamily="18" charset="0"/>
                <a:cs typeface="Times New Roman" pitchFamily="18" charset="0"/>
              </a:rPr>
              <a:t> результатов обучения в рамках  сопровождения ФГОС ООО,</a:t>
            </a:r>
          </a:p>
          <a:p>
            <a:pPr>
              <a:defRPr/>
            </a:pPr>
            <a:r>
              <a:rPr lang="ru-RU" sz="2000" dirty="0" smtClean="0">
                <a:solidFill>
                  <a:srgbClr val="002060"/>
                </a:solidFill>
                <a:latin typeface="Times New Roman" pitchFamily="18" charset="0"/>
                <a:cs typeface="Times New Roman" pitchFamily="18" charset="0"/>
              </a:rPr>
              <a:t>анализ промежуточных образовательных результатов на уровне основного общего и среднего общего образования в ходе проведения региональных оценочных процедур,</a:t>
            </a:r>
          </a:p>
          <a:p>
            <a:pPr>
              <a:defRPr/>
            </a:pPr>
            <a:r>
              <a:rPr lang="ru-RU" sz="2000" dirty="0" smtClean="0">
                <a:solidFill>
                  <a:srgbClr val="002060"/>
                </a:solidFill>
                <a:latin typeface="Times New Roman" pitchFamily="18" charset="0"/>
                <a:cs typeface="Times New Roman" pitchFamily="18" charset="0"/>
              </a:rPr>
              <a:t>оказание методической поддержки ОО по выявленным проблемам.</a:t>
            </a:r>
          </a:p>
        </p:txBody>
      </p:sp>
      <p:sp>
        <p:nvSpPr>
          <p:cNvPr id="9220" name="Прямоугольник 19"/>
          <p:cNvSpPr>
            <a:spLocks noChangeArrowheads="1"/>
          </p:cNvSpPr>
          <p:nvPr/>
        </p:nvSpPr>
        <p:spPr bwMode="auto">
          <a:xfrm>
            <a:off x="0" y="188913"/>
            <a:ext cx="9144000" cy="523875"/>
          </a:xfrm>
          <a:prstGeom prst="rect">
            <a:avLst/>
          </a:prstGeom>
          <a:noFill/>
          <a:ln w="9525">
            <a:noFill/>
            <a:miter lim="800000"/>
            <a:headEnd/>
            <a:tailEnd/>
          </a:ln>
        </p:spPr>
        <p:txBody>
          <a:bodyPr wrap="square">
            <a:spAutoFit/>
          </a:bodyPr>
          <a:lstStyle/>
          <a:p>
            <a:pPr algn="ctr"/>
            <a:r>
              <a:rPr lang="ru-RU" sz="2800" b="1" dirty="0">
                <a:solidFill>
                  <a:srgbClr val="002060"/>
                </a:solidFill>
                <a:latin typeface="Times New Roman" pitchFamily="18" charset="0"/>
                <a:cs typeface="Times New Roman" pitchFamily="18" charset="0"/>
              </a:rPr>
              <a:t>Задачи </a:t>
            </a:r>
            <a:r>
              <a:rPr lang="ru-RU" sz="2800" b="1" dirty="0" smtClean="0">
                <a:solidFill>
                  <a:srgbClr val="002060"/>
                </a:solidFill>
                <a:latin typeface="Times New Roman" pitchFamily="18" charset="0"/>
                <a:cs typeface="Times New Roman" pitchFamily="18" charset="0"/>
              </a:rPr>
              <a:t> РСОКО на 2017/2018 учебный  </a:t>
            </a:r>
            <a:r>
              <a:rPr lang="ru-RU" sz="2800" b="1" dirty="0">
                <a:solidFill>
                  <a:srgbClr val="002060"/>
                </a:solidFill>
                <a:latin typeface="Times New Roman" pitchFamily="18" charset="0"/>
                <a:cs typeface="Times New Roman" pitchFamily="18" charset="0"/>
              </a:rPr>
              <a:t>год</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928726" y="116632"/>
            <a:ext cx="10109238" cy="1008112"/>
          </a:xfrm>
        </p:spPr>
        <p:txBody>
          <a:bodyPr>
            <a:normAutofit/>
          </a:bodyPr>
          <a:lstStyle/>
          <a:p>
            <a:pPr eaLnBrk="1" hangingPunct="1">
              <a:defRPr/>
            </a:pPr>
            <a:r>
              <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       Основные вопросы</a:t>
            </a:r>
          </a:p>
        </p:txBody>
      </p:sp>
      <p:sp>
        <p:nvSpPr>
          <p:cNvPr id="7" name="Объект 2"/>
          <p:cNvSpPr>
            <a:spLocks noGrp="1"/>
          </p:cNvSpPr>
          <p:nvPr>
            <p:ph idx="1"/>
          </p:nvPr>
        </p:nvSpPr>
        <p:spPr>
          <a:xfrm>
            <a:off x="357158" y="1412776"/>
            <a:ext cx="8358246" cy="4896544"/>
          </a:xfrm>
        </p:spPr>
        <p:txBody>
          <a:bodyPr>
            <a:normAutofit lnSpcReduction="10000"/>
          </a:bodyPr>
          <a:lstStyle/>
          <a:p>
            <a:pPr marL="457200" indent="-457200" algn="just">
              <a:buFontTx/>
              <a:buAutoNum type="arabicPeriod"/>
            </a:pPr>
            <a:r>
              <a:rPr lang="ru-RU" sz="2800" b="1" i="1" dirty="0" smtClean="0">
                <a:solidFill>
                  <a:srgbClr val="C00000"/>
                </a:solidFill>
                <a:latin typeface="Times New Roman" pitchFamily="18" charset="0"/>
                <a:cs typeface="Times New Roman" pitchFamily="18" charset="0"/>
              </a:rPr>
              <a:t>Об итогах комплексного анализа результатов процедур оценки качества образования и государственной итоговой аттестации (по материалам федерального итогового аналитического сборника)</a:t>
            </a:r>
          </a:p>
          <a:p>
            <a:pPr marL="457200" indent="-457200" algn="just">
              <a:buNone/>
            </a:pPr>
            <a:r>
              <a:rPr lang="ru-RU" sz="2800" b="1" i="1" dirty="0" smtClean="0">
                <a:solidFill>
                  <a:srgbClr val="C00000"/>
                </a:solidFill>
                <a:latin typeface="Times New Roman" pitchFamily="18" charset="0"/>
                <a:cs typeface="Times New Roman" pitchFamily="18" charset="0"/>
              </a:rPr>
              <a:t> </a:t>
            </a:r>
          </a:p>
          <a:p>
            <a:pPr marL="0" indent="0" algn="just">
              <a:buFontTx/>
              <a:buNone/>
            </a:pPr>
            <a:r>
              <a:rPr lang="ru-RU" sz="2800" b="1" i="1" dirty="0" smtClean="0">
                <a:solidFill>
                  <a:srgbClr val="C00000"/>
                </a:solidFill>
                <a:latin typeface="Times New Roman" pitchFamily="18" charset="0"/>
                <a:cs typeface="Times New Roman" pitchFamily="18" charset="0"/>
              </a:rPr>
              <a:t>2. О развитии РСОКО  в 2017 году и задачах на 2018 год</a:t>
            </a:r>
          </a:p>
          <a:p>
            <a:pPr marL="0" indent="0" algn="just">
              <a:buFontTx/>
              <a:buNone/>
            </a:pPr>
            <a:endParaRPr lang="ru-RU" sz="2800" b="1" i="1" dirty="0" smtClean="0">
              <a:solidFill>
                <a:srgbClr val="C00000"/>
              </a:solidFill>
              <a:latin typeface="Times New Roman" pitchFamily="18" charset="0"/>
              <a:cs typeface="Times New Roman" pitchFamily="18" charset="0"/>
            </a:endParaRPr>
          </a:p>
          <a:p>
            <a:pPr marL="0" indent="0" algn="just">
              <a:buFontTx/>
              <a:buNone/>
            </a:pPr>
            <a:r>
              <a:rPr lang="ru-RU" sz="2800" b="1" i="1" dirty="0" smtClean="0">
                <a:solidFill>
                  <a:srgbClr val="C00000"/>
                </a:solidFill>
                <a:latin typeface="Times New Roman" pitchFamily="18" charset="0"/>
                <a:cs typeface="Times New Roman" pitchFamily="18" charset="0"/>
              </a:rPr>
              <a:t>3. О проекте нового Положения о региональной системе оценки качества образования</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Содержимое 2"/>
          <p:cNvSpPr>
            <a:spLocks noGrp="1"/>
          </p:cNvSpPr>
          <p:nvPr>
            <p:ph idx="4294967295"/>
          </p:nvPr>
        </p:nvSpPr>
        <p:spPr>
          <a:xfrm>
            <a:off x="0" y="1412875"/>
            <a:ext cx="9144000" cy="4997450"/>
          </a:xfrm>
        </p:spPr>
        <p:txBody>
          <a:bodyPr>
            <a:normAutofit lnSpcReduction="10000"/>
          </a:bodyPr>
          <a:lstStyle/>
          <a:p>
            <a:pPr>
              <a:buFont typeface="Georgia" pitchFamily="18" charset="0"/>
              <a:buNone/>
            </a:pPr>
            <a:r>
              <a:rPr lang="ru-RU" sz="1800" b="1" dirty="0" smtClean="0">
                <a:solidFill>
                  <a:srgbClr val="FF0000"/>
                </a:solidFill>
                <a:latin typeface="Times New Roman" pitchFamily="18" charset="0"/>
                <a:cs typeface="Times New Roman" pitchFamily="18" charset="0"/>
              </a:rPr>
              <a:t>      </a:t>
            </a:r>
            <a:r>
              <a:rPr lang="ru-RU" sz="1800" b="1" dirty="0" smtClean="0">
                <a:latin typeface="Times New Roman" pitchFamily="18" charset="0"/>
                <a:cs typeface="Times New Roman" pitchFamily="18" charset="0"/>
              </a:rPr>
              <a:t>1. План-график проведения мониторинга качества образования в ОО, расположенных на территории Тверской области, в 2018 году -</a:t>
            </a:r>
            <a:r>
              <a:rPr lang="ru-RU" sz="1800" b="1" dirty="0" smtClean="0">
                <a:solidFill>
                  <a:srgbClr val="002060"/>
                </a:solidFill>
                <a:latin typeface="Times New Roman" pitchFamily="18" charset="0"/>
                <a:cs typeface="Times New Roman" pitchFamily="18" charset="0"/>
              </a:rPr>
              <a:t> утвержден приказом МО ТО от 26.10.2017 №1676/ПК</a:t>
            </a:r>
            <a:r>
              <a:rPr lang="ru-RU" sz="1800" b="1" dirty="0" smtClean="0">
                <a:latin typeface="Times New Roman" pitchFamily="18" charset="0"/>
                <a:cs typeface="Times New Roman" pitchFamily="18" charset="0"/>
              </a:rPr>
              <a:t> .</a:t>
            </a:r>
          </a:p>
          <a:p>
            <a:pPr>
              <a:buFont typeface="Georgia" pitchFamily="18" charset="0"/>
              <a:buNone/>
            </a:pPr>
            <a:endParaRPr lang="ru-RU" sz="1800" b="1" dirty="0" smtClean="0">
              <a:latin typeface="Times New Roman" pitchFamily="18" charset="0"/>
              <a:cs typeface="Times New Roman" pitchFamily="18" charset="0"/>
            </a:endParaRPr>
          </a:p>
          <a:p>
            <a:pPr>
              <a:buFont typeface="Georgia" pitchFamily="18" charset="0"/>
              <a:buNone/>
            </a:pPr>
            <a:r>
              <a:rPr lang="ru-RU" sz="1800" b="1" dirty="0" smtClean="0">
                <a:latin typeface="Times New Roman" pitchFamily="18" charset="0"/>
                <a:cs typeface="Times New Roman" pitchFamily="18" charset="0"/>
              </a:rPr>
              <a:t>       2. График проведения оценочных процедур по математике в 2017/2018 учебном году в ОО с низкими результатами ЕГЭ-2017 – утвержден приказом МО ТО от 26.10.2017 №1677/ПК</a:t>
            </a:r>
          </a:p>
          <a:p>
            <a:pPr>
              <a:buFont typeface="Georgia" pitchFamily="18" charset="0"/>
              <a:buNone/>
            </a:pPr>
            <a:endParaRPr lang="ru-RU" sz="1800" b="1" dirty="0" smtClean="0">
              <a:latin typeface="Times New Roman" pitchFamily="18" charset="0"/>
              <a:cs typeface="Times New Roman" pitchFamily="18" charset="0"/>
            </a:endParaRPr>
          </a:p>
          <a:p>
            <a:pPr>
              <a:buFont typeface="Georgia" pitchFamily="18" charset="0"/>
              <a:buNone/>
            </a:pPr>
            <a:r>
              <a:rPr lang="ru-RU" sz="1800" b="1" dirty="0" smtClean="0">
                <a:latin typeface="Times New Roman" pitchFamily="18" charset="0"/>
                <a:cs typeface="Times New Roman" pitchFamily="18" charset="0"/>
              </a:rPr>
              <a:t>      3. Приказ МО ТО  от 23.01.2018  «О внесении изменений в приказ министерства образования Тверской области </a:t>
            </a:r>
            <a:r>
              <a:rPr lang="ru-RU" sz="1800" b="1" dirty="0" smtClean="0">
                <a:solidFill>
                  <a:srgbClr val="002060"/>
                </a:solidFill>
                <a:latin typeface="Times New Roman" pitchFamily="18" charset="0"/>
                <a:cs typeface="Times New Roman" pitchFamily="18" charset="0"/>
              </a:rPr>
              <a:t>от 26.10.2017 №1676/ПК</a:t>
            </a:r>
            <a:r>
              <a:rPr lang="ru-RU" sz="1800" b="1" dirty="0" smtClean="0">
                <a:latin typeface="Times New Roman" pitchFamily="18" charset="0"/>
                <a:cs typeface="Times New Roman" pitchFamily="18" charset="0"/>
              </a:rPr>
              <a:t> » </a:t>
            </a:r>
          </a:p>
          <a:p>
            <a:pPr>
              <a:buFont typeface="Georgia" pitchFamily="18" charset="0"/>
              <a:buNone/>
            </a:pPr>
            <a:endParaRPr lang="ru-RU" sz="1800" b="1" dirty="0" smtClean="0">
              <a:latin typeface="Times New Roman" pitchFamily="18" charset="0"/>
              <a:cs typeface="Times New Roman" pitchFamily="18" charset="0"/>
            </a:endParaRPr>
          </a:p>
          <a:p>
            <a:pPr>
              <a:buFont typeface="Georgia" pitchFamily="18" charset="0"/>
              <a:buNone/>
            </a:pPr>
            <a:r>
              <a:rPr lang="ru-RU" sz="1800" b="1" dirty="0" smtClean="0">
                <a:latin typeface="Times New Roman" pitchFamily="18" charset="0"/>
                <a:cs typeface="Times New Roman" pitchFamily="18" charset="0"/>
              </a:rPr>
              <a:t>      4. График проведения оценочных процедур  по русскому языку в ОО, в которых 90% и более обучающихся  получили на итоговом сочинении 06.12.2017 «зачет» по всем критериям.</a:t>
            </a:r>
          </a:p>
          <a:p>
            <a:endParaRPr lang="ru-RU" sz="1600" dirty="0" smtClean="0">
              <a:solidFill>
                <a:srgbClr val="FF0000"/>
              </a:solidFill>
              <a:latin typeface="Times New Roman" pitchFamily="18" charset="0"/>
              <a:cs typeface="Times New Roman" pitchFamily="18" charset="0"/>
            </a:endParaRPr>
          </a:p>
          <a:p>
            <a:endParaRPr lang="ru-RU" sz="1600" dirty="0" smtClean="0">
              <a:solidFill>
                <a:srgbClr val="FF0000"/>
              </a:solidFill>
              <a:latin typeface="Times New Roman" pitchFamily="18" charset="0"/>
              <a:cs typeface="Times New Roman" pitchFamily="18" charset="0"/>
            </a:endParaRPr>
          </a:p>
          <a:p>
            <a:pPr>
              <a:buNone/>
            </a:pPr>
            <a:r>
              <a:rPr lang="ru-RU" sz="1600" b="1" dirty="0" smtClean="0">
                <a:solidFill>
                  <a:srgbClr val="FF0000"/>
                </a:solidFill>
                <a:latin typeface="Times New Roman" pitchFamily="18" charset="0"/>
                <a:cs typeface="Times New Roman" pitchFamily="18" charset="0"/>
              </a:rPr>
              <a:t>     </a:t>
            </a:r>
            <a:endParaRPr lang="ru-RU" sz="1600" dirty="0" smtClean="0">
              <a:solidFill>
                <a:srgbClr val="FF0000"/>
              </a:solidFill>
              <a:latin typeface="Times New Roman" pitchFamily="18" charset="0"/>
              <a:cs typeface="Times New Roman" pitchFamily="18" charset="0"/>
            </a:endParaRPr>
          </a:p>
          <a:p>
            <a:pPr lvl="1" eaLnBrk="1" hangingPunct="1">
              <a:buFont typeface="Georgia" pitchFamily="18" charset="0"/>
              <a:buNone/>
            </a:pPr>
            <a:endParaRPr lang="ru-RU" sz="1600" b="1" dirty="0" smtClean="0">
              <a:solidFill>
                <a:srgbClr val="FF0000"/>
              </a:solidFill>
              <a:latin typeface="Times New Roman" pitchFamily="18" charset="0"/>
              <a:cs typeface="Times New Roman" pitchFamily="18" charset="0"/>
            </a:endParaRPr>
          </a:p>
          <a:p>
            <a:pPr lvl="1" eaLnBrk="1" hangingPunct="1">
              <a:buFont typeface="Wingdings" pitchFamily="2" charset="2"/>
              <a:buChar char="Ø"/>
            </a:pPr>
            <a:endParaRPr lang="ru-RU" sz="1600" b="1" dirty="0" smtClean="0">
              <a:solidFill>
                <a:srgbClr val="002060"/>
              </a:solidFill>
              <a:latin typeface="Times New Roman" pitchFamily="18" charset="0"/>
              <a:cs typeface="Times New Roman" pitchFamily="18" charset="0"/>
            </a:endParaRPr>
          </a:p>
        </p:txBody>
      </p:sp>
      <p:sp>
        <p:nvSpPr>
          <p:cNvPr id="13316" name="Прямоугольник 19"/>
          <p:cNvSpPr>
            <a:spLocks noChangeArrowheads="1"/>
          </p:cNvSpPr>
          <p:nvPr/>
        </p:nvSpPr>
        <p:spPr bwMode="auto">
          <a:xfrm>
            <a:off x="500034" y="188913"/>
            <a:ext cx="8643966" cy="523220"/>
          </a:xfrm>
          <a:prstGeom prst="rect">
            <a:avLst/>
          </a:prstGeom>
          <a:noFill/>
          <a:ln w="9525">
            <a:noFill/>
            <a:miter lim="800000"/>
            <a:headEnd/>
            <a:tailEnd/>
          </a:ln>
        </p:spPr>
        <p:txBody>
          <a:bodyPr wrap="square">
            <a:spAutoFit/>
          </a:bodyPr>
          <a:lstStyle/>
          <a:p>
            <a:pPr algn="ctr"/>
            <a:r>
              <a:rPr lang="ru-RU" sz="2800" b="1" dirty="0" smtClean="0">
                <a:solidFill>
                  <a:srgbClr val="002060"/>
                </a:solidFill>
                <a:latin typeface="Times New Roman" pitchFamily="18" charset="0"/>
                <a:cs typeface="Times New Roman" pitchFamily="18" charset="0"/>
              </a:rPr>
              <a:t>Планы-графики  </a:t>
            </a:r>
            <a:r>
              <a:rPr lang="ru-RU" sz="2800" b="1" dirty="0">
                <a:solidFill>
                  <a:srgbClr val="002060"/>
                </a:solidFill>
                <a:latin typeface="Times New Roman" pitchFamily="18" charset="0"/>
                <a:cs typeface="Times New Roman" pitchFamily="18" charset="0"/>
              </a:rPr>
              <a:t>мониторингов на </a:t>
            </a:r>
            <a:r>
              <a:rPr lang="ru-RU" sz="2800" b="1" dirty="0" smtClean="0">
                <a:solidFill>
                  <a:srgbClr val="002060"/>
                </a:solidFill>
                <a:latin typeface="Times New Roman" pitchFamily="18" charset="0"/>
                <a:cs typeface="Times New Roman" pitchFamily="18" charset="0"/>
              </a:rPr>
              <a:t>2018 год</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Содержимое 2"/>
          <p:cNvSpPr>
            <a:spLocks noGrp="1"/>
          </p:cNvSpPr>
          <p:nvPr>
            <p:ph idx="4294967295"/>
          </p:nvPr>
        </p:nvSpPr>
        <p:spPr>
          <a:xfrm>
            <a:off x="285720" y="500042"/>
            <a:ext cx="8715436" cy="5910283"/>
          </a:xfrm>
        </p:spPr>
        <p:txBody>
          <a:bodyPr>
            <a:normAutofit fontScale="25000" lnSpcReduction="20000"/>
          </a:bodyPr>
          <a:lstStyle/>
          <a:p>
            <a:pPr>
              <a:buFont typeface="Georgia" pitchFamily="18" charset="0"/>
              <a:buNone/>
            </a:pPr>
            <a:r>
              <a:rPr lang="ru-RU" sz="4000" b="1" dirty="0" smtClean="0">
                <a:latin typeface="Times New Roman" pitchFamily="18" charset="0"/>
                <a:cs typeface="Times New Roman" pitchFamily="18" charset="0"/>
              </a:rPr>
              <a:t> </a:t>
            </a:r>
            <a:r>
              <a:rPr lang="ru-RU" sz="6400" b="1" dirty="0" smtClean="0">
                <a:latin typeface="Times New Roman" pitchFamily="18" charset="0"/>
                <a:cs typeface="Times New Roman" pitchFamily="18" charset="0"/>
              </a:rPr>
              <a:t>Январь –</a:t>
            </a:r>
          </a:p>
          <a:p>
            <a:pPr>
              <a:buFont typeface="Georgia" pitchFamily="18" charset="0"/>
              <a:buNone/>
            </a:pPr>
            <a:r>
              <a:rPr lang="ru-RU" sz="6400" b="1" dirty="0" smtClean="0">
                <a:latin typeface="Times New Roman" pitchFamily="18" charset="0"/>
                <a:cs typeface="Times New Roman" pitchFamily="18" charset="0"/>
              </a:rPr>
              <a:t>           - </a:t>
            </a:r>
            <a:r>
              <a:rPr lang="ru-RU" sz="6400" dirty="0" smtClean="0">
                <a:latin typeface="Times New Roman" pitchFamily="18" charset="0"/>
                <a:cs typeface="Times New Roman" pitchFamily="18" charset="0"/>
              </a:rPr>
              <a:t>региональный этап Олимпиады;</a:t>
            </a:r>
          </a:p>
          <a:p>
            <a:pPr>
              <a:buFont typeface="Georgia" pitchFamily="18" charset="0"/>
              <a:buNone/>
            </a:pPr>
            <a:r>
              <a:rPr lang="ru-RU" sz="6400" dirty="0" smtClean="0">
                <a:latin typeface="Times New Roman" pitchFamily="18" charset="0"/>
                <a:cs typeface="Times New Roman" pitchFamily="18" charset="0"/>
              </a:rPr>
              <a:t>	     - перепроверка итогового сочинения  ОО, показавшим выполнение всех критериев по 90%-100% обучающихся 11 классов.</a:t>
            </a:r>
          </a:p>
          <a:p>
            <a:pPr>
              <a:buFont typeface="Georgia" pitchFamily="18" charset="0"/>
              <a:buNone/>
            </a:pPr>
            <a:r>
              <a:rPr lang="ru-RU" sz="6400" b="1" dirty="0" smtClean="0">
                <a:latin typeface="Times New Roman" pitchFamily="18" charset="0"/>
                <a:cs typeface="Times New Roman" pitchFamily="18" charset="0"/>
              </a:rPr>
              <a:t>Февраль –</a:t>
            </a:r>
          </a:p>
          <a:p>
            <a:pPr>
              <a:buFont typeface="Georgia" pitchFamily="18" charset="0"/>
              <a:buNone/>
            </a:pPr>
            <a:r>
              <a:rPr lang="ru-RU" sz="6400" b="1" dirty="0" smtClean="0">
                <a:latin typeface="Times New Roman" pitchFamily="18" charset="0"/>
                <a:cs typeface="Times New Roman" pitchFamily="18" charset="0"/>
              </a:rPr>
              <a:t>            - </a:t>
            </a:r>
            <a:r>
              <a:rPr lang="ru-RU" sz="6400" dirty="0" smtClean="0">
                <a:latin typeface="Times New Roman" pitchFamily="18" charset="0"/>
                <a:cs typeface="Times New Roman" pitchFamily="18" charset="0"/>
              </a:rPr>
              <a:t>региональный этап Олимпиады; </a:t>
            </a:r>
          </a:p>
          <a:p>
            <a:pPr>
              <a:buFont typeface="Georgia" pitchFamily="18" charset="0"/>
              <a:buNone/>
            </a:pPr>
            <a:r>
              <a:rPr lang="ru-RU" sz="6400" dirty="0" smtClean="0">
                <a:latin typeface="Times New Roman" pitchFamily="18" charset="0"/>
                <a:cs typeface="Times New Roman" pitchFamily="18" charset="0"/>
              </a:rPr>
              <a:t>            - оценка удовлетворенности потребителей качеством образовательной услуги по итогам  дошкольного общего, начального    общего,  основного общего, среднего общего уровня образования  и дополнительного образования детей.</a:t>
            </a:r>
            <a:r>
              <a:rPr lang="ru-RU" sz="6400" dirty="0" smtClean="0">
                <a:solidFill>
                  <a:srgbClr val="FF0000"/>
                </a:solidFill>
                <a:latin typeface="Times New Roman" pitchFamily="18" charset="0"/>
                <a:cs typeface="Times New Roman" pitchFamily="18" charset="0"/>
              </a:rPr>
              <a:t>;</a:t>
            </a:r>
          </a:p>
          <a:p>
            <a:pPr>
              <a:buFont typeface="Georgia" pitchFamily="18" charset="0"/>
              <a:buNone/>
            </a:pPr>
            <a:r>
              <a:rPr lang="ru-RU" sz="6400" dirty="0" smtClean="0">
                <a:latin typeface="Times New Roman" pitchFamily="18" charset="0"/>
                <a:cs typeface="Times New Roman" pitchFamily="18" charset="0"/>
              </a:rPr>
              <a:t>           - анкетирование  в ОО, показавшим выполнение всех критериев итогового сочинения по 90%-100% обучающихся 11 классов.</a:t>
            </a:r>
          </a:p>
          <a:p>
            <a:pPr>
              <a:buFont typeface="Georgia" pitchFamily="18" charset="0"/>
              <a:buNone/>
            </a:pPr>
            <a:r>
              <a:rPr lang="ru-RU" sz="6400" b="1" dirty="0" smtClean="0">
                <a:latin typeface="Times New Roman" pitchFamily="18" charset="0"/>
                <a:cs typeface="Times New Roman" pitchFamily="18" charset="0"/>
              </a:rPr>
              <a:t>Март - </a:t>
            </a:r>
          </a:p>
          <a:p>
            <a:pPr>
              <a:buFont typeface="Georgia" pitchFamily="18" charset="0"/>
              <a:buNone/>
            </a:pPr>
            <a:r>
              <a:rPr lang="ru-RU" sz="6400" b="1" dirty="0" smtClean="0">
                <a:latin typeface="Times New Roman" pitchFamily="18" charset="0"/>
                <a:cs typeface="Times New Roman" pitchFamily="18" charset="0"/>
              </a:rPr>
              <a:t>             -ВПР </a:t>
            </a:r>
            <a:r>
              <a:rPr lang="ru-RU" sz="6400" dirty="0" smtClean="0">
                <a:latin typeface="Times New Roman" pitchFamily="18" charset="0"/>
                <a:cs typeface="Times New Roman" pitchFamily="18" charset="0"/>
              </a:rPr>
              <a:t>– в 11 классах по иностранному языку и истории;</a:t>
            </a:r>
          </a:p>
          <a:p>
            <a:pPr>
              <a:buNone/>
            </a:pPr>
            <a:r>
              <a:rPr lang="ru-RU" sz="6400" dirty="0" smtClean="0">
                <a:latin typeface="Times New Roman" pitchFamily="18" charset="0"/>
                <a:cs typeface="Times New Roman" pitchFamily="18" charset="0"/>
              </a:rPr>
              <a:t>            </a:t>
            </a:r>
            <a:r>
              <a:rPr lang="ru-RU" sz="6400" b="1" dirty="0" smtClean="0">
                <a:latin typeface="Times New Roman" pitchFamily="18" charset="0"/>
                <a:cs typeface="Times New Roman" pitchFamily="18" charset="0"/>
              </a:rPr>
              <a:t>- РПР </a:t>
            </a:r>
            <a:r>
              <a:rPr lang="ru-RU" sz="6400" dirty="0" smtClean="0">
                <a:latin typeface="Times New Roman" pitchFamily="18" charset="0"/>
                <a:cs typeface="Times New Roman" pitchFamily="18" charset="0"/>
              </a:rPr>
              <a:t>по русскому языку  - 11 классы ОО, показавшим выполнение всех критериев итогового сочинения по 90%-100% обучающихся.</a:t>
            </a:r>
          </a:p>
          <a:p>
            <a:pPr>
              <a:buFont typeface="Georgia" pitchFamily="18" charset="0"/>
              <a:buNone/>
            </a:pPr>
            <a:r>
              <a:rPr lang="ru-RU" sz="6400" b="1" dirty="0" smtClean="0">
                <a:latin typeface="Times New Roman" pitchFamily="18" charset="0"/>
                <a:cs typeface="Times New Roman" pitchFamily="18" charset="0"/>
              </a:rPr>
              <a:t>            - РИКО </a:t>
            </a:r>
            <a:r>
              <a:rPr lang="ru-RU" sz="6400" dirty="0" smtClean="0">
                <a:latin typeface="Times New Roman" pitchFamily="18" charset="0"/>
                <a:cs typeface="Times New Roman" pitchFamily="18" charset="0"/>
              </a:rPr>
              <a:t>по английскому языку в 7,8 классах; </a:t>
            </a:r>
          </a:p>
          <a:p>
            <a:pPr>
              <a:buFont typeface="Georgia" pitchFamily="18" charset="0"/>
              <a:buNone/>
            </a:pPr>
            <a:r>
              <a:rPr lang="ru-RU" sz="6400" dirty="0" smtClean="0">
                <a:latin typeface="Times New Roman" pitchFamily="18" charset="0"/>
                <a:cs typeface="Times New Roman" pitchFamily="18" charset="0"/>
              </a:rPr>
              <a:t>             -  оценка </a:t>
            </a:r>
            <a:r>
              <a:rPr lang="ru-RU" sz="6400" dirty="0" err="1" smtClean="0">
                <a:latin typeface="Times New Roman" pitchFamily="18" charset="0"/>
                <a:cs typeface="Times New Roman" pitchFamily="18" charset="0"/>
              </a:rPr>
              <a:t>метапредметных</a:t>
            </a:r>
            <a:r>
              <a:rPr lang="ru-RU" sz="6400" dirty="0" smtClean="0">
                <a:latin typeface="Times New Roman" pitchFamily="18" charset="0"/>
                <a:cs typeface="Times New Roman" pitchFamily="18" charset="0"/>
              </a:rPr>
              <a:t> результатов образования (смысловое чтение) в  8 классах  в рамках  сопровождения введения   ФГОС ООО. </a:t>
            </a:r>
          </a:p>
          <a:p>
            <a:pPr>
              <a:buFont typeface="Georgia" pitchFamily="18" charset="0"/>
              <a:buNone/>
            </a:pPr>
            <a:r>
              <a:rPr lang="ru-RU" sz="6400" b="1" dirty="0" smtClean="0">
                <a:latin typeface="Times New Roman" pitchFamily="18" charset="0"/>
                <a:cs typeface="Times New Roman" pitchFamily="18" charset="0"/>
              </a:rPr>
              <a:t>Апрель –</a:t>
            </a:r>
          </a:p>
          <a:p>
            <a:pPr>
              <a:buFont typeface="Symbol" pitchFamily="18" charset="2"/>
              <a:buChar char=""/>
            </a:pPr>
            <a:r>
              <a:rPr lang="ru-RU" sz="6400" b="1" dirty="0" smtClean="0">
                <a:latin typeface="Times New Roman" pitchFamily="18" charset="0"/>
                <a:cs typeface="Times New Roman" pitchFamily="18" charset="0"/>
              </a:rPr>
              <a:t>НИКО</a:t>
            </a:r>
            <a:r>
              <a:rPr lang="ru-RU" sz="6400" dirty="0" smtClean="0">
                <a:latin typeface="Times New Roman" pitchFamily="18" charset="0"/>
                <a:cs typeface="Times New Roman" pitchFamily="18" charset="0"/>
              </a:rPr>
              <a:t> – литература, МХК в 6, 8 классах;</a:t>
            </a:r>
          </a:p>
          <a:p>
            <a:pPr>
              <a:buFont typeface="Symbol" pitchFamily="18" charset="2"/>
              <a:buChar char=""/>
            </a:pPr>
            <a:r>
              <a:rPr lang="ru-RU" sz="6400" b="1" dirty="0" smtClean="0">
                <a:latin typeface="Times New Roman" pitchFamily="18" charset="0"/>
                <a:cs typeface="Times New Roman" pitchFamily="18" charset="0"/>
              </a:rPr>
              <a:t>ВПР </a:t>
            </a:r>
            <a:r>
              <a:rPr lang="ru-RU" sz="6400" dirty="0" smtClean="0">
                <a:latin typeface="Times New Roman" pitchFamily="18" charset="0"/>
                <a:cs typeface="Times New Roman" pitchFamily="18" charset="0"/>
              </a:rPr>
              <a:t>-   – 4 классы – русский язык, математика, окружающий мир; </a:t>
            </a:r>
          </a:p>
          <a:p>
            <a:pPr>
              <a:buFont typeface="Symbol" pitchFamily="18" charset="2"/>
              <a:buChar char=""/>
            </a:pPr>
            <a:r>
              <a:rPr lang="ru-RU" sz="6400" b="1" dirty="0" smtClean="0">
                <a:latin typeface="Times New Roman" pitchFamily="18" charset="0"/>
                <a:cs typeface="Times New Roman" pitchFamily="18" charset="0"/>
              </a:rPr>
              <a:t>ВПР</a:t>
            </a:r>
            <a:r>
              <a:rPr lang="ru-RU" sz="6400" dirty="0" smtClean="0">
                <a:latin typeface="Times New Roman" pitchFamily="18" charset="0"/>
                <a:cs typeface="Times New Roman" pitchFamily="18" charset="0"/>
              </a:rPr>
              <a:t>  – 5 классы – русский язык, математика, история, биология;</a:t>
            </a:r>
          </a:p>
          <a:p>
            <a:pPr>
              <a:buFont typeface="Symbol" pitchFamily="18" charset="2"/>
              <a:buChar char=""/>
            </a:pPr>
            <a:r>
              <a:rPr lang="ru-RU" sz="6400" b="1" dirty="0" smtClean="0">
                <a:latin typeface="Times New Roman" pitchFamily="18" charset="0"/>
                <a:cs typeface="Times New Roman" pitchFamily="18" charset="0"/>
              </a:rPr>
              <a:t>ВПР </a:t>
            </a:r>
            <a:r>
              <a:rPr lang="ru-RU" sz="6400" dirty="0" smtClean="0">
                <a:latin typeface="Times New Roman" pitchFamily="18" charset="0"/>
                <a:cs typeface="Times New Roman" pitchFamily="18" charset="0"/>
              </a:rPr>
              <a:t>– 6 классы - русский язык, математика, биология, география;</a:t>
            </a:r>
          </a:p>
          <a:p>
            <a:pPr>
              <a:buFont typeface="Symbol" pitchFamily="18" charset="2"/>
              <a:buChar char=""/>
            </a:pPr>
            <a:r>
              <a:rPr lang="ru-RU" sz="6400" b="1" dirty="0" smtClean="0">
                <a:latin typeface="Times New Roman" pitchFamily="18" charset="0"/>
                <a:cs typeface="Times New Roman" pitchFamily="18" charset="0"/>
              </a:rPr>
              <a:t>ВПР   </a:t>
            </a:r>
            <a:r>
              <a:rPr lang="ru-RU" sz="6400" dirty="0" smtClean="0">
                <a:latin typeface="Times New Roman" pitchFamily="18" charset="0"/>
                <a:cs typeface="Times New Roman" pitchFamily="18" charset="0"/>
              </a:rPr>
              <a:t>– 11 классы –физика, химия, география, биология.;.</a:t>
            </a:r>
          </a:p>
          <a:p>
            <a:pPr>
              <a:buFont typeface="Symbol" pitchFamily="18" charset="2"/>
              <a:buChar char=""/>
            </a:pPr>
            <a:r>
              <a:rPr lang="ru-RU" sz="6400" b="1" smtClean="0">
                <a:latin typeface="Times New Roman" pitchFamily="18" charset="0"/>
                <a:cs typeface="Times New Roman" pitchFamily="18" charset="0"/>
              </a:rPr>
              <a:t>РПР </a:t>
            </a:r>
            <a:r>
              <a:rPr lang="ru-RU" sz="6400" b="1"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10 классы – обществознание, биология, физика, химия</a:t>
            </a:r>
            <a:endParaRPr lang="ru-RU" sz="6400" b="1"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a:t>
            </a:r>
          </a:p>
          <a:p>
            <a:pPr>
              <a:buFont typeface="Georgia" pitchFamily="18" charset="0"/>
              <a:buNone/>
            </a:pPr>
            <a:endParaRPr lang="ru-RU" sz="5600" b="1" dirty="0" smtClean="0">
              <a:latin typeface="Times New Roman" pitchFamily="18" charset="0"/>
              <a:cs typeface="Times New Roman" pitchFamily="18" charset="0"/>
            </a:endParaRPr>
          </a:p>
          <a:p>
            <a:pPr>
              <a:buFont typeface="Georgia" pitchFamily="18" charset="0"/>
              <a:buNone/>
            </a:pPr>
            <a:endParaRPr lang="ru-RU" sz="5600" dirty="0" smtClean="0">
              <a:solidFill>
                <a:srgbClr val="FF0000"/>
              </a:solidFill>
              <a:latin typeface="Times New Roman" pitchFamily="18" charset="0"/>
              <a:cs typeface="Times New Roman" pitchFamily="18" charset="0"/>
            </a:endParaRPr>
          </a:p>
          <a:p>
            <a:endParaRPr lang="ru-RU" sz="5600" dirty="0" smtClean="0">
              <a:solidFill>
                <a:srgbClr val="FF0000"/>
              </a:solidFill>
              <a:latin typeface="Times New Roman" pitchFamily="18" charset="0"/>
              <a:cs typeface="Times New Roman" pitchFamily="18" charset="0"/>
            </a:endParaRPr>
          </a:p>
          <a:p>
            <a:pPr>
              <a:buNone/>
            </a:pPr>
            <a:r>
              <a:rPr lang="ru-RU" sz="5600" b="1" dirty="0" smtClean="0">
                <a:solidFill>
                  <a:srgbClr val="FF0000"/>
                </a:solidFill>
                <a:latin typeface="Times New Roman" pitchFamily="18" charset="0"/>
                <a:cs typeface="Times New Roman" pitchFamily="18" charset="0"/>
              </a:rPr>
              <a:t>     </a:t>
            </a:r>
            <a:endParaRPr lang="ru-RU" sz="5600" b="1" dirty="0" smtClean="0">
              <a:solidFill>
                <a:srgbClr val="002060"/>
              </a:solidFill>
              <a:latin typeface="Times New Roman" pitchFamily="18" charset="0"/>
              <a:cs typeface="Times New Roman" pitchFamily="18" charset="0"/>
            </a:endParaRPr>
          </a:p>
        </p:txBody>
      </p:sp>
      <p:sp>
        <p:nvSpPr>
          <p:cNvPr id="13316" name="Прямоугольник 19"/>
          <p:cNvSpPr>
            <a:spLocks noChangeArrowheads="1"/>
          </p:cNvSpPr>
          <p:nvPr/>
        </p:nvSpPr>
        <p:spPr bwMode="auto">
          <a:xfrm>
            <a:off x="500034" y="0"/>
            <a:ext cx="8643966" cy="523220"/>
          </a:xfrm>
          <a:prstGeom prst="rect">
            <a:avLst/>
          </a:prstGeom>
          <a:noFill/>
          <a:ln w="9525">
            <a:noFill/>
            <a:miter lim="800000"/>
            <a:headEnd/>
            <a:tailEnd/>
          </a:ln>
        </p:spPr>
        <p:txBody>
          <a:bodyPr wrap="square">
            <a:spAutoFit/>
          </a:bodyPr>
          <a:lstStyle/>
          <a:p>
            <a:pPr algn="ctr"/>
            <a:r>
              <a:rPr lang="ru-RU" sz="2800" b="1" dirty="0" smtClean="0">
                <a:solidFill>
                  <a:srgbClr val="002060"/>
                </a:solidFill>
                <a:latin typeface="Times New Roman" pitchFamily="18" charset="0"/>
                <a:cs typeface="Times New Roman" pitchFamily="18" charset="0"/>
              </a:rPr>
              <a:t>Оценочные процедуры в  2018 году</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Содержимое 2"/>
          <p:cNvSpPr>
            <a:spLocks noGrp="1"/>
          </p:cNvSpPr>
          <p:nvPr>
            <p:ph idx="4294967295"/>
          </p:nvPr>
        </p:nvSpPr>
        <p:spPr>
          <a:xfrm>
            <a:off x="285720" y="928670"/>
            <a:ext cx="8715436" cy="5481655"/>
          </a:xfrm>
        </p:spPr>
        <p:txBody>
          <a:bodyPr>
            <a:normAutofit fontScale="25000" lnSpcReduction="20000"/>
          </a:bodyPr>
          <a:lstStyle/>
          <a:p>
            <a:pPr>
              <a:buFont typeface="Georgia" pitchFamily="18" charset="0"/>
              <a:buNone/>
            </a:pPr>
            <a:r>
              <a:rPr lang="ru-RU" sz="4000" b="1" dirty="0" smtClean="0">
                <a:solidFill>
                  <a:srgbClr val="FF0000"/>
                </a:solidFill>
                <a:latin typeface="Times New Roman" pitchFamily="18" charset="0"/>
                <a:cs typeface="Times New Roman" pitchFamily="18" charset="0"/>
              </a:rPr>
              <a:t> </a:t>
            </a:r>
            <a:r>
              <a:rPr lang="ru-RU" sz="6400" b="1" dirty="0" smtClean="0">
                <a:latin typeface="Times New Roman" pitchFamily="18" charset="0"/>
                <a:cs typeface="Times New Roman" pitchFamily="18" charset="0"/>
              </a:rPr>
              <a:t>Май</a:t>
            </a:r>
          </a:p>
          <a:p>
            <a:pPr>
              <a:buFont typeface="Georgia" pitchFamily="18" charset="0"/>
              <a:buNone/>
            </a:pPr>
            <a:r>
              <a:rPr lang="ru-RU" sz="6400" b="1" dirty="0" smtClean="0">
                <a:latin typeface="Times New Roman" pitchFamily="18" charset="0"/>
                <a:cs typeface="Times New Roman" pitchFamily="18" charset="0"/>
              </a:rPr>
              <a:t>               - ВПР – </a:t>
            </a:r>
            <a:r>
              <a:rPr lang="ru-RU" sz="6400" dirty="0" smtClean="0">
                <a:latin typeface="Times New Roman" pitchFamily="18" charset="0"/>
                <a:cs typeface="Times New Roman" pitchFamily="18" charset="0"/>
              </a:rPr>
              <a:t>в 6 классах история, обществознание;</a:t>
            </a:r>
          </a:p>
          <a:p>
            <a:pPr>
              <a:buFont typeface="Georgia" pitchFamily="18" charset="0"/>
              <a:buNone/>
            </a:pPr>
            <a:r>
              <a:rPr lang="ru-RU" sz="6400" dirty="0" smtClean="0">
                <a:latin typeface="Times New Roman" pitchFamily="18" charset="0"/>
                <a:cs typeface="Times New Roman" pitchFamily="18" charset="0"/>
              </a:rPr>
              <a:t>               - </a:t>
            </a:r>
            <a:r>
              <a:rPr lang="ru-RU" sz="6400" b="1" dirty="0" smtClean="0">
                <a:latin typeface="Times New Roman" pitchFamily="18" charset="0"/>
                <a:cs typeface="Times New Roman" pitchFamily="18" charset="0"/>
              </a:rPr>
              <a:t>ГИА- 2018</a:t>
            </a:r>
          </a:p>
          <a:p>
            <a:pPr>
              <a:buFont typeface="Georgia" pitchFamily="18" charset="0"/>
              <a:buNone/>
            </a:pPr>
            <a:endParaRPr lang="ru-RU" sz="6400" b="1" dirty="0" smtClean="0">
              <a:latin typeface="Times New Roman" pitchFamily="18" charset="0"/>
              <a:cs typeface="Times New Roman" pitchFamily="18" charset="0"/>
            </a:endParaRPr>
          </a:p>
          <a:p>
            <a:pPr>
              <a:buFont typeface="Georgia" pitchFamily="18" charset="0"/>
              <a:buNone/>
            </a:pPr>
            <a:r>
              <a:rPr lang="ru-RU" sz="6400" b="1" dirty="0" smtClean="0">
                <a:latin typeface="Times New Roman" pitchFamily="18" charset="0"/>
                <a:cs typeface="Times New Roman" pitchFamily="18" charset="0"/>
              </a:rPr>
              <a:t>Июнь – июль – август</a:t>
            </a:r>
          </a:p>
          <a:p>
            <a:pPr>
              <a:buFont typeface="Georgia" pitchFamily="18" charset="0"/>
              <a:buNone/>
            </a:pPr>
            <a:r>
              <a:rPr lang="ru-RU" sz="6400" b="1" dirty="0" smtClean="0">
                <a:latin typeface="Times New Roman" pitchFamily="18" charset="0"/>
                <a:cs typeface="Times New Roman" pitchFamily="18" charset="0"/>
              </a:rPr>
              <a:t>               - ГИА-2018</a:t>
            </a:r>
          </a:p>
          <a:p>
            <a:pPr>
              <a:buFont typeface="Georgia" pitchFamily="18" charset="0"/>
              <a:buNone/>
            </a:pPr>
            <a:r>
              <a:rPr lang="ru-RU" sz="6400" b="1" dirty="0" smtClean="0">
                <a:latin typeface="Times New Roman" pitchFamily="18" charset="0"/>
                <a:cs typeface="Times New Roman" pitchFamily="18" charset="0"/>
              </a:rPr>
              <a:t>               - анализ ГИА</a:t>
            </a:r>
          </a:p>
          <a:p>
            <a:pPr>
              <a:buFont typeface="Georgia" pitchFamily="18" charset="0"/>
              <a:buNone/>
            </a:pPr>
            <a:endParaRPr lang="ru-RU" sz="6400" b="1" dirty="0" smtClean="0">
              <a:latin typeface="Times New Roman" pitchFamily="18" charset="0"/>
              <a:cs typeface="Times New Roman" pitchFamily="18" charset="0"/>
            </a:endParaRPr>
          </a:p>
          <a:p>
            <a:pPr>
              <a:buFont typeface="Georgia" pitchFamily="18" charset="0"/>
              <a:buNone/>
            </a:pPr>
            <a:r>
              <a:rPr lang="ru-RU" sz="6400" b="1" dirty="0" smtClean="0">
                <a:latin typeface="Times New Roman" pitchFamily="18" charset="0"/>
                <a:cs typeface="Times New Roman" pitchFamily="18" charset="0"/>
              </a:rPr>
              <a:t>Сентябрь </a:t>
            </a:r>
          </a:p>
          <a:p>
            <a:pPr>
              <a:buNone/>
            </a:pPr>
            <a:r>
              <a:rPr lang="ru-RU" sz="6400" dirty="0" smtClean="0">
                <a:latin typeface="Times New Roman" pitchFamily="18" charset="0"/>
                <a:cs typeface="Times New Roman" pitchFamily="18" charset="0"/>
              </a:rPr>
              <a:t>                - Анализ эффективности </a:t>
            </a:r>
            <a:r>
              <a:rPr lang="ru-RU" sz="6400" b="1" dirty="0" smtClean="0">
                <a:latin typeface="Times New Roman" pitchFamily="18" charset="0"/>
                <a:cs typeface="Times New Roman" pitchFamily="18" charset="0"/>
              </a:rPr>
              <a:t>ШСОКО и МСОКО</a:t>
            </a:r>
          </a:p>
          <a:p>
            <a:pPr>
              <a:buFontTx/>
              <a:buChar char="-"/>
            </a:pPr>
            <a:endParaRPr lang="ru-RU" sz="6400" b="1" dirty="0" smtClean="0">
              <a:latin typeface="Times New Roman" pitchFamily="18" charset="0"/>
              <a:cs typeface="Times New Roman" pitchFamily="18" charset="0"/>
            </a:endParaRPr>
          </a:p>
          <a:p>
            <a:pPr>
              <a:buFont typeface="Georgia" pitchFamily="18" charset="0"/>
              <a:buNone/>
            </a:pPr>
            <a:r>
              <a:rPr lang="ru-RU" sz="6400" b="1" dirty="0" smtClean="0">
                <a:latin typeface="Times New Roman" pitchFamily="18" charset="0"/>
                <a:cs typeface="Times New Roman" pitchFamily="18" charset="0"/>
              </a:rPr>
              <a:t>Октябрь</a:t>
            </a:r>
          </a:p>
          <a:p>
            <a:pPr>
              <a:buFont typeface="Georgia" pitchFamily="18" charset="0"/>
              <a:buNone/>
            </a:pPr>
            <a:r>
              <a:rPr lang="ru-RU" sz="6400" b="1" dirty="0" smtClean="0">
                <a:latin typeface="Times New Roman" pitchFamily="18" charset="0"/>
                <a:cs typeface="Times New Roman" pitchFamily="18" charset="0"/>
              </a:rPr>
              <a:t>      -  НИКО</a:t>
            </a:r>
            <a:r>
              <a:rPr lang="ru-RU" sz="6400" dirty="0" smtClean="0">
                <a:latin typeface="Times New Roman" pitchFamily="18" charset="0"/>
                <a:cs typeface="Times New Roman" pitchFamily="18" charset="0"/>
              </a:rPr>
              <a:t> –  география в 7, 10 классах;</a:t>
            </a:r>
          </a:p>
          <a:p>
            <a:pPr>
              <a:buNone/>
            </a:pPr>
            <a:r>
              <a:rPr lang="ru-RU" sz="6400" dirty="0" smtClean="0">
                <a:latin typeface="Times New Roman" pitchFamily="18" charset="0"/>
                <a:cs typeface="Times New Roman" pitchFamily="18" charset="0"/>
              </a:rPr>
              <a:t>       </a:t>
            </a:r>
            <a:r>
              <a:rPr lang="ru-RU" sz="6400" b="1" dirty="0" smtClean="0">
                <a:latin typeface="Times New Roman" pitchFamily="18" charset="0"/>
                <a:cs typeface="Times New Roman" pitchFamily="18" charset="0"/>
              </a:rPr>
              <a:t>-РИКО  - о</a:t>
            </a:r>
            <a:r>
              <a:rPr lang="ru-RU" sz="6600" b="1" dirty="0" smtClean="0">
                <a:latin typeface="Times New Roman" pitchFamily="18" charset="0"/>
                <a:cs typeface="Times New Roman" pitchFamily="18" charset="0"/>
              </a:rPr>
              <a:t>ценка уровня профессиональной подготовки </a:t>
            </a:r>
            <a:r>
              <a:rPr lang="ru-RU" sz="6600" dirty="0" smtClean="0">
                <a:latin typeface="Times New Roman" pitchFamily="18" charset="0"/>
                <a:cs typeface="Times New Roman" pitchFamily="18" charset="0"/>
              </a:rPr>
              <a:t>обучающихся  ПОО;</a:t>
            </a: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 </a:t>
            </a:r>
            <a:r>
              <a:rPr lang="ru-RU" sz="6400" b="1" dirty="0" smtClean="0">
                <a:latin typeface="Times New Roman" pitchFamily="18" charset="0"/>
                <a:cs typeface="Times New Roman" pitchFamily="18" charset="0"/>
              </a:rPr>
              <a:t>стартовая диагностика </a:t>
            </a:r>
            <a:r>
              <a:rPr lang="ru-RU" sz="6400" dirty="0" smtClean="0">
                <a:latin typeface="Times New Roman" pitchFamily="18" charset="0"/>
                <a:cs typeface="Times New Roman" pitchFamily="18" charset="0"/>
              </a:rPr>
              <a:t>в ОО с низкими результатами ГИА</a:t>
            </a:r>
          </a:p>
          <a:p>
            <a:pPr>
              <a:buNone/>
            </a:pPr>
            <a:endParaRPr lang="ru-RU" sz="6400"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 </a:t>
            </a:r>
            <a:r>
              <a:rPr lang="ru-RU" sz="6400" b="1" dirty="0" smtClean="0">
                <a:latin typeface="Times New Roman" pitchFamily="18" charset="0"/>
                <a:cs typeface="Times New Roman" pitchFamily="18" charset="0"/>
              </a:rPr>
              <a:t>Ноябрь</a:t>
            </a:r>
          </a:p>
          <a:p>
            <a:pPr>
              <a:buNone/>
            </a:pPr>
            <a:r>
              <a:rPr lang="ru-RU" sz="6400" b="1" dirty="0" smtClean="0">
                <a:latin typeface="Times New Roman" pitchFamily="18" charset="0"/>
                <a:cs typeface="Times New Roman" pitchFamily="18" charset="0"/>
              </a:rPr>
              <a:t>        - школьный этап Олимпиады</a:t>
            </a:r>
          </a:p>
          <a:p>
            <a:pPr>
              <a:buNone/>
            </a:pPr>
            <a:endParaRPr lang="ru-RU" sz="6400" b="1" dirty="0" smtClean="0">
              <a:latin typeface="Times New Roman" pitchFamily="18" charset="0"/>
              <a:cs typeface="Times New Roman" pitchFamily="18" charset="0"/>
            </a:endParaRPr>
          </a:p>
          <a:p>
            <a:pPr>
              <a:buNone/>
            </a:pPr>
            <a:r>
              <a:rPr lang="ru-RU" sz="6400" b="1" dirty="0" smtClean="0">
                <a:latin typeface="Times New Roman" pitchFamily="18" charset="0"/>
                <a:cs typeface="Times New Roman" pitchFamily="18" charset="0"/>
              </a:rPr>
              <a:t>Декабрь</a:t>
            </a:r>
          </a:p>
          <a:p>
            <a:pPr>
              <a:buNone/>
            </a:pPr>
            <a:r>
              <a:rPr lang="ru-RU" sz="6400" b="1" dirty="0" smtClean="0">
                <a:latin typeface="Times New Roman" pitchFamily="18" charset="0"/>
                <a:cs typeface="Times New Roman" pitchFamily="18" charset="0"/>
              </a:rPr>
              <a:t>         - муниципальный этап Олимпиады;</a:t>
            </a:r>
          </a:p>
          <a:p>
            <a:pPr>
              <a:buNone/>
            </a:pPr>
            <a:r>
              <a:rPr lang="ru-RU" sz="6400" b="1" dirty="0" smtClean="0">
                <a:latin typeface="Times New Roman" pitchFamily="18" charset="0"/>
                <a:cs typeface="Times New Roman" pitchFamily="18" charset="0"/>
              </a:rPr>
              <a:t>         - рубежный контроль </a:t>
            </a:r>
            <a:r>
              <a:rPr lang="ru-RU" sz="6400" dirty="0" smtClean="0">
                <a:latin typeface="Times New Roman" pitchFamily="18" charset="0"/>
                <a:cs typeface="Times New Roman" pitchFamily="18" charset="0"/>
              </a:rPr>
              <a:t>в ОО с низкими результатами ГИА</a:t>
            </a:r>
            <a:endParaRPr lang="ru-RU" sz="6400" b="1" dirty="0" smtClean="0">
              <a:latin typeface="Times New Roman" pitchFamily="18" charset="0"/>
              <a:cs typeface="Times New Roman" pitchFamily="18" charset="0"/>
            </a:endParaRPr>
          </a:p>
          <a:p>
            <a:pPr>
              <a:buNone/>
            </a:pPr>
            <a:r>
              <a:rPr lang="ru-RU" sz="6400" dirty="0" smtClean="0">
                <a:latin typeface="Times New Roman" pitchFamily="18" charset="0"/>
                <a:cs typeface="Times New Roman" pitchFamily="18" charset="0"/>
              </a:rPr>
              <a:t>.</a:t>
            </a:r>
          </a:p>
          <a:p>
            <a:pPr>
              <a:buFont typeface="Georgia" pitchFamily="18" charset="0"/>
              <a:buNone/>
            </a:pPr>
            <a:endParaRPr lang="ru-RU" sz="5600" b="1" dirty="0" smtClean="0">
              <a:solidFill>
                <a:srgbClr val="FF0000"/>
              </a:solidFill>
              <a:latin typeface="Times New Roman" pitchFamily="18" charset="0"/>
              <a:cs typeface="Times New Roman" pitchFamily="18" charset="0"/>
            </a:endParaRPr>
          </a:p>
          <a:p>
            <a:pPr>
              <a:buFont typeface="Georgia" pitchFamily="18" charset="0"/>
              <a:buNone/>
            </a:pPr>
            <a:endParaRPr lang="ru-RU" sz="5600" dirty="0" smtClean="0">
              <a:solidFill>
                <a:srgbClr val="FF0000"/>
              </a:solidFill>
              <a:latin typeface="Times New Roman" pitchFamily="18" charset="0"/>
              <a:cs typeface="Times New Roman" pitchFamily="18" charset="0"/>
            </a:endParaRPr>
          </a:p>
          <a:p>
            <a:endParaRPr lang="ru-RU" sz="5600" dirty="0" smtClean="0">
              <a:solidFill>
                <a:srgbClr val="FF0000"/>
              </a:solidFill>
              <a:latin typeface="Times New Roman" pitchFamily="18" charset="0"/>
              <a:cs typeface="Times New Roman" pitchFamily="18" charset="0"/>
            </a:endParaRPr>
          </a:p>
          <a:p>
            <a:pPr>
              <a:buNone/>
            </a:pPr>
            <a:r>
              <a:rPr lang="ru-RU" sz="5600" b="1" dirty="0" smtClean="0">
                <a:solidFill>
                  <a:srgbClr val="FF0000"/>
                </a:solidFill>
                <a:latin typeface="Times New Roman" pitchFamily="18" charset="0"/>
                <a:cs typeface="Times New Roman" pitchFamily="18" charset="0"/>
              </a:rPr>
              <a:t>     </a:t>
            </a:r>
          </a:p>
        </p:txBody>
      </p:sp>
      <p:sp>
        <p:nvSpPr>
          <p:cNvPr id="13316" name="Прямоугольник 19"/>
          <p:cNvSpPr>
            <a:spLocks noChangeArrowheads="1"/>
          </p:cNvSpPr>
          <p:nvPr/>
        </p:nvSpPr>
        <p:spPr bwMode="auto">
          <a:xfrm>
            <a:off x="500034" y="188913"/>
            <a:ext cx="8643966" cy="523220"/>
          </a:xfrm>
          <a:prstGeom prst="rect">
            <a:avLst/>
          </a:prstGeom>
          <a:noFill/>
          <a:ln w="9525">
            <a:noFill/>
            <a:miter lim="800000"/>
            <a:headEnd/>
            <a:tailEnd/>
          </a:ln>
        </p:spPr>
        <p:txBody>
          <a:bodyPr wrap="square">
            <a:spAutoFit/>
          </a:bodyPr>
          <a:lstStyle/>
          <a:p>
            <a:pPr algn="ctr"/>
            <a:r>
              <a:rPr lang="ru-RU" sz="2800" b="1" dirty="0" smtClean="0">
                <a:solidFill>
                  <a:srgbClr val="002060"/>
                </a:solidFill>
                <a:latin typeface="Times New Roman" pitchFamily="18" charset="0"/>
                <a:cs typeface="Times New Roman" pitchFamily="18" charset="0"/>
              </a:rPr>
              <a:t>Оценочные процедуры в 2018 году</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Схема 44"/>
          <p:cNvGraphicFramePr/>
          <p:nvPr/>
        </p:nvGraphicFramePr>
        <p:xfrm>
          <a:off x="539552" y="2348880"/>
          <a:ext cx="7992888" cy="3688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6" name="Скругленный прямоугольник 45"/>
          <p:cNvSpPr/>
          <p:nvPr/>
        </p:nvSpPr>
        <p:spPr>
          <a:xfrm>
            <a:off x="395536" y="571480"/>
            <a:ext cx="8208912" cy="135732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002060"/>
                </a:solidFill>
                <a:latin typeface="Times New Roman" pitchFamily="18" charset="0"/>
                <a:cs typeface="Times New Roman" pitchFamily="18" charset="0"/>
              </a:rPr>
              <a:t>Обеспечение объективности и достоверности при проведении оценочных процедур</a:t>
            </a:r>
            <a:endParaRPr lang="ru-RU" sz="2400" b="1" dirty="0">
              <a:solidFill>
                <a:srgbClr val="002060"/>
              </a:solidFill>
              <a:latin typeface="Times New Roman" pitchFamily="18" charset="0"/>
              <a:cs typeface="Times New Roman" pitchFamily="18" charset="0"/>
            </a:endParaRPr>
          </a:p>
        </p:txBody>
      </p:sp>
      <p:sp>
        <p:nvSpPr>
          <p:cNvPr id="49" name="Прямоугольник 48"/>
          <p:cNvSpPr/>
          <p:nvPr/>
        </p:nvSpPr>
        <p:spPr>
          <a:xfrm>
            <a:off x="6444208" y="4725144"/>
            <a:ext cx="2520280" cy="91843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dirty="0" smtClean="0">
                <a:solidFill>
                  <a:schemeClr val="tx1"/>
                </a:solidFill>
                <a:latin typeface="Times New Roman" pitchFamily="18" charset="0"/>
                <a:cs typeface="Times New Roman" pitchFamily="18" charset="0"/>
              </a:rPr>
              <a:t>- на региональном уровне  выборочная проверка  и перепроверка работ.</a:t>
            </a:r>
          </a:p>
        </p:txBody>
      </p:sp>
      <p:sp>
        <p:nvSpPr>
          <p:cNvPr id="50" name="Прямоугольник 49"/>
          <p:cNvSpPr/>
          <p:nvPr/>
        </p:nvSpPr>
        <p:spPr>
          <a:xfrm>
            <a:off x="6444208" y="3645024"/>
            <a:ext cx="2520280" cy="86409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dirty="0" smtClean="0">
                <a:solidFill>
                  <a:schemeClr val="tx1"/>
                </a:solidFill>
                <a:latin typeface="Times New Roman" pitchFamily="18" charset="0"/>
                <a:cs typeface="Times New Roman" pitchFamily="18" charset="0"/>
              </a:rPr>
              <a:t>- создание муниципальных предметных комиссий</a:t>
            </a:r>
            <a:endParaRPr lang="ru-RU" sz="1600" dirty="0">
              <a:solidFill>
                <a:schemeClr val="tx1"/>
              </a:solidFill>
              <a:latin typeface="Times New Roman" pitchFamily="18" charset="0"/>
              <a:cs typeface="Times New Roman" pitchFamily="18" charset="0"/>
            </a:endParaRPr>
          </a:p>
        </p:txBody>
      </p:sp>
      <p:sp>
        <p:nvSpPr>
          <p:cNvPr id="9" name="Прямоугольник 8"/>
          <p:cNvSpPr/>
          <p:nvPr/>
        </p:nvSpPr>
        <p:spPr>
          <a:xfrm>
            <a:off x="3347864" y="3429000"/>
            <a:ext cx="2520280" cy="3600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spcAft>
                <a:spcPts val="0"/>
              </a:spcAft>
            </a:pPr>
            <a:endParaRPr lang="ru-RU" sz="1600" dirty="0" smtClean="0">
              <a:solidFill>
                <a:schemeClr val="tx1"/>
              </a:solidFill>
              <a:latin typeface="Times New Roman" pitchFamily="18" charset="0"/>
              <a:cs typeface="Times New Roman" pitchFamily="18" charset="0"/>
            </a:endParaRPr>
          </a:p>
          <a:p>
            <a:pPr lvl="0">
              <a:spcAft>
                <a:spcPts val="0"/>
              </a:spcAft>
            </a:pPr>
            <a:r>
              <a:rPr lang="ru-RU" sz="1600" dirty="0" smtClean="0">
                <a:solidFill>
                  <a:schemeClr val="tx1"/>
                </a:solidFill>
                <a:latin typeface="Times New Roman" pitchFamily="18" charset="0"/>
                <a:cs typeface="Times New Roman" pitchFamily="18" charset="0"/>
              </a:rPr>
              <a:t>- учебники, учителя</a:t>
            </a:r>
          </a:p>
          <a:p>
            <a:pPr lvl="0" algn="ctr">
              <a:spcAft>
                <a:spcPts val="0"/>
              </a:spcAft>
            </a:pPr>
            <a:endParaRPr lang="ru-RU" sz="1600" dirty="0" smtClean="0">
              <a:solidFill>
                <a:schemeClr val="tx1"/>
              </a:solidFill>
              <a:latin typeface="Times New Roman" pitchFamily="18" charset="0"/>
              <a:cs typeface="Times New Roman" pitchFamily="18" charset="0"/>
            </a:endParaRPr>
          </a:p>
        </p:txBody>
      </p:sp>
      <p:sp>
        <p:nvSpPr>
          <p:cNvPr id="10" name="Прямоугольник 9"/>
          <p:cNvSpPr/>
          <p:nvPr/>
        </p:nvSpPr>
        <p:spPr>
          <a:xfrm>
            <a:off x="3347864" y="5589240"/>
            <a:ext cx="2520280" cy="98303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400" dirty="0" smtClean="0">
                <a:solidFill>
                  <a:schemeClr val="tx1"/>
                </a:solidFill>
                <a:latin typeface="Times New Roman" pitchFamily="18" charset="0"/>
                <a:cs typeface="Times New Roman" pitchFamily="18" charset="0"/>
              </a:rPr>
              <a:t>- </a:t>
            </a:r>
            <a:r>
              <a:rPr lang="ru-RU" sz="1600" dirty="0" smtClean="0">
                <a:solidFill>
                  <a:schemeClr val="tx1"/>
                </a:solidFill>
                <a:latin typeface="Times New Roman" pitchFamily="18" charset="0"/>
                <a:cs typeface="Times New Roman" pitchFamily="18" charset="0"/>
              </a:rPr>
              <a:t>соотнесение результатов внешней ОКО с текущей успеваемостью обучающихся</a:t>
            </a:r>
            <a:endParaRPr lang="ru-RU" sz="1600" dirty="0"/>
          </a:p>
        </p:txBody>
      </p:sp>
      <p:sp>
        <p:nvSpPr>
          <p:cNvPr id="11" name="Прямоугольник 10"/>
          <p:cNvSpPr/>
          <p:nvPr/>
        </p:nvSpPr>
        <p:spPr>
          <a:xfrm>
            <a:off x="3347864" y="4437112"/>
            <a:ext cx="2520280" cy="9361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0"/>
              </a:spcAft>
            </a:pPr>
            <a:r>
              <a:rPr lang="ru-RU" sz="1600" dirty="0" smtClean="0">
                <a:solidFill>
                  <a:schemeClr val="tx1"/>
                </a:solidFill>
                <a:latin typeface="Times New Roman" pitchFamily="18" charset="0"/>
                <a:cs typeface="Times New Roman" pitchFamily="18" charset="0"/>
              </a:rPr>
              <a:t>- особенности организации образовательного процесса,</a:t>
            </a:r>
          </a:p>
        </p:txBody>
      </p:sp>
      <p:sp>
        <p:nvSpPr>
          <p:cNvPr id="12" name="Прямоугольник 11"/>
          <p:cNvSpPr/>
          <p:nvPr/>
        </p:nvSpPr>
        <p:spPr>
          <a:xfrm>
            <a:off x="3347864" y="3933056"/>
            <a:ext cx="2520280" cy="42463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dirty="0" smtClean="0">
                <a:solidFill>
                  <a:schemeClr val="tx1"/>
                </a:solidFill>
                <a:latin typeface="Times New Roman" pitchFamily="18" charset="0"/>
                <a:cs typeface="Times New Roman" pitchFamily="18" charset="0"/>
              </a:rPr>
              <a:t>- контингент обучающихся</a:t>
            </a:r>
            <a:endParaRPr lang="ru-RU" sz="1600" dirty="0">
              <a:solidFill>
                <a:schemeClr val="tx1"/>
              </a:solidFill>
              <a:latin typeface="Times New Roman" pitchFamily="18" charset="0"/>
              <a:cs typeface="Times New Roman" pitchFamily="18" charset="0"/>
            </a:endParaRPr>
          </a:p>
        </p:txBody>
      </p:sp>
    </p:spTree>
  </p:cSld>
  <p:clrMapOvr>
    <a:masterClrMapping/>
  </p:clrMapOvr>
  <p:transition>
    <p:cut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3730626" y="2660651"/>
            <a:ext cx="220663" cy="287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12" name="Прямоугольник 11"/>
          <p:cNvSpPr/>
          <p:nvPr/>
        </p:nvSpPr>
        <p:spPr>
          <a:xfrm>
            <a:off x="1835151" y="2804585"/>
            <a:ext cx="684213" cy="71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13" name="Прямоугольник 12"/>
          <p:cNvSpPr/>
          <p:nvPr/>
        </p:nvSpPr>
        <p:spPr>
          <a:xfrm>
            <a:off x="1187451" y="2660651"/>
            <a:ext cx="288925" cy="613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14" name="Прямоугольник 13"/>
          <p:cNvSpPr/>
          <p:nvPr/>
        </p:nvSpPr>
        <p:spPr>
          <a:xfrm>
            <a:off x="2105025" y="2470151"/>
            <a:ext cx="306388" cy="1439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19" name="Прямоугольник 18"/>
          <p:cNvSpPr/>
          <p:nvPr/>
        </p:nvSpPr>
        <p:spPr>
          <a:xfrm>
            <a:off x="3730626" y="2660651"/>
            <a:ext cx="220663" cy="287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1" name="Прямоугольник 20"/>
          <p:cNvSpPr/>
          <p:nvPr/>
        </p:nvSpPr>
        <p:spPr>
          <a:xfrm>
            <a:off x="2070101" y="548218"/>
            <a:ext cx="684213" cy="71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22" name="Прямоугольник 21"/>
          <p:cNvSpPr/>
          <p:nvPr/>
        </p:nvSpPr>
        <p:spPr>
          <a:xfrm>
            <a:off x="2105025" y="2470151"/>
            <a:ext cx="306388" cy="1439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prstClr val="white"/>
              </a:solidFill>
            </a:endParaRPr>
          </a:p>
        </p:txBody>
      </p:sp>
      <p:sp>
        <p:nvSpPr>
          <p:cNvPr id="73737" name="Rectangle 1"/>
          <p:cNvSpPr>
            <a:spLocks noChangeArrowheads="1"/>
          </p:cNvSpPr>
          <p:nvPr/>
        </p:nvSpPr>
        <p:spPr bwMode="auto">
          <a:xfrm>
            <a:off x="3392488" y="1159933"/>
            <a:ext cx="184731" cy="369332"/>
          </a:xfrm>
          <a:prstGeom prst="rect">
            <a:avLst/>
          </a:prstGeom>
          <a:noFill/>
          <a:ln w="9525">
            <a:noFill/>
            <a:miter lim="800000"/>
            <a:headEnd/>
            <a:tailEnd/>
          </a:ln>
        </p:spPr>
        <p:txBody>
          <a:bodyPr wrap="none" anchor="ctr">
            <a:spAutoFit/>
          </a:bodyPr>
          <a:lstStyle/>
          <a:p>
            <a:endParaRPr lang="ru-RU" altLang="ru-RU">
              <a:solidFill>
                <a:srgbClr val="000000"/>
              </a:solidFill>
              <a:latin typeface="Arial" charset="0"/>
            </a:endParaRPr>
          </a:p>
        </p:txBody>
      </p:sp>
      <p:sp>
        <p:nvSpPr>
          <p:cNvPr id="73738" name="Прямоугольник 19"/>
          <p:cNvSpPr>
            <a:spLocks noChangeArrowheads="1"/>
          </p:cNvSpPr>
          <p:nvPr/>
        </p:nvSpPr>
        <p:spPr bwMode="auto">
          <a:xfrm>
            <a:off x="1331913" y="205318"/>
            <a:ext cx="7632700" cy="461665"/>
          </a:xfrm>
          <a:prstGeom prst="rect">
            <a:avLst/>
          </a:prstGeom>
          <a:noFill/>
          <a:ln w="9525">
            <a:noFill/>
            <a:miter lim="800000"/>
            <a:headEnd/>
            <a:tailEnd/>
          </a:ln>
        </p:spPr>
        <p:txBody>
          <a:bodyPr>
            <a:spAutoFit/>
          </a:bodyPr>
          <a:lstStyle/>
          <a:p>
            <a:pPr algn="ctr" eaLnBrk="0" hangingPunct="0">
              <a:spcBef>
                <a:spcPct val="20000"/>
              </a:spcBef>
              <a:buFont typeface="Arial" charset="0"/>
              <a:buNone/>
            </a:pPr>
            <a:r>
              <a:rPr lang="ru-RU" sz="2400" b="1" dirty="0">
                <a:solidFill>
                  <a:srgbClr val="002060"/>
                </a:solidFill>
                <a:latin typeface="Cambria" pitchFamily="18" charset="0"/>
              </a:rPr>
              <a:t>Принципы проведения </a:t>
            </a:r>
            <a:r>
              <a:rPr lang="ru-RU" sz="2400" b="1" dirty="0" smtClean="0">
                <a:solidFill>
                  <a:srgbClr val="002060"/>
                </a:solidFill>
                <a:latin typeface="Cambria" pitchFamily="18" charset="0"/>
              </a:rPr>
              <a:t>объективных </a:t>
            </a:r>
            <a:r>
              <a:rPr lang="ru-RU" sz="2400" b="1" dirty="0">
                <a:solidFill>
                  <a:srgbClr val="002060"/>
                </a:solidFill>
                <a:latin typeface="Cambria" pitchFamily="18" charset="0"/>
              </a:rPr>
              <a:t>процедур</a:t>
            </a:r>
          </a:p>
        </p:txBody>
      </p:sp>
      <p:sp>
        <p:nvSpPr>
          <p:cNvPr id="16" name="Скругленный прямоугольник 15"/>
          <p:cNvSpPr/>
          <p:nvPr/>
        </p:nvSpPr>
        <p:spPr>
          <a:xfrm>
            <a:off x="285721" y="774701"/>
            <a:ext cx="8736044" cy="217381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ru-RU" sz="1600" b="1" dirty="0">
                <a:solidFill>
                  <a:srgbClr val="002060"/>
                </a:solidFill>
                <a:latin typeface="Cambria" pitchFamily="18" charset="0"/>
              </a:rPr>
              <a:t>Прозрачность</a:t>
            </a:r>
          </a:p>
          <a:p>
            <a:pPr fontAlgn="auto">
              <a:spcBef>
                <a:spcPts val="0"/>
              </a:spcBef>
              <a:spcAft>
                <a:spcPts val="0"/>
              </a:spcAft>
              <a:defRPr/>
            </a:pPr>
            <a:r>
              <a:rPr lang="ru-RU" sz="1600" dirty="0">
                <a:solidFill>
                  <a:srgbClr val="002060"/>
                </a:solidFill>
                <a:latin typeface="Cambria" pitchFamily="18" charset="0"/>
              </a:rPr>
              <a:t>	</a:t>
            </a:r>
            <a:r>
              <a:rPr lang="ru-RU" sz="1600" dirty="0" smtClean="0">
                <a:solidFill>
                  <a:srgbClr val="002060"/>
                </a:solidFill>
                <a:latin typeface="Cambria" pitchFamily="18" charset="0"/>
              </a:rPr>
              <a:t>обязательное </a:t>
            </a:r>
            <a:r>
              <a:rPr lang="ru-RU" sz="1600" dirty="0">
                <a:solidFill>
                  <a:srgbClr val="002060"/>
                </a:solidFill>
                <a:latin typeface="Cambria" pitchFamily="18" charset="0"/>
              </a:rPr>
              <a:t>систематическое участие ОО в регламентированных процедурах</a:t>
            </a:r>
          </a:p>
          <a:p>
            <a:pPr fontAlgn="auto">
              <a:spcBef>
                <a:spcPts val="0"/>
              </a:spcBef>
              <a:spcAft>
                <a:spcPts val="0"/>
              </a:spcAft>
              <a:defRPr/>
            </a:pPr>
            <a:r>
              <a:rPr lang="ru-RU" sz="1400" dirty="0">
                <a:solidFill>
                  <a:srgbClr val="002060"/>
                </a:solidFill>
                <a:latin typeface="Cambria" pitchFamily="18" charset="0"/>
              </a:rPr>
              <a:t>	Регламентирование процедур на уровне метод рекомендаций и требований</a:t>
            </a:r>
          </a:p>
          <a:p>
            <a:pPr fontAlgn="auto">
              <a:spcBef>
                <a:spcPts val="0"/>
              </a:spcBef>
              <a:spcAft>
                <a:spcPts val="0"/>
              </a:spcAft>
              <a:defRPr/>
            </a:pPr>
            <a:r>
              <a:rPr lang="ru-RU" sz="1400" b="1" dirty="0">
                <a:solidFill>
                  <a:srgbClr val="002060"/>
                </a:solidFill>
                <a:latin typeface="Cambria" pitchFamily="18" charset="0"/>
              </a:rPr>
              <a:t>	</a:t>
            </a:r>
            <a:r>
              <a:rPr lang="ru-RU" sz="1400" dirty="0" smtClean="0">
                <a:solidFill>
                  <a:srgbClr val="002060"/>
                </a:solidFill>
                <a:latin typeface="Cambria" pitchFamily="18" charset="0"/>
              </a:rPr>
              <a:t>обязательная </a:t>
            </a:r>
            <a:r>
              <a:rPr lang="ru-RU" sz="1400" dirty="0">
                <a:solidFill>
                  <a:srgbClr val="002060"/>
                </a:solidFill>
                <a:latin typeface="Cambria" pitchFamily="18" charset="0"/>
              </a:rPr>
              <a:t>публикация </a:t>
            </a:r>
            <a:r>
              <a:rPr lang="ru-RU" sz="1400" b="1" dirty="0">
                <a:solidFill>
                  <a:srgbClr val="002060"/>
                </a:solidFill>
                <a:latin typeface="Cambria" pitchFamily="18" charset="0"/>
              </a:rPr>
              <a:t>интегральных</a:t>
            </a:r>
            <a:r>
              <a:rPr lang="ru-RU" sz="1400" dirty="0">
                <a:solidFill>
                  <a:srgbClr val="002060"/>
                </a:solidFill>
                <a:latin typeface="Cambria" pitchFamily="18" charset="0"/>
              </a:rPr>
              <a:t> результатов</a:t>
            </a:r>
          </a:p>
        </p:txBody>
      </p:sp>
      <p:sp>
        <p:nvSpPr>
          <p:cNvPr id="17" name="Скругленный прямоугольник 16"/>
          <p:cNvSpPr/>
          <p:nvPr/>
        </p:nvSpPr>
        <p:spPr>
          <a:xfrm>
            <a:off x="285720" y="3083985"/>
            <a:ext cx="8678895" cy="1441449"/>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ru-RU" sz="1600" b="1" dirty="0">
                <a:solidFill>
                  <a:srgbClr val="002060"/>
                </a:solidFill>
                <a:latin typeface="Cambria" pitchFamily="18" charset="0"/>
              </a:rPr>
              <a:t>Плавность, положительная динамика интегральных показателей </a:t>
            </a:r>
          </a:p>
          <a:p>
            <a:pPr fontAlgn="auto">
              <a:spcBef>
                <a:spcPts val="0"/>
              </a:spcBef>
              <a:spcAft>
                <a:spcPts val="0"/>
              </a:spcAft>
              <a:defRPr/>
            </a:pPr>
            <a:r>
              <a:rPr lang="ru-RU" sz="1600" dirty="0">
                <a:solidFill>
                  <a:srgbClr val="002060"/>
                </a:solidFill>
                <a:latin typeface="Cambria" pitchFamily="18" charset="0"/>
              </a:rPr>
              <a:t>	</a:t>
            </a:r>
            <a:r>
              <a:rPr lang="ru-RU" sz="1400" dirty="0">
                <a:solidFill>
                  <a:srgbClr val="002060"/>
                </a:solidFill>
                <a:latin typeface="Cambria" pitchFamily="18" charset="0"/>
              </a:rPr>
              <a:t>Отсутствие резких противоречий в данных</a:t>
            </a:r>
          </a:p>
          <a:p>
            <a:pPr fontAlgn="auto">
              <a:spcBef>
                <a:spcPts val="0"/>
              </a:spcBef>
              <a:spcAft>
                <a:spcPts val="0"/>
              </a:spcAft>
              <a:defRPr/>
            </a:pPr>
            <a:r>
              <a:rPr lang="ru-RU" sz="1400" b="1" dirty="0">
                <a:solidFill>
                  <a:srgbClr val="002060"/>
                </a:solidFill>
                <a:latin typeface="Cambria" pitchFamily="18" charset="0"/>
              </a:rPr>
              <a:t>	</a:t>
            </a:r>
            <a:r>
              <a:rPr lang="ru-RU" sz="1400" dirty="0">
                <a:solidFill>
                  <a:srgbClr val="002060"/>
                </a:solidFill>
                <a:latin typeface="Cambria" pitchFamily="18" charset="0"/>
              </a:rPr>
              <a:t>Наличие положительной динамики</a:t>
            </a:r>
          </a:p>
          <a:p>
            <a:pPr fontAlgn="auto">
              <a:spcBef>
                <a:spcPts val="0"/>
              </a:spcBef>
              <a:spcAft>
                <a:spcPts val="0"/>
              </a:spcAft>
              <a:defRPr/>
            </a:pPr>
            <a:r>
              <a:rPr lang="ru-RU" sz="1400" dirty="0">
                <a:solidFill>
                  <a:srgbClr val="002060"/>
                </a:solidFill>
                <a:latin typeface="Cambria" pitchFamily="18" charset="0"/>
              </a:rPr>
              <a:t>	</a:t>
            </a:r>
            <a:r>
              <a:rPr lang="ru-RU" sz="1400" dirty="0" smtClean="0">
                <a:solidFill>
                  <a:srgbClr val="002060"/>
                </a:solidFill>
                <a:latin typeface="Cambria" pitchFamily="18" charset="0"/>
              </a:rPr>
              <a:t>Глобальная </a:t>
            </a:r>
            <a:r>
              <a:rPr lang="ru-RU" sz="1400" dirty="0">
                <a:solidFill>
                  <a:srgbClr val="002060"/>
                </a:solidFill>
                <a:latin typeface="Cambria" pitchFamily="18" charset="0"/>
              </a:rPr>
              <a:t>аналитика на основе базы</a:t>
            </a:r>
          </a:p>
        </p:txBody>
      </p:sp>
      <p:sp>
        <p:nvSpPr>
          <p:cNvPr id="18" name="Скругленный прямоугольник 17"/>
          <p:cNvSpPr/>
          <p:nvPr/>
        </p:nvSpPr>
        <p:spPr>
          <a:xfrm>
            <a:off x="285720" y="4677833"/>
            <a:ext cx="8645557" cy="1416051"/>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fontAlgn="auto">
              <a:spcBef>
                <a:spcPts val="0"/>
              </a:spcBef>
              <a:spcAft>
                <a:spcPts val="0"/>
              </a:spcAft>
              <a:defRPr/>
            </a:pPr>
            <a:r>
              <a:rPr lang="ru-RU" sz="1600" b="1" dirty="0">
                <a:solidFill>
                  <a:srgbClr val="002060"/>
                </a:solidFill>
                <a:latin typeface="Cambria" pitchFamily="18" charset="0"/>
              </a:rPr>
              <a:t>МЕХАНИЗМЫ приоритетнее результатов</a:t>
            </a:r>
          </a:p>
          <a:p>
            <a:pPr fontAlgn="auto">
              <a:spcBef>
                <a:spcPts val="0"/>
              </a:spcBef>
              <a:spcAft>
                <a:spcPts val="0"/>
              </a:spcAft>
              <a:defRPr/>
            </a:pPr>
            <a:r>
              <a:rPr lang="ru-RU" sz="1600" dirty="0">
                <a:solidFill>
                  <a:srgbClr val="002060"/>
                </a:solidFill>
                <a:latin typeface="Cambria" pitchFamily="18" charset="0"/>
              </a:rPr>
              <a:t>	</a:t>
            </a:r>
            <a:r>
              <a:rPr lang="ru-RU" sz="1400" dirty="0">
                <a:solidFill>
                  <a:srgbClr val="002060"/>
                </a:solidFill>
                <a:latin typeface="Cambria" pitchFamily="18" charset="0"/>
              </a:rPr>
              <a:t>Региональные механизмы контроля</a:t>
            </a:r>
          </a:p>
          <a:p>
            <a:pPr fontAlgn="auto">
              <a:spcBef>
                <a:spcPts val="0"/>
              </a:spcBef>
              <a:spcAft>
                <a:spcPts val="0"/>
              </a:spcAft>
              <a:defRPr/>
            </a:pPr>
            <a:r>
              <a:rPr lang="ru-RU" sz="1400" b="1" dirty="0">
                <a:solidFill>
                  <a:srgbClr val="002060"/>
                </a:solidFill>
                <a:latin typeface="Cambria" pitchFamily="18" charset="0"/>
              </a:rPr>
              <a:t>	</a:t>
            </a:r>
            <a:r>
              <a:rPr lang="ru-RU" sz="1400" dirty="0">
                <a:solidFill>
                  <a:srgbClr val="002060"/>
                </a:solidFill>
                <a:latin typeface="Cambria" pitchFamily="18" charset="0"/>
              </a:rPr>
              <a:t>Школьные механизмы контроля</a:t>
            </a:r>
          </a:p>
          <a:p>
            <a:pPr fontAlgn="auto">
              <a:spcBef>
                <a:spcPts val="0"/>
              </a:spcBef>
              <a:spcAft>
                <a:spcPts val="0"/>
              </a:spcAft>
              <a:defRPr/>
            </a:pPr>
            <a:r>
              <a:rPr lang="ru-RU" sz="1400" dirty="0">
                <a:solidFill>
                  <a:srgbClr val="002060"/>
                </a:solidFill>
                <a:latin typeface="Cambria" pitchFamily="18" charset="0"/>
              </a:rPr>
              <a:t>	Механизмы повышения квалификации</a:t>
            </a:r>
          </a:p>
        </p:txBody>
      </p:sp>
      <p:sp>
        <p:nvSpPr>
          <p:cNvPr id="4" name="Скругленный прямоугольник 3"/>
          <p:cNvSpPr/>
          <p:nvPr/>
        </p:nvSpPr>
        <p:spPr>
          <a:xfrm>
            <a:off x="179389" y="6212418"/>
            <a:ext cx="8785225" cy="577849"/>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ru-RU" b="1" dirty="0">
                <a:solidFill>
                  <a:srgbClr val="FF0000"/>
                </a:solidFill>
                <a:latin typeface="Cambria" pitchFamily="18" charset="0"/>
              </a:rPr>
              <a:t>Результаты  внешней оценки должны совпадать с </a:t>
            </a:r>
            <a:r>
              <a:rPr lang="ru-RU" b="1" dirty="0" smtClean="0">
                <a:solidFill>
                  <a:srgbClr val="FF0000"/>
                </a:solidFill>
                <a:latin typeface="Cambria" pitchFamily="18" charset="0"/>
              </a:rPr>
              <a:t>самооценкой </a:t>
            </a:r>
            <a:r>
              <a:rPr lang="ru-RU" b="1" dirty="0">
                <a:solidFill>
                  <a:srgbClr val="FF0000"/>
                </a:solidFill>
                <a:latin typeface="Cambria" pitchFamily="18" charset="0"/>
              </a:rPr>
              <a:t>!!!!!!</a:t>
            </a:r>
          </a:p>
        </p:txBody>
      </p:sp>
    </p:spTree>
    <p:extLst>
      <p:ext uri="{BB962C8B-B14F-4D97-AF65-F5344CB8AC3E}">
        <p14:creationId xmlns:p14="http://schemas.microsoft.com/office/powerpoint/2010/main" xmlns="" val="39740651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928726" y="116632"/>
            <a:ext cx="10109238" cy="1008112"/>
          </a:xfrm>
        </p:spPr>
        <p:txBody>
          <a:bodyPr>
            <a:normAutofit/>
          </a:bodyPr>
          <a:lstStyle/>
          <a:p>
            <a:pPr eaLnBrk="1" hangingPunct="1">
              <a:defRPr/>
            </a:pPr>
            <a:r>
              <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       </a:t>
            </a:r>
          </a:p>
        </p:txBody>
      </p:sp>
      <p:sp>
        <p:nvSpPr>
          <p:cNvPr id="7" name="Объект 2"/>
          <p:cNvSpPr>
            <a:spLocks noGrp="1"/>
          </p:cNvSpPr>
          <p:nvPr>
            <p:ph idx="1"/>
          </p:nvPr>
        </p:nvSpPr>
        <p:spPr>
          <a:xfrm>
            <a:off x="357158" y="1412776"/>
            <a:ext cx="8358246" cy="4896544"/>
          </a:xfrm>
        </p:spPr>
        <p:txBody>
          <a:bodyPr>
            <a:normAutofit/>
          </a:bodyPr>
          <a:lstStyle/>
          <a:p>
            <a:pPr marL="0" indent="0" algn="just">
              <a:buFontTx/>
              <a:buNone/>
            </a:pPr>
            <a:endParaRPr lang="ru-RU" sz="2800" b="1" i="1" dirty="0" smtClean="0">
              <a:solidFill>
                <a:srgbClr val="C00000"/>
              </a:solidFill>
              <a:latin typeface="Times New Roman" pitchFamily="18" charset="0"/>
              <a:cs typeface="Times New Roman" pitchFamily="18" charset="0"/>
            </a:endParaRPr>
          </a:p>
          <a:p>
            <a:pPr marL="0" indent="0" algn="just">
              <a:buFontTx/>
              <a:buNone/>
            </a:pPr>
            <a:r>
              <a:rPr lang="ru-RU" sz="3600" b="1" i="1" dirty="0" smtClean="0">
                <a:solidFill>
                  <a:srgbClr val="C00000"/>
                </a:solidFill>
                <a:latin typeface="Times New Roman" pitchFamily="18" charset="0"/>
                <a:cs typeface="Times New Roman" pitchFamily="18" charset="0"/>
              </a:rPr>
              <a:t>3. О проекте нового Положения о региональной системе оценки качества образования</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928726" y="-428652"/>
            <a:ext cx="10109238" cy="1553396"/>
          </a:xfrm>
        </p:spPr>
        <p:txBody>
          <a:bodyPr>
            <a:normAutofit/>
          </a:bodyPr>
          <a:lstStyle/>
          <a:p>
            <a:pPr eaLnBrk="1" hangingPunct="1">
              <a:defRPr/>
            </a:pPr>
            <a:r>
              <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Общие положения       </a:t>
            </a:r>
          </a:p>
        </p:txBody>
      </p:sp>
      <p:sp>
        <p:nvSpPr>
          <p:cNvPr id="7" name="Объект 2"/>
          <p:cNvSpPr>
            <a:spLocks noGrp="1"/>
          </p:cNvSpPr>
          <p:nvPr>
            <p:ph idx="1"/>
          </p:nvPr>
        </p:nvSpPr>
        <p:spPr>
          <a:xfrm>
            <a:off x="0" y="857232"/>
            <a:ext cx="9144000" cy="5452088"/>
          </a:xfrm>
        </p:spPr>
        <p:txBody>
          <a:bodyPr>
            <a:normAutofit fontScale="25000" lnSpcReduction="20000"/>
          </a:bodyPr>
          <a:lstStyle/>
          <a:p>
            <a:pPr marL="0" indent="0" algn="just">
              <a:buFontTx/>
              <a:buNone/>
            </a:pPr>
            <a:endParaRPr lang="ru-RU" sz="2800" b="1" i="1" dirty="0" smtClean="0">
              <a:solidFill>
                <a:srgbClr val="C00000"/>
              </a:solidFill>
              <a:latin typeface="Times New Roman" pitchFamily="18" charset="0"/>
              <a:cs typeface="Times New Roman" pitchFamily="18" charset="0"/>
            </a:endParaRPr>
          </a:p>
          <a:p>
            <a:pPr fontAlgn="base"/>
            <a:endParaRPr lang="ru-RU" sz="3600" dirty="0" smtClean="0"/>
          </a:p>
          <a:p>
            <a:r>
              <a:rPr lang="ru-RU" sz="4800" dirty="0" smtClean="0">
                <a:solidFill>
                  <a:srgbClr val="002060"/>
                </a:solidFill>
                <a:latin typeface="Times New Roman" pitchFamily="18" charset="0"/>
                <a:cs typeface="Times New Roman" pitchFamily="18" charset="0"/>
              </a:rPr>
              <a:t>1.1. Настоящее Положение о региональной системе оценки качества образования Тверской области (далее - Положение) определяет цели, задачи, принципы функционирования региональной системы оценки качества образования Тверской области (далее – РСОКО Тверской области), ее организационную и функциональную структуры, устанавливает единые требования к реализации системы оценки качества образования на территории Тверской области.</a:t>
            </a:r>
          </a:p>
          <a:p>
            <a:r>
              <a:rPr lang="ru-RU" sz="4800" dirty="0" smtClean="0">
                <a:solidFill>
                  <a:srgbClr val="002060"/>
                </a:solidFill>
                <a:latin typeface="Times New Roman" pitchFamily="18" charset="0"/>
                <a:cs typeface="Times New Roman" pitchFamily="18" charset="0"/>
              </a:rPr>
              <a:t> </a:t>
            </a:r>
          </a:p>
          <a:p>
            <a:r>
              <a:rPr lang="ru-RU" sz="4800" dirty="0" smtClean="0">
                <a:solidFill>
                  <a:srgbClr val="002060"/>
                </a:solidFill>
                <a:latin typeface="Times New Roman" pitchFamily="18" charset="0"/>
                <a:cs typeface="Times New Roman" pitchFamily="18" charset="0"/>
              </a:rPr>
              <a:t>1.2. Положение о РСОКО Тверской области разработано в соответствии с нормативными правовыми актами Российской Федерации и Тверской области, регламентирующими реализацию процедур оценки качества образования.</a:t>
            </a:r>
            <a:br>
              <a:rPr lang="ru-RU" sz="4800" dirty="0" smtClean="0">
                <a:solidFill>
                  <a:srgbClr val="002060"/>
                </a:solidFill>
                <a:latin typeface="Times New Roman" pitchFamily="18" charset="0"/>
                <a:cs typeface="Times New Roman" pitchFamily="18" charset="0"/>
              </a:rPr>
            </a:br>
            <a:r>
              <a:rPr lang="ru-RU" sz="4800" dirty="0" smtClean="0">
                <a:solidFill>
                  <a:srgbClr val="002060"/>
                </a:solidFill>
                <a:latin typeface="Times New Roman" pitchFamily="18" charset="0"/>
                <a:cs typeface="Times New Roman" pitchFamily="18" charset="0"/>
              </a:rPr>
              <a:t/>
            </a:r>
            <a:br>
              <a:rPr lang="ru-RU" sz="4800" dirty="0" smtClean="0">
                <a:solidFill>
                  <a:srgbClr val="002060"/>
                </a:solidFill>
                <a:latin typeface="Times New Roman" pitchFamily="18" charset="0"/>
                <a:cs typeface="Times New Roman" pitchFamily="18" charset="0"/>
              </a:rPr>
            </a:br>
            <a:r>
              <a:rPr lang="ru-RU" sz="4800" dirty="0" smtClean="0">
                <a:solidFill>
                  <a:srgbClr val="002060"/>
                </a:solidFill>
                <a:latin typeface="Times New Roman" pitchFamily="18" charset="0"/>
                <a:cs typeface="Times New Roman" pitchFamily="18" charset="0"/>
              </a:rPr>
              <a:t>1.3. Положение распространяется на орган исполнительной государственной власти, осуществляющий функции по выработке региональной политики в сфере образования; организации, обеспечивающие повышение квалификации педагогических кадров, оценку качества образования; организации, осуществляющие образовательную деятельность на территории Тверской области (далее - образовательные организации), за исключением организаций, указанных в пункте 7 части 1 статьи 6 </a:t>
            </a:r>
            <a:r>
              <a:rPr lang="ru-RU" sz="4800" dirty="0" smtClean="0">
                <a:solidFill>
                  <a:srgbClr val="002060"/>
                </a:solidFill>
                <a:latin typeface="Times New Roman" pitchFamily="18" charset="0"/>
                <a:cs typeface="Times New Roman" pitchFamily="18" charset="0"/>
                <a:hlinkClick r:id="rId2"/>
              </a:rPr>
              <a:t>Федерального закона от 29.12.2012 № 273-ФЗ "Об образовании в Российской Федерации"</a:t>
            </a:r>
            <a:r>
              <a:rPr lang="ru-RU" sz="4800" dirty="0" smtClean="0">
                <a:solidFill>
                  <a:srgbClr val="002060"/>
                </a:solidFill>
                <a:latin typeface="Times New Roman" pitchFamily="18" charset="0"/>
                <a:cs typeface="Times New Roman" pitchFamily="18" charset="0"/>
              </a:rPr>
              <a:t>; педагогических работников; обучающихся и родителей (законных представителей); органы управления образованием муниципальных образований Тверской области; общественные организации (объединения), осуществляющие деятельность в сфере образования. </a:t>
            </a:r>
          </a:p>
          <a:p>
            <a:r>
              <a:rPr lang="ru-RU" sz="4800" dirty="0" smtClean="0">
                <a:solidFill>
                  <a:srgbClr val="002060"/>
                </a:solidFill>
                <a:latin typeface="Times New Roman" pitchFamily="18" charset="0"/>
                <a:cs typeface="Times New Roman" pitchFamily="18" charset="0"/>
              </a:rPr>
              <a:t> </a:t>
            </a:r>
          </a:p>
          <a:p>
            <a:r>
              <a:rPr lang="ru-RU" sz="4800" dirty="0" smtClean="0">
                <a:solidFill>
                  <a:srgbClr val="002060"/>
                </a:solidFill>
                <a:latin typeface="Times New Roman" pitchFamily="18" charset="0"/>
                <a:cs typeface="Times New Roman" pitchFamily="18" charset="0"/>
              </a:rPr>
              <a:t>1.4. РСОКО Тверской области представляет собой комплекс организационных и функциональных структур, норм и правил, диагностических и оценочных процедур, обеспечивающих на единой концептуально-методологической основе оценку образовательных достижений обучающихся, эффективности образовательной деятельности организаций, осуществляющих образовательную деятельность.</a:t>
            </a:r>
            <a:br>
              <a:rPr lang="ru-RU" sz="4800" dirty="0" smtClean="0">
                <a:solidFill>
                  <a:srgbClr val="002060"/>
                </a:solidFill>
                <a:latin typeface="Times New Roman" pitchFamily="18" charset="0"/>
                <a:cs typeface="Times New Roman" pitchFamily="18" charset="0"/>
              </a:rPr>
            </a:br>
            <a:r>
              <a:rPr lang="ru-RU" sz="4800" dirty="0" smtClean="0">
                <a:solidFill>
                  <a:srgbClr val="002060"/>
                </a:solidFill>
                <a:latin typeface="Times New Roman" pitchFamily="18" charset="0"/>
                <a:cs typeface="Times New Roman" pitchFamily="18" charset="0"/>
              </a:rPr>
              <a:t/>
            </a:r>
            <a:br>
              <a:rPr lang="ru-RU" sz="4800" dirty="0" smtClean="0">
                <a:solidFill>
                  <a:srgbClr val="002060"/>
                </a:solidFill>
                <a:latin typeface="Times New Roman" pitchFamily="18" charset="0"/>
                <a:cs typeface="Times New Roman" pitchFamily="18" charset="0"/>
              </a:rPr>
            </a:br>
            <a:r>
              <a:rPr lang="ru-RU" sz="4800" dirty="0" smtClean="0">
                <a:solidFill>
                  <a:srgbClr val="002060"/>
                </a:solidFill>
                <a:latin typeface="Times New Roman" pitchFamily="18" charset="0"/>
                <a:cs typeface="Times New Roman" pitchFamily="18" charset="0"/>
              </a:rPr>
              <a:t>1.5. Основными пользователями результатов РСОКО Тверской области являются:</a:t>
            </a:r>
          </a:p>
          <a:p>
            <a:pPr lvl="0"/>
            <a:r>
              <a:rPr lang="ru-RU" sz="4800" dirty="0" smtClean="0">
                <a:solidFill>
                  <a:srgbClr val="002060"/>
                </a:solidFill>
                <a:latin typeface="Times New Roman" pitchFamily="18" charset="0"/>
                <a:cs typeface="Times New Roman" pitchFamily="18" charset="0"/>
              </a:rPr>
              <a:t>федеральные органы государственной власти;</a:t>
            </a:r>
          </a:p>
          <a:p>
            <a:pPr lvl="0"/>
            <a:r>
              <a:rPr lang="ru-RU" sz="4800" dirty="0" smtClean="0">
                <a:solidFill>
                  <a:srgbClr val="002060"/>
                </a:solidFill>
                <a:latin typeface="Times New Roman" pitchFamily="18" charset="0"/>
                <a:cs typeface="Times New Roman" pitchFamily="18" charset="0"/>
              </a:rPr>
              <a:t>органы государственной власти Тверской области;</a:t>
            </a:r>
          </a:p>
          <a:p>
            <a:pPr lvl="0"/>
            <a:r>
              <a:rPr lang="ru-RU" sz="4800" dirty="0" smtClean="0">
                <a:solidFill>
                  <a:srgbClr val="002060"/>
                </a:solidFill>
                <a:latin typeface="Times New Roman" pitchFamily="18" charset="0"/>
                <a:cs typeface="Times New Roman" pitchFamily="18" charset="0"/>
              </a:rPr>
              <a:t>органы управления образованием муниципальных образований;</a:t>
            </a:r>
          </a:p>
          <a:p>
            <a:pPr lvl="0"/>
            <a:r>
              <a:rPr lang="ru-RU" sz="4800" dirty="0" smtClean="0">
                <a:solidFill>
                  <a:srgbClr val="002060"/>
                </a:solidFill>
                <a:latin typeface="Times New Roman" pitchFamily="18" charset="0"/>
                <a:cs typeface="Times New Roman" pitchFamily="18" charset="0"/>
              </a:rPr>
              <a:t>организации, осуществляющие обеспечение образовательной деятельности, оценку качества образования;</a:t>
            </a:r>
          </a:p>
          <a:p>
            <a:pPr lvl="0"/>
            <a:r>
              <a:rPr lang="ru-RU" sz="4800" dirty="0" smtClean="0">
                <a:solidFill>
                  <a:srgbClr val="002060"/>
                </a:solidFill>
                <a:latin typeface="Times New Roman" pitchFamily="18" charset="0"/>
                <a:cs typeface="Times New Roman" pitchFamily="18" charset="0"/>
              </a:rPr>
              <a:t>образовательные организации;</a:t>
            </a:r>
          </a:p>
          <a:p>
            <a:pPr lvl="0"/>
            <a:r>
              <a:rPr lang="ru-RU" sz="4800" dirty="0" smtClean="0">
                <a:solidFill>
                  <a:srgbClr val="002060"/>
                </a:solidFill>
                <a:latin typeface="Times New Roman" pitchFamily="18" charset="0"/>
                <a:cs typeface="Times New Roman" pitchFamily="18" charset="0"/>
              </a:rPr>
              <a:t>педагогические работники;</a:t>
            </a:r>
          </a:p>
          <a:p>
            <a:pPr lvl="0"/>
            <a:r>
              <a:rPr lang="ru-RU" sz="4800" dirty="0" smtClean="0">
                <a:solidFill>
                  <a:srgbClr val="002060"/>
                </a:solidFill>
                <a:latin typeface="Times New Roman" pitchFamily="18" charset="0"/>
                <a:cs typeface="Times New Roman" pitchFamily="18" charset="0"/>
              </a:rPr>
              <a:t>обучающиеся и их родители (законные представители);</a:t>
            </a:r>
          </a:p>
          <a:p>
            <a:pPr lvl="0"/>
            <a:r>
              <a:rPr lang="ru-RU" sz="4800" dirty="0" smtClean="0">
                <a:solidFill>
                  <a:srgbClr val="002060"/>
                </a:solidFill>
                <a:latin typeface="Times New Roman" pitchFamily="18" charset="0"/>
                <a:cs typeface="Times New Roman" pitchFamily="18" charset="0"/>
              </a:rPr>
              <a:t>общественные организации;</a:t>
            </a:r>
          </a:p>
          <a:p>
            <a:pPr lvl="0"/>
            <a:r>
              <a:rPr lang="ru-RU" sz="4800" dirty="0" smtClean="0">
                <a:solidFill>
                  <a:srgbClr val="002060"/>
                </a:solidFill>
                <a:latin typeface="Times New Roman" pitchFamily="18" charset="0"/>
                <a:cs typeface="Times New Roman" pitchFamily="18" charset="0"/>
              </a:rPr>
              <a:t>средства массовой информации;</a:t>
            </a:r>
          </a:p>
          <a:p>
            <a:pPr lvl="0"/>
            <a:r>
              <a:rPr lang="ru-RU" sz="4800" dirty="0" smtClean="0">
                <a:solidFill>
                  <a:srgbClr val="002060"/>
                </a:solidFill>
                <a:latin typeface="Times New Roman" pitchFamily="18" charset="0"/>
                <a:cs typeface="Times New Roman" pitchFamily="18" charset="0"/>
              </a:rPr>
              <a:t>иные юридические и физические лица, заинтересованные в оценке качества образования.</a:t>
            </a:r>
          </a:p>
          <a:p>
            <a:r>
              <a:rPr lang="ru-RU" sz="4800" dirty="0" smtClean="0">
                <a:solidFill>
                  <a:srgbClr val="002060"/>
                </a:solidFill>
                <a:latin typeface="Times New Roman" pitchFamily="18" charset="0"/>
                <a:cs typeface="Times New Roman" pitchFamily="18" charset="0"/>
              </a:rPr>
              <a:t/>
            </a:r>
            <a:br>
              <a:rPr lang="ru-RU" sz="4800" dirty="0" smtClean="0">
                <a:solidFill>
                  <a:srgbClr val="002060"/>
                </a:solidFill>
                <a:latin typeface="Times New Roman" pitchFamily="18" charset="0"/>
                <a:cs typeface="Times New Roman" pitchFamily="18" charset="0"/>
              </a:rPr>
            </a:br>
            <a:r>
              <a:rPr lang="ru-RU" sz="4800" dirty="0" smtClean="0">
                <a:solidFill>
                  <a:srgbClr val="002060"/>
                </a:solidFill>
                <a:latin typeface="Times New Roman" pitchFamily="18" charset="0"/>
                <a:cs typeface="Times New Roman" pitchFamily="18" charset="0"/>
              </a:rPr>
              <a:t>1.6. К оценке качества образования на территории Тверской области привлекаются аккредитованные эксперты, экспертные организации, соответствующие требованиям, установленным нормативными актами Российской Федерации и Тверской облас</a:t>
            </a:r>
            <a:r>
              <a:rPr lang="ru-RU" sz="4800" dirty="0" smtClean="0"/>
              <a:t>ти</a:t>
            </a:r>
            <a:endParaRPr lang="ru-RU" sz="4800" b="1" i="1" dirty="0" smtClean="0">
              <a:solidFill>
                <a:srgbClr val="C0000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latin typeface="Times New Roman" pitchFamily="18" charset="0"/>
                <a:cs typeface="Times New Roman" pitchFamily="18" charset="0"/>
              </a:rPr>
              <a:t>II. </a:t>
            </a:r>
            <a:r>
              <a:rPr lang="ru-RU" sz="2800" b="1" dirty="0" smtClean="0">
                <a:solidFill>
                  <a:srgbClr val="002060"/>
                </a:solidFill>
                <a:latin typeface="Times New Roman" pitchFamily="18" charset="0"/>
                <a:cs typeface="Times New Roman" pitchFamily="18" charset="0"/>
              </a:rPr>
              <a:t>Цели, задачи и принципы функционирования РСОКО Тверской области</a:t>
            </a:r>
            <a:br>
              <a:rPr lang="ru-RU" sz="2800" b="1" dirty="0" smtClean="0">
                <a:solidFill>
                  <a:srgbClr val="002060"/>
                </a:solidFill>
                <a:latin typeface="Times New Roman" pitchFamily="18" charset="0"/>
                <a:cs typeface="Times New Roman" pitchFamily="18" charset="0"/>
              </a:rPr>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142844" y="1412776"/>
            <a:ext cx="8786874" cy="4896544"/>
          </a:xfrm>
        </p:spPr>
        <p:txBody>
          <a:bodyPr>
            <a:normAutofit fontScale="70000" lnSpcReduction="20000"/>
          </a:bodyPr>
          <a:lstStyle/>
          <a:p>
            <a:r>
              <a:rPr lang="ru-RU" sz="2000" dirty="0" smtClean="0"/>
              <a:t> </a:t>
            </a:r>
          </a:p>
          <a:p>
            <a:r>
              <a:rPr lang="ru-RU" sz="2000" dirty="0" smtClean="0">
                <a:solidFill>
                  <a:srgbClr val="002060"/>
                </a:solidFill>
                <a:latin typeface="Times New Roman" pitchFamily="18" charset="0"/>
                <a:cs typeface="Times New Roman" pitchFamily="18" charset="0"/>
              </a:rPr>
              <a:t>2.1. </a:t>
            </a:r>
            <a:r>
              <a:rPr lang="ru-RU" sz="2000" b="1" dirty="0" smtClean="0">
                <a:solidFill>
                  <a:srgbClr val="002060"/>
                </a:solidFill>
                <a:latin typeface="Times New Roman" pitchFamily="18" charset="0"/>
                <a:cs typeface="Times New Roman" pitchFamily="18" charset="0"/>
              </a:rPr>
              <a:t>Цели РСОКО Тверской области</a:t>
            </a:r>
            <a:r>
              <a:rPr lang="ru-RU" sz="2000" dirty="0" smtClean="0">
                <a:solidFill>
                  <a:srgbClr val="002060"/>
                </a:solidFill>
                <a:latin typeface="Times New Roman" pitchFamily="18" charset="0"/>
                <a:cs typeface="Times New Roman" pitchFamily="18" charset="0"/>
              </a:rPr>
              <a:t>:</a:t>
            </a:r>
          </a:p>
          <a:p>
            <a:pPr lvl="0"/>
            <a:r>
              <a:rPr lang="ru-RU" sz="2000" dirty="0" smtClean="0">
                <a:solidFill>
                  <a:srgbClr val="002060"/>
                </a:solidFill>
                <a:latin typeface="Times New Roman" pitchFamily="18" charset="0"/>
                <a:cs typeface="Times New Roman" pitchFamily="18" charset="0"/>
              </a:rPr>
              <a:t>получение достоверной информации о состоянии и результатах образовательной деятельности, тенденциях изменения качества общего образования, дополнительного образования детей, среднего профессионального образования и причинах, влияющих на его уровень; </a:t>
            </a:r>
          </a:p>
          <a:p>
            <a:pPr lvl="0"/>
            <a:r>
              <a:rPr lang="ru-RU" sz="2000" dirty="0" smtClean="0">
                <a:solidFill>
                  <a:srgbClr val="002060"/>
                </a:solidFill>
                <a:latin typeface="Times New Roman" pitchFamily="18" charset="0"/>
                <a:cs typeface="Times New Roman" pitchFamily="18" charset="0"/>
              </a:rPr>
              <a:t>формирование информационной основы для принятия управленческих решений. </a:t>
            </a:r>
          </a:p>
          <a:p>
            <a:r>
              <a:rPr lang="ru-RU" sz="2000" dirty="0" smtClean="0">
                <a:solidFill>
                  <a:srgbClr val="002060"/>
                </a:solidFill>
                <a:latin typeface="Times New Roman" pitchFamily="18" charset="0"/>
                <a:cs typeface="Times New Roman" pitchFamily="18" charset="0"/>
              </a:rPr>
              <a:t> </a:t>
            </a:r>
          </a:p>
          <a:p>
            <a:r>
              <a:rPr lang="ru-RU" sz="2000" dirty="0" smtClean="0">
                <a:solidFill>
                  <a:srgbClr val="002060"/>
                </a:solidFill>
                <a:latin typeface="Times New Roman" pitchFamily="18" charset="0"/>
                <a:cs typeface="Times New Roman" pitchFamily="18" charset="0"/>
              </a:rPr>
              <a:t>2.2. </a:t>
            </a:r>
            <a:r>
              <a:rPr lang="ru-RU" sz="2000" b="1" dirty="0" smtClean="0">
                <a:solidFill>
                  <a:srgbClr val="002060"/>
                </a:solidFill>
                <a:latin typeface="Times New Roman" pitchFamily="18" charset="0"/>
                <a:cs typeface="Times New Roman" pitchFamily="18" charset="0"/>
              </a:rPr>
              <a:t>Основные задачи РСОКО Тверской области:</a:t>
            </a:r>
          </a:p>
          <a:p>
            <a:pPr lvl="0"/>
            <a:r>
              <a:rPr lang="ru-RU" sz="2000" dirty="0" smtClean="0">
                <a:solidFill>
                  <a:srgbClr val="002060"/>
                </a:solidFill>
                <a:latin typeface="Times New Roman" pitchFamily="18" charset="0"/>
                <a:cs typeface="Times New Roman" pitchFamily="18" charset="0"/>
              </a:rPr>
              <a:t>формирование единого концептуально-методологического подхода к оценке качества образования с учетом социально-экономических особенностей Тверской области;</a:t>
            </a:r>
          </a:p>
          <a:p>
            <a:pPr lvl="0"/>
            <a:r>
              <a:rPr lang="ru-RU" sz="2000" dirty="0" smtClean="0">
                <a:solidFill>
                  <a:srgbClr val="002060"/>
                </a:solidFill>
                <a:latin typeface="Times New Roman" pitchFamily="18" charset="0"/>
                <a:cs typeface="Times New Roman" pitchFamily="18" charset="0"/>
              </a:rPr>
              <a:t>повышение объективности оценивания образовательных результатов;  </a:t>
            </a:r>
          </a:p>
          <a:p>
            <a:pPr lvl="0"/>
            <a:r>
              <a:rPr lang="ru-RU" sz="2000" dirty="0" smtClean="0">
                <a:solidFill>
                  <a:srgbClr val="002060"/>
                </a:solidFill>
                <a:latin typeface="Times New Roman" pitchFamily="18" charset="0"/>
                <a:cs typeface="Times New Roman" pitchFamily="18" charset="0"/>
              </a:rPr>
              <a:t>внедрение современных технологий оценки качества образования;</a:t>
            </a:r>
          </a:p>
          <a:p>
            <a:pPr lvl="0"/>
            <a:r>
              <a:rPr lang="ru-RU" sz="2000" dirty="0" smtClean="0">
                <a:solidFill>
                  <a:srgbClr val="002060"/>
                </a:solidFill>
                <a:latin typeface="Times New Roman" pitchFamily="18" charset="0"/>
                <a:cs typeface="Times New Roman" pitchFamily="18" charset="0"/>
              </a:rPr>
              <a:t>оценка уровня индивидуальных образовательных достижений обучающихся образовательных организаций и определение степени соответствия образовательных результатов федеральным государственным образовательным стандартам;</a:t>
            </a:r>
          </a:p>
          <a:p>
            <a:pPr lvl="0"/>
            <a:r>
              <a:rPr lang="ru-RU" sz="2000" dirty="0" smtClean="0">
                <a:solidFill>
                  <a:srgbClr val="002060"/>
                </a:solidFill>
                <a:latin typeface="Times New Roman" pitchFamily="18" charset="0"/>
                <a:cs typeface="Times New Roman" pitchFamily="18" charset="0"/>
              </a:rPr>
              <a:t>оценка состояния и эффективности образовательной деятельности образовательных организаций;</a:t>
            </a:r>
          </a:p>
          <a:p>
            <a:pPr lvl="0"/>
            <a:r>
              <a:rPr lang="ru-RU" sz="2000" dirty="0" smtClean="0">
                <a:solidFill>
                  <a:srgbClr val="002060"/>
                </a:solidFill>
                <a:latin typeface="Times New Roman" pitchFamily="18" charset="0"/>
                <a:cs typeface="Times New Roman" pitchFamily="18" charset="0"/>
              </a:rPr>
              <a:t>обеспечение руководителей и специалистов системы управления образованием различных уровней аналитической информацией о результатах оценочных процедур;</a:t>
            </a:r>
          </a:p>
          <a:p>
            <a:pPr lvl="0"/>
            <a:r>
              <a:rPr lang="ru-RU" sz="2000" dirty="0" smtClean="0">
                <a:solidFill>
                  <a:srgbClr val="002060"/>
                </a:solidFill>
                <a:latin typeface="Times New Roman" pitchFamily="18" charset="0"/>
                <a:cs typeface="Times New Roman" pitchFamily="18" charset="0"/>
              </a:rPr>
              <a:t>формирование экспертного сообщества, участвующего в оценке качества образования, в том числе  независимой оценки качества образования;</a:t>
            </a:r>
          </a:p>
          <a:p>
            <a:pPr lvl="0"/>
            <a:r>
              <a:rPr lang="ru-RU" sz="2000" dirty="0" smtClean="0">
                <a:solidFill>
                  <a:srgbClr val="002060"/>
                </a:solidFill>
                <a:latin typeface="Times New Roman" pitchFamily="18" charset="0"/>
                <a:cs typeface="Times New Roman" pitchFamily="18" charset="0"/>
              </a:rPr>
              <a:t>повышение квалификации кадров системы образования в области оценки качества образования;</a:t>
            </a:r>
          </a:p>
          <a:p>
            <a:pPr lvl="0"/>
            <a:r>
              <a:rPr lang="ru-RU" sz="2000" dirty="0" smtClean="0">
                <a:solidFill>
                  <a:srgbClr val="002060"/>
                </a:solidFill>
                <a:latin typeface="Times New Roman" pitchFamily="18" charset="0"/>
                <a:cs typeface="Times New Roman" pitchFamily="18" charset="0"/>
              </a:rPr>
              <a:t>формирование системы эффективного взаимодействия субъектов организационной структуры РСОКО Тверской области, обозначенных в п. 4.1 настоящего Положения.  </a:t>
            </a:r>
          </a:p>
          <a:p>
            <a:r>
              <a:rPr lang="ru-RU" sz="2000" dirty="0" smtClean="0">
                <a:solidFill>
                  <a:srgbClr val="002060"/>
                </a:solidFill>
                <a:latin typeface="Times New Roman" pitchFamily="18" charset="0"/>
                <a:cs typeface="Times New Roman" pitchFamily="18" charset="0"/>
              </a:rPr>
              <a:t> </a:t>
            </a:r>
          </a:p>
          <a:p>
            <a:pPr marL="0" indent="0" algn="just">
              <a:buFontTx/>
              <a:buNone/>
            </a:pPr>
            <a:endParaRPr lang="ru-RU" sz="2800" b="1" i="1" dirty="0" smtClean="0">
              <a:solidFill>
                <a:srgbClr val="002060"/>
              </a:solidFill>
              <a:latin typeface="Times New Roman" pitchFamily="18" charset="0"/>
              <a:cs typeface="Times New Roman" pitchFamily="18" charset="0"/>
            </a:endParaRPr>
          </a:p>
          <a:p>
            <a:pPr fontAlgn="base"/>
            <a:endParaRPr lang="ru-RU" sz="3600" dirty="0" smtClean="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latin typeface="Times New Roman" pitchFamily="18" charset="0"/>
                <a:cs typeface="Times New Roman" pitchFamily="18" charset="0"/>
              </a:rPr>
              <a:t>II</a:t>
            </a:r>
            <a:r>
              <a:rPr lang="ru-RU" sz="2800" b="1" dirty="0" smtClean="0">
                <a:solidFill>
                  <a:srgbClr val="002060"/>
                </a:solidFill>
                <a:latin typeface="Times New Roman" pitchFamily="18" charset="0"/>
                <a:cs typeface="Times New Roman" pitchFamily="18" charset="0"/>
              </a:rPr>
              <a:t>. Цели, задачи и принципы функционирования РСОКО Тверской области</a:t>
            </a:r>
            <a:r>
              <a:rPr lang="ru-RU" sz="2800" b="1" dirty="0" smtClean="0">
                <a:solidFill>
                  <a:srgbClr val="002060"/>
                </a:solidFill>
              </a:rPr>
              <a:t/>
            </a:r>
            <a:br>
              <a:rPr lang="ru-RU" sz="2800" b="1" dirty="0" smtClean="0">
                <a:solidFill>
                  <a:srgbClr val="002060"/>
                </a:solidFill>
              </a:rPr>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357158" y="1412776"/>
            <a:ext cx="8358246" cy="4896544"/>
          </a:xfrm>
        </p:spPr>
        <p:txBody>
          <a:bodyPr>
            <a:normAutofit lnSpcReduction="10000"/>
          </a:bodyPr>
          <a:lstStyle/>
          <a:p>
            <a:r>
              <a:rPr lang="ru-RU" sz="2000" dirty="0" smtClean="0"/>
              <a:t> </a:t>
            </a:r>
          </a:p>
          <a:p>
            <a:r>
              <a:rPr lang="ru-RU" sz="1600" dirty="0" smtClean="0"/>
              <a:t>2.3. </a:t>
            </a:r>
            <a:r>
              <a:rPr lang="ru-RU" sz="1600" b="1" dirty="0" smtClean="0">
                <a:solidFill>
                  <a:srgbClr val="002060"/>
                </a:solidFill>
                <a:latin typeface="Times New Roman" pitchFamily="18" charset="0"/>
                <a:cs typeface="Times New Roman" pitchFamily="18" charset="0"/>
              </a:rPr>
              <a:t>Принципы функционирования РСОКО Тверской области: </a:t>
            </a:r>
          </a:p>
          <a:p>
            <a:pPr lvl="0"/>
            <a:r>
              <a:rPr lang="ru-RU" sz="1600" dirty="0" smtClean="0">
                <a:solidFill>
                  <a:srgbClr val="002060"/>
                </a:solidFill>
                <a:latin typeface="Times New Roman" pitchFamily="18" charset="0"/>
                <a:cs typeface="Times New Roman" pitchFamily="18" charset="0"/>
              </a:rPr>
              <a:t>объективность, достоверность, полнота и системность информации о качестве образования;</a:t>
            </a:r>
          </a:p>
          <a:p>
            <a:pPr lvl="0"/>
            <a:r>
              <a:rPr lang="ru-RU" sz="1600" dirty="0" smtClean="0">
                <a:solidFill>
                  <a:srgbClr val="002060"/>
                </a:solidFill>
                <a:latin typeface="Times New Roman" pitchFamily="18" charset="0"/>
                <a:cs typeface="Times New Roman" pitchFamily="18" charset="0"/>
              </a:rPr>
              <a:t>реалистичность требований, норм и показателей качества образования;</a:t>
            </a:r>
          </a:p>
          <a:p>
            <a:pPr lvl="0"/>
            <a:r>
              <a:rPr lang="ru-RU" sz="1600" dirty="0" smtClean="0">
                <a:solidFill>
                  <a:srgbClr val="002060"/>
                </a:solidFill>
                <a:latin typeface="Times New Roman" pitchFamily="18" charset="0"/>
                <a:cs typeface="Times New Roman" pitchFamily="18" charset="0"/>
              </a:rPr>
              <a:t>открытость, прозрачность процедур оценки качества образования;</a:t>
            </a:r>
          </a:p>
          <a:p>
            <a:pPr lvl="0"/>
            <a:r>
              <a:rPr lang="ru-RU" sz="1600" dirty="0" smtClean="0">
                <a:solidFill>
                  <a:srgbClr val="002060"/>
                </a:solidFill>
                <a:latin typeface="Times New Roman" pitchFamily="18" charset="0"/>
                <a:cs typeface="Times New Roman" pitchFamily="18" charset="0"/>
              </a:rPr>
              <a:t>минимизация системы показателей с учетом потребностей разных уровней управления системой образования;</a:t>
            </a:r>
          </a:p>
          <a:p>
            <a:pPr lvl="0"/>
            <a:r>
              <a:rPr lang="ru-RU" sz="1600" dirty="0" err="1" smtClean="0">
                <a:solidFill>
                  <a:srgbClr val="002060"/>
                </a:solidFill>
                <a:latin typeface="Times New Roman" pitchFamily="18" charset="0"/>
                <a:cs typeface="Times New Roman" pitchFamily="18" charset="0"/>
              </a:rPr>
              <a:t>инструментальность</a:t>
            </a:r>
            <a:r>
              <a:rPr lang="ru-RU" sz="1600" dirty="0" smtClean="0">
                <a:solidFill>
                  <a:srgbClr val="002060"/>
                </a:solidFill>
                <a:latin typeface="Times New Roman" pitchFamily="18" charset="0"/>
                <a:cs typeface="Times New Roman" pitchFamily="18" charset="0"/>
              </a:rPr>
              <a:t> и технологичность используемых показателей (с учетом существующих возможностей сбора данных, методик измерений, анализа и интерпретации данных, подготовленности потребителей к их восприятию);</a:t>
            </a:r>
          </a:p>
          <a:p>
            <a:pPr lvl="0"/>
            <a:r>
              <a:rPr lang="ru-RU" sz="1600" dirty="0" smtClean="0">
                <a:solidFill>
                  <a:srgbClr val="002060"/>
                </a:solidFill>
                <a:latin typeface="Times New Roman" pitchFamily="18" charset="0"/>
                <a:cs typeface="Times New Roman" pitchFamily="18" charset="0"/>
              </a:rPr>
              <a:t>сопоставимость системы показателей с федеральными и международными аналогами;</a:t>
            </a:r>
          </a:p>
          <a:p>
            <a:pPr lvl="0"/>
            <a:r>
              <a:rPr lang="ru-RU" sz="1600" dirty="0" smtClean="0">
                <a:solidFill>
                  <a:srgbClr val="002060"/>
                </a:solidFill>
                <a:latin typeface="Times New Roman" pitchFamily="18" charset="0"/>
                <a:cs typeface="Times New Roman" pitchFamily="18" charset="0"/>
              </a:rPr>
              <a:t>доступность информации о состоянии и качестве образования для различных групп потребителей;</a:t>
            </a:r>
          </a:p>
          <a:p>
            <a:pPr lvl="0"/>
            <a:r>
              <a:rPr lang="ru-RU" sz="1600" dirty="0" smtClean="0">
                <a:solidFill>
                  <a:srgbClr val="002060"/>
                </a:solidFill>
                <a:latin typeface="Times New Roman" pitchFamily="18" charset="0"/>
                <a:cs typeface="Times New Roman" pitchFamily="18" charset="0"/>
              </a:rPr>
              <a:t>соблюдения морально-этических норм при проведении процедур оценки качества образования;</a:t>
            </a:r>
          </a:p>
          <a:p>
            <a:pPr lvl="0"/>
            <a:r>
              <a:rPr lang="ru-RU" sz="1600" dirty="0" smtClean="0">
                <a:solidFill>
                  <a:srgbClr val="002060"/>
                </a:solidFill>
                <a:latin typeface="Times New Roman" pitchFamily="18" charset="0"/>
                <a:cs typeface="Times New Roman" pitchFamily="18" charset="0"/>
              </a:rPr>
              <a:t>единство создаваемого пространства оценки качества образования и подходов на различных уровнях региональной системы образования в вопросах реализации основных направлений оценивания (содержания, технологий, используемого инструментария).</a:t>
            </a:r>
          </a:p>
          <a:p>
            <a:pPr fontAlgn="base"/>
            <a:endParaRPr lang="ru-RU" sz="3600" dirty="0" smtClean="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0" y="116632"/>
            <a:ext cx="9144000" cy="1008112"/>
          </a:xfrm>
        </p:spPr>
        <p:txBody>
          <a:bodyPr>
            <a:normAutofit fontScale="90000"/>
          </a:bodyPr>
          <a:lstStyle/>
          <a:p>
            <a:pPr>
              <a:defRPr/>
            </a:pPr>
            <a:r>
              <a:rPr lang="ru-RU" sz="2800" dirty="0" smtClean="0"/>
              <a:t/>
            </a:r>
            <a:br>
              <a:rPr lang="ru-RU" sz="2800" dirty="0" smtClean="0"/>
            </a:br>
            <a:r>
              <a:rPr lang="ru-RU" sz="2800" dirty="0" smtClean="0"/>
              <a:t>III</a:t>
            </a:r>
            <a:r>
              <a:rPr lang="ru-RU" sz="2800" b="1" dirty="0" smtClean="0">
                <a:solidFill>
                  <a:srgbClr val="002060"/>
                </a:solidFill>
                <a:latin typeface="Times New Roman" pitchFamily="18" charset="0"/>
                <a:cs typeface="Times New Roman" pitchFamily="18" charset="0"/>
              </a:rPr>
              <a:t>. Организация и технология оценки качества образования</a:t>
            </a:r>
            <a:r>
              <a:rPr lang="ru-RU" sz="2000" b="1" dirty="0" smtClean="0">
                <a:solidFill>
                  <a:srgbClr val="002060"/>
                </a:solidFill>
                <a:latin typeface="Times New Roman" pitchFamily="18" charset="0"/>
                <a:cs typeface="Times New Roman" pitchFamily="18" charset="0"/>
              </a:rPr>
              <a:t/>
            </a:r>
            <a:br>
              <a:rPr lang="ru-RU" sz="2000" b="1" dirty="0" smtClean="0">
                <a:solidFill>
                  <a:srgbClr val="002060"/>
                </a:solidFill>
                <a:latin typeface="Times New Roman" pitchFamily="18" charset="0"/>
                <a:cs typeface="Times New Roman" pitchFamily="18" charset="0"/>
              </a:rPr>
            </a:br>
            <a:r>
              <a:rPr lang="ru-RU" sz="2800" dirty="0" smtClean="0"/>
              <a:t/>
            </a:r>
            <a:br>
              <a:rPr lang="ru-RU" sz="2800" dirty="0" smtClean="0"/>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142844" y="785794"/>
            <a:ext cx="8858312" cy="5523526"/>
          </a:xfrm>
        </p:spPr>
        <p:txBody>
          <a:bodyPr>
            <a:normAutofit fontScale="25000" lnSpcReduction="20000"/>
          </a:bodyPr>
          <a:lstStyle/>
          <a:p>
            <a:r>
              <a:rPr lang="ru-RU" sz="2000" dirty="0" smtClean="0"/>
              <a:t> </a:t>
            </a:r>
          </a:p>
          <a:p>
            <a:pPr fontAlgn="base"/>
            <a:r>
              <a:rPr lang="ru-RU" sz="4800" dirty="0" smtClean="0">
                <a:solidFill>
                  <a:srgbClr val="002060"/>
                </a:solidFill>
                <a:latin typeface="Times New Roman" pitchFamily="18" charset="0"/>
                <a:cs typeface="Times New Roman" pitchFamily="18" charset="0"/>
              </a:rPr>
              <a:t>3.1. РСОКО Тверской области предусматривает три уровня организации оценивания: уровень образовательной организации, муниципальный уровень и региональный уровень.</a:t>
            </a:r>
          </a:p>
          <a:p>
            <a:pPr fontAlgn="base"/>
            <a:r>
              <a:rPr lang="ru-RU" sz="4800" dirty="0" smtClean="0">
                <a:solidFill>
                  <a:srgbClr val="002060"/>
                </a:solidFill>
                <a:latin typeface="Times New Roman" pitchFamily="18" charset="0"/>
                <a:cs typeface="Times New Roman" pitchFamily="18" charset="0"/>
              </a:rPr>
              <a:t/>
            </a:r>
            <a:br>
              <a:rPr lang="ru-RU" sz="4800" dirty="0" smtClean="0">
                <a:solidFill>
                  <a:srgbClr val="002060"/>
                </a:solidFill>
                <a:latin typeface="Times New Roman" pitchFamily="18" charset="0"/>
                <a:cs typeface="Times New Roman" pitchFamily="18" charset="0"/>
              </a:rPr>
            </a:br>
            <a:r>
              <a:rPr lang="ru-RU" sz="4800" dirty="0" smtClean="0">
                <a:solidFill>
                  <a:srgbClr val="002060"/>
                </a:solidFill>
                <a:latin typeface="Times New Roman" pitchFamily="18" charset="0"/>
                <a:cs typeface="Times New Roman" pitchFamily="18" charset="0"/>
              </a:rPr>
              <a:t>3.2. Объектами РСОКО Тверской области являются индивидуальные достижения обучающихся, деятельность педагогических работников, образовательные программы, деятельность образовательных организаций.</a:t>
            </a:r>
            <a:br>
              <a:rPr lang="ru-RU" sz="4800" dirty="0" smtClean="0">
                <a:solidFill>
                  <a:srgbClr val="002060"/>
                </a:solidFill>
                <a:latin typeface="Times New Roman" pitchFamily="18" charset="0"/>
                <a:cs typeface="Times New Roman" pitchFamily="18" charset="0"/>
              </a:rPr>
            </a:br>
            <a:endParaRPr lang="ru-RU" sz="4800" dirty="0" smtClean="0">
              <a:solidFill>
                <a:srgbClr val="002060"/>
              </a:solidFill>
              <a:latin typeface="Times New Roman" pitchFamily="18" charset="0"/>
              <a:cs typeface="Times New Roman" pitchFamily="18" charset="0"/>
            </a:endParaRPr>
          </a:p>
          <a:p>
            <a:pPr fontAlgn="base"/>
            <a:r>
              <a:rPr lang="ru-RU" sz="4800" dirty="0" smtClean="0">
                <a:solidFill>
                  <a:srgbClr val="002060"/>
                </a:solidFill>
                <a:latin typeface="Times New Roman" pitchFamily="18" charset="0"/>
                <a:cs typeface="Times New Roman" pitchFamily="18" charset="0"/>
              </a:rPr>
              <a:t> </a:t>
            </a:r>
          </a:p>
          <a:p>
            <a:pPr fontAlgn="base"/>
            <a:r>
              <a:rPr lang="ru-RU" sz="4800" dirty="0" smtClean="0">
                <a:solidFill>
                  <a:srgbClr val="002060"/>
                </a:solidFill>
                <a:latin typeface="Times New Roman" pitchFamily="18" charset="0"/>
                <a:cs typeface="Times New Roman" pitchFamily="18" charset="0"/>
              </a:rPr>
              <a:t>3.3. РСОКО Тверской области включает следующие компоненты:</a:t>
            </a:r>
          </a:p>
          <a:p>
            <a:pPr lvl="0" fontAlgn="base"/>
            <a:r>
              <a:rPr lang="ru-RU" sz="4800" dirty="0" smtClean="0">
                <a:solidFill>
                  <a:srgbClr val="002060"/>
                </a:solidFill>
                <a:latin typeface="Times New Roman" pitchFamily="18" charset="0"/>
                <a:cs typeface="Times New Roman" pitchFamily="18" charset="0"/>
              </a:rPr>
              <a:t>систему сбора и первичной обработки данных;</a:t>
            </a:r>
          </a:p>
          <a:p>
            <a:pPr lvl="0" fontAlgn="base"/>
            <a:r>
              <a:rPr lang="ru-RU" sz="4800" dirty="0" smtClean="0">
                <a:solidFill>
                  <a:srgbClr val="002060"/>
                </a:solidFill>
                <a:latin typeface="Times New Roman" pitchFamily="18" charset="0"/>
                <a:cs typeface="Times New Roman" pitchFamily="18" charset="0"/>
              </a:rPr>
              <a:t>систему анализа и оценки качества образования;</a:t>
            </a:r>
          </a:p>
          <a:p>
            <a:pPr lvl="0" fontAlgn="base"/>
            <a:r>
              <a:rPr lang="ru-RU" sz="4800" dirty="0" smtClean="0">
                <a:solidFill>
                  <a:srgbClr val="002060"/>
                </a:solidFill>
                <a:latin typeface="Times New Roman" pitchFamily="18" charset="0"/>
                <a:cs typeface="Times New Roman" pitchFamily="18" charset="0"/>
              </a:rPr>
              <a:t>систему адресного обеспечения статистической и аналитической</a:t>
            </a:r>
          </a:p>
          <a:p>
            <a:pPr fontAlgn="base"/>
            <a:r>
              <a:rPr lang="ru-RU" sz="4800" dirty="0" smtClean="0">
                <a:solidFill>
                  <a:srgbClr val="002060"/>
                </a:solidFill>
                <a:latin typeface="Times New Roman" pitchFamily="18" charset="0"/>
                <a:cs typeface="Times New Roman" pitchFamily="18" charset="0"/>
              </a:rPr>
              <a:t>         информацией для последующего принятия управленческих решений.</a:t>
            </a:r>
          </a:p>
          <a:p>
            <a:pPr fontAlgn="base"/>
            <a:r>
              <a:rPr lang="ru-RU" sz="4800" dirty="0" smtClean="0">
                <a:solidFill>
                  <a:srgbClr val="002060"/>
                </a:solidFill>
                <a:latin typeface="Times New Roman" pitchFamily="18" charset="0"/>
                <a:cs typeface="Times New Roman" pitchFamily="18" charset="0"/>
              </a:rPr>
              <a:t/>
            </a:r>
            <a:br>
              <a:rPr lang="ru-RU" sz="4800" dirty="0" smtClean="0">
                <a:solidFill>
                  <a:srgbClr val="002060"/>
                </a:solidFill>
                <a:latin typeface="Times New Roman" pitchFamily="18" charset="0"/>
                <a:cs typeface="Times New Roman" pitchFamily="18" charset="0"/>
              </a:rPr>
            </a:br>
            <a:r>
              <a:rPr lang="ru-RU" sz="4800" dirty="0" smtClean="0">
                <a:solidFill>
                  <a:srgbClr val="002060"/>
                </a:solidFill>
                <a:latin typeface="Times New Roman" pitchFamily="18" charset="0"/>
                <a:cs typeface="Times New Roman" pitchFamily="18" charset="0"/>
              </a:rPr>
              <a:t>3.4. Каждый из компонентов РСОКО Тверской области, базируясь на едином концептуально-методологическом понимании проблем качества образования и подходов к его измерению и анализу, реализуется на всех уровнях оценивания.</a:t>
            </a:r>
          </a:p>
          <a:p>
            <a:pPr fontAlgn="base"/>
            <a:r>
              <a:rPr lang="ru-RU" sz="4800" dirty="0" smtClean="0">
                <a:solidFill>
                  <a:srgbClr val="002060"/>
                </a:solidFill>
                <a:latin typeface="Times New Roman" pitchFamily="18" charset="0"/>
                <a:cs typeface="Times New Roman" pitchFamily="18" charset="0"/>
              </a:rPr>
              <a:t/>
            </a:r>
            <a:br>
              <a:rPr lang="ru-RU" sz="4800" dirty="0" smtClean="0">
                <a:solidFill>
                  <a:srgbClr val="002060"/>
                </a:solidFill>
                <a:latin typeface="Times New Roman" pitchFamily="18" charset="0"/>
                <a:cs typeface="Times New Roman" pitchFamily="18" charset="0"/>
              </a:rPr>
            </a:br>
            <a:r>
              <a:rPr lang="ru-RU" sz="4800" dirty="0" smtClean="0">
                <a:solidFill>
                  <a:srgbClr val="002060"/>
                </a:solidFill>
                <a:latin typeface="Times New Roman" pitchFamily="18" charset="0"/>
                <a:cs typeface="Times New Roman" pitchFamily="18" charset="0"/>
              </a:rPr>
              <a:t>3.5 Деятельность по реализации каждого компонента регламентируется соответствующими нормативными правовыми актами Российской Федерации и Тверской области.</a:t>
            </a:r>
          </a:p>
          <a:p>
            <a:pPr fontAlgn="base"/>
            <a:r>
              <a:rPr lang="ru-RU" sz="4800" dirty="0" smtClean="0">
                <a:solidFill>
                  <a:srgbClr val="002060"/>
                </a:solidFill>
                <a:latin typeface="Times New Roman" pitchFamily="18" charset="0"/>
                <a:cs typeface="Times New Roman" pitchFamily="18" charset="0"/>
              </a:rPr>
              <a:t/>
            </a:r>
            <a:br>
              <a:rPr lang="ru-RU" sz="4800" dirty="0" smtClean="0">
                <a:solidFill>
                  <a:srgbClr val="002060"/>
                </a:solidFill>
                <a:latin typeface="Times New Roman" pitchFamily="18" charset="0"/>
                <a:cs typeface="Times New Roman" pitchFamily="18" charset="0"/>
              </a:rPr>
            </a:br>
            <a:r>
              <a:rPr lang="ru-RU" sz="4800" dirty="0" smtClean="0">
                <a:solidFill>
                  <a:srgbClr val="002060"/>
                </a:solidFill>
                <a:latin typeface="Times New Roman" pitchFamily="18" charset="0"/>
                <a:cs typeface="Times New Roman" pitchFamily="18" charset="0"/>
              </a:rPr>
              <a:t>3.6. Реализация РСОКО Тверской области осуществляется посредством существующих процедур контроля и оценки качества образования:</a:t>
            </a:r>
          </a:p>
          <a:p>
            <a:pPr lvl="1" fontAlgn="base"/>
            <a:r>
              <a:rPr lang="ru-RU" sz="4800" dirty="0" smtClean="0">
                <a:solidFill>
                  <a:srgbClr val="002060"/>
                </a:solidFill>
                <a:latin typeface="Times New Roman" pitchFamily="18" charset="0"/>
                <a:cs typeface="Times New Roman" pitchFamily="18" charset="0"/>
              </a:rPr>
              <a:t>международных и национальных исследований качества образования, всероссийских проверочных работ;</a:t>
            </a:r>
          </a:p>
          <a:p>
            <a:pPr lvl="1" fontAlgn="base"/>
            <a:r>
              <a:rPr lang="ru-RU" sz="4800" dirty="0" smtClean="0">
                <a:solidFill>
                  <a:srgbClr val="002060"/>
                </a:solidFill>
                <a:latin typeface="Times New Roman" pitchFamily="18" charset="0"/>
                <a:cs typeface="Times New Roman" pitchFamily="18" charset="0"/>
              </a:rPr>
              <a:t>мониторинга индивидуальных достижений обучающихся на разных уровнях обучения;</a:t>
            </a:r>
          </a:p>
          <a:p>
            <a:pPr lvl="1" fontAlgn="base"/>
            <a:r>
              <a:rPr lang="ru-RU" sz="4800" dirty="0" smtClean="0">
                <a:solidFill>
                  <a:srgbClr val="002060"/>
                </a:solidFill>
                <a:latin typeface="Times New Roman" pitchFamily="18" charset="0"/>
                <a:cs typeface="Times New Roman" pitchFamily="18" charset="0"/>
              </a:rPr>
              <a:t>государственной итоговой аттестации;</a:t>
            </a:r>
          </a:p>
          <a:p>
            <a:pPr lvl="1" fontAlgn="base"/>
            <a:r>
              <a:rPr lang="ru-RU" sz="4800" dirty="0" smtClean="0">
                <a:solidFill>
                  <a:srgbClr val="002060"/>
                </a:solidFill>
                <a:latin typeface="Times New Roman" pitchFamily="18" charset="0"/>
                <a:cs typeface="Times New Roman" pitchFamily="18" charset="0"/>
              </a:rPr>
              <a:t>лицензирования образовательной деятельности;</a:t>
            </a:r>
          </a:p>
          <a:p>
            <a:pPr lvl="1" fontAlgn="base"/>
            <a:r>
              <a:rPr lang="ru-RU" sz="4800" dirty="0" smtClean="0">
                <a:solidFill>
                  <a:srgbClr val="002060"/>
                </a:solidFill>
                <a:latin typeface="Times New Roman" pitchFamily="18" charset="0"/>
                <a:cs typeface="Times New Roman" pitchFamily="18" charset="0"/>
              </a:rPr>
              <a:t>государственной аккредитации образовательных организаций;</a:t>
            </a:r>
          </a:p>
          <a:p>
            <a:pPr lvl="1" fontAlgn="base"/>
            <a:r>
              <a:rPr lang="ru-RU" sz="4800" dirty="0" smtClean="0">
                <a:solidFill>
                  <a:srgbClr val="002060"/>
                </a:solidFill>
                <a:latin typeface="Times New Roman" pitchFamily="18" charset="0"/>
                <a:cs typeface="Times New Roman" pitchFamily="18" charset="0"/>
              </a:rPr>
              <a:t>государственного контроля (надзора);</a:t>
            </a:r>
          </a:p>
          <a:p>
            <a:pPr lvl="1" fontAlgn="base"/>
            <a:r>
              <a:rPr lang="ru-RU" sz="4800" dirty="0" smtClean="0">
                <a:solidFill>
                  <a:srgbClr val="002060"/>
                </a:solidFill>
                <a:latin typeface="Times New Roman" pitchFamily="18" charset="0"/>
                <a:cs typeface="Times New Roman" pitchFamily="18" charset="0"/>
              </a:rPr>
              <a:t>независимой оценки качества образования;</a:t>
            </a:r>
          </a:p>
          <a:p>
            <a:pPr lvl="1" fontAlgn="base"/>
            <a:r>
              <a:rPr lang="ru-RU" sz="4800" dirty="0" smtClean="0">
                <a:solidFill>
                  <a:srgbClr val="002060"/>
                </a:solidFill>
                <a:latin typeface="Times New Roman" pitchFamily="18" charset="0"/>
                <a:cs typeface="Times New Roman" pitchFamily="18" charset="0"/>
              </a:rPr>
              <a:t>аттестации педагогических работников;</a:t>
            </a:r>
          </a:p>
          <a:p>
            <a:pPr lvl="1" fontAlgn="base"/>
            <a:r>
              <a:rPr lang="ru-RU" sz="4800" dirty="0" smtClean="0">
                <a:solidFill>
                  <a:srgbClr val="002060"/>
                </a:solidFill>
                <a:latin typeface="Times New Roman" pitchFamily="18" charset="0"/>
                <a:cs typeface="Times New Roman" pitchFamily="18" charset="0"/>
              </a:rPr>
              <a:t>экспертизы образовательной деятельности;</a:t>
            </a:r>
          </a:p>
          <a:p>
            <a:pPr lvl="1" fontAlgn="base"/>
            <a:r>
              <a:rPr lang="ru-RU" sz="4800" dirty="0" smtClean="0">
                <a:solidFill>
                  <a:srgbClr val="002060"/>
                </a:solidFill>
                <a:latin typeface="Times New Roman" pitchFamily="18" charset="0"/>
                <a:cs typeface="Times New Roman" pitchFamily="18" charset="0"/>
              </a:rPr>
              <a:t>мониторинга системы образования;</a:t>
            </a:r>
          </a:p>
          <a:p>
            <a:pPr lvl="1" fontAlgn="base"/>
            <a:r>
              <a:rPr lang="ru-RU" sz="4800" dirty="0" smtClean="0">
                <a:solidFill>
                  <a:srgbClr val="002060"/>
                </a:solidFill>
                <a:latin typeface="Times New Roman" pitchFamily="18" charset="0"/>
                <a:cs typeface="Times New Roman" pitchFamily="18" charset="0"/>
              </a:rPr>
              <a:t>статистических и социологических исследований в сфере образования.</a:t>
            </a:r>
          </a:p>
          <a:p>
            <a:r>
              <a:rPr lang="ru-RU" sz="4800" dirty="0" smtClean="0"/>
              <a:t/>
            </a:r>
            <a:br>
              <a:rPr lang="ru-RU" sz="4800" dirty="0" smtClean="0"/>
            </a:br>
            <a:endParaRPr lang="ru-RU" sz="4800"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928726" y="116632"/>
            <a:ext cx="10109238" cy="1008112"/>
          </a:xfrm>
        </p:spPr>
        <p:txBody>
          <a:bodyPr>
            <a:normAutofit/>
          </a:bodyPr>
          <a:lstStyle/>
          <a:p>
            <a:pPr eaLnBrk="1" hangingPunct="1">
              <a:defRPr/>
            </a:pP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357158" y="1412776"/>
            <a:ext cx="8358246" cy="4896544"/>
          </a:xfrm>
        </p:spPr>
        <p:txBody>
          <a:bodyPr>
            <a:normAutofit/>
          </a:bodyPr>
          <a:lstStyle/>
          <a:p>
            <a:pPr marL="457200" indent="-457200" algn="just">
              <a:buFontTx/>
              <a:buAutoNum type="arabicPeriod"/>
            </a:pPr>
            <a:r>
              <a:rPr lang="ru-RU" b="1" i="1" dirty="0" smtClean="0">
                <a:solidFill>
                  <a:srgbClr val="C00000"/>
                </a:solidFill>
                <a:latin typeface="Times New Roman" pitchFamily="18" charset="0"/>
                <a:cs typeface="Times New Roman" pitchFamily="18" charset="0"/>
              </a:rPr>
              <a:t>Об итогах комплексного анализа результатов процедур оценки качества образования и государственной итоговой аттестации </a:t>
            </a:r>
          </a:p>
          <a:p>
            <a:pPr marL="457200" indent="-457200" algn="just">
              <a:buNone/>
            </a:pPr>
            <a:r>
              <a:rPr lang="ru-RU" b="1" i="1" dirty="0" smtClean="0">
                <a:solidFill>
                  <a:srgbClr val="C00000"/>
                </a:solidFill>
                <a:latin typeface="Times New Roman" pitchFamily="18" charset="0"/>
                <a:cs typeface="Times New Roman" pitchFamily="18" charset="0"/>
              </a:rPr>
              <a:t>(по материалам федерального итогового  аналитического сборника) </a:t>
            </a:r>
          </a:p>
          <a:p>
            <a:pPr marL="457200" indent="-457200" algn="just">
              <a:buNone/>
            </a:pPr>
            <a:r>
              <a:rPr lang="ru-RU" b="1" i="1" dirty="0" smtClean="0">
                <a:solidFill>
                  <a:srgbClr val="C00000"/>
                </a:solidFill>
                <a:latin typeface="Times New Roman" pitchFamily="18" charset="0"/>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0" y="116632"/>
            <a:ext cx="9144000" cy="1008112"/>
          </a:xfrm>
        </p:spPr>
        <p:txBody>
          <a:bodyPr>
            <a:normAutofit fontScale="90000"/>
          </a:bodyPr>
          <a:lstStyle/>
          <a:p>
            <a:pPr>
              <a:defRPr/>
            </a:pPr>
            <a:r>
              <a:rPr lang="ru-RU" sz="2800" dirty="0" smtClean="0"/>
              <a:t>III</a:t>
            </a:r>
            <a:r>
              <a:rPr lang="ru-RU" sz="2800" b="1" dirty="0" smtClean="0">
                <a:solidFill>
                  <a:srgbClr val="002060"/>
                </a:solidFill>
                <a:latin typeface="Times New Roman" pitchFamily="18" charset="0"/>
                <a:cs typeface="Times New Roman" pitchFamily="18" charset="0"/>
              </a:rPr>
              <a:t>. Организация и технология оценки качества образования</a:t>
            </a:r>
            <a:r>
              <a:rPr lang="ru-RU" sz="2000" b="1" dirty="0" smtClean="0">
                <a:solidFill>
                  <a:srgbClr val="002060"/>
                </a:solidFill>
                <a:latin typeface="Times New Roman" pitchFamily="18" charset="0"/>
                <a:cs typeface="Times New Roman" pitchFamily="18" charset="0"/>
              </a:rPr>
              <a:t/>
            </a:r>
            <a:br>
              <a:rPr lang="ru-RU" sz="2000" b="1" dirty="0" smtClean="0">
                <a:solidFill>
                  <a:srgbClr val="002060"/>
                </a:solidFill>
                <a:latin typeface="Times New Roman" pitchFamily="18" charset="0"/>
                <a:cs typeface="Times New Roman" pitchFamily="18" charset="0"/>
              </a:rPr>
            </a:br>
            <a:r>
              <a:rPr lang="ru-RU" sz="2800" b="1" dirty="0" smtClean="0">
                <a:solidFill>
                  <a:srgbClr val="002060"/>
                </a:solidFill>
                <a:latin typeface="Times New Roman" pitchFamily="18" charset="0"/>
                <a:cs typeface="Times New Roman" pitchFamily="18" charset="0"/>
              </a:rPr>
              <a:t/>
            </a:r>
            <a:br>
              <a:rPr lang="ru-RU" sz="2800" b="1" dirty="0" smtClean="0">
                <a:solidFill>
                  <a:srgbClr val="002060"/>
                </a:solidFill>
                <a:latin typeface="Times New Roman" pitchFamily="18" charset="0"/>
                <a:cs typeface="Times New Roman" pitchFamily="18" charset="0"/>
              </a:rPr>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0" y="642918"/>
            <a:ext cx="9144000" cy="5666402"/>
          </a:xfrm>
        </p:spPr>
        <p:txBody>
          <a:bodyPr>
            <a:normAutofit fontScale="25000" lnSpcReduction="20000"/>
          </a:bodyPr>
          <a:lstStyle/>
          <a:p>
            <a:r>
              <a:rPr lang="ru-RU" sz="2000" dirty="0" smtClean="0"/>
              <a:t> </a:t>
            </a:r>
          </a:p>
          <a:p>
            <a:pPr fontAlgn="base"/>
            <a:r>
              <a:rPr lang="ru-RU" sz="5600" dirty="0" smtClean="0">
                <a:solidFill>
                  <a:srgbClr val="002060"/>
                </a:solidFill>
                <a:latin typeface="Times New Roman" pitchFamily="18" charset="0"/>
                <a:cs typeface="Times New Roman" pitchFamily="18" charset="0"/>
              </a:rPr>
              <a:t>3.7. Оценка качества образования в Тверской области проводится по инициативе:</a:t>
            </a:r>
          </a:p>
          <a:p>
            <a:pPr lvl="0" fontAlgn="base"/>
            <a:r>
              <a:rPr lang="ru-RU" sz="5600" dirty="0" smtClean="0">
                <a:solidFill>
                  <a:srgbClr val="002060"/>
                </a:solidFill>
                <a:latin typeface="Times New Roman" pitchFamily="18" charset="0"/>
                <a:cs typeface="Times New Roman" pitchFamily="18" charset="0"/>
              </a:rPr>
              <a:t>Министерства образования и науки Российской Федерации;</a:t>
            </a:r>
          </a:p>
          <a:p>
            <a:pPr lvl="0" fontAlgn="base"/>
            <a:r>
              <a:rPr lang="ru-RU" sz="5600" dirty="0" smtClean="0">
                <a:solidFill>
                  <a:srgbClr val="002060"/>
                </a:solidFill>
                <a:latin typeface="Times New Roman" pitchFamily="18" charset="0"/>
                <a:cs typeface="Times New Roman" pitchFamily="18" charset="0"/>
              </a:rPr>
              <a:t>Федеральной службы по надзору в сфере образования и науки;</a:t>
            </a:r>
          </a:p>
          <a:p>
            <a:pPr lvl="0" fontAlgn="base"/>
            <a:r>
              <a:rPr lang="ru-RU" sz="5600" dirty="0" smtClean="0">
                <a:solidFill>
                  <a:srgbClr val="002060"/>
                </a:solidFill>
                <a:latin typeface="Times New Roman" pitchFamily="18" charset="0"/>
                <a:cs typeface="Times New Roman" pitchFamily="18" charset="0"/>
              </a:rPr>
              <a:t>Министерства образования Тверской области;</a:t>
            </a:r>
          </a:p>
          <a:p>
            <a:pPr lvl="0" fontAlgn="base"/>
            <a:r>
              <a:rPr lang="ru-RU" sz="5600" dirty="0" smtClean="0">
                <a:solidFill>
                  <a:srgbClr val="002060"/>
                </a:solidFill>
                <a:latin typeface="Times New Roman" pitchFamily="18" charset="0"/>
                <a:cs typeface="Times New Roman" pitchFamily="18" charset="0"/>
              </a:rPr>
              <a:t>государственного бюджетного учреждения Тверской области "Центр оценки качества образования";</a:t>
            </a:r>
          </a:p>
          <a:p>
            <a:pPr lvl="0" fontAlgn="base"/>
            <a:r>
              <a:rPr lang="ru-RU" sz="5600" dirty="0" smtClean="0">
                <a:solidFill>
                  <a:srgbClr val="002060"/>
                </a:solidFill>
                <a:latin typeface="Times New Roman" pitchFamily="18" charset="0"/>
                <a:cs typeface="Times New Roman" pitchFamily="18" charset="0"/>
              </a:rPr>
              <a:t>органов управления образованием муниципальных образований Тверской области;</a:t>
            </a:r>
          </a:p>
          <a:p>
            <a:pPr lvl="0" fontAlgn="base"/>
            <a:r>
              <a:rPr lang="ru-RU" sz="5600" dirty="0" smtClean="0">
                <a:solidFill>
                  <a:srgbClr val="002060"/>
                </a:solidFill>
                <a:latin typeface="Times New Roman" pitchFamily="18" charset="0"/>
                <a:cs typeface="Times New Roman" pitchFamily="18" charset="0"/>
              </a:rPr>
              <a:t>образовательных организаций;</a:t>
            </a:r>
          </a:p>
          <a:p>
            <a:pPr lvl="0" fontAlgn="base"/>
            <a:r>
              <a:rPr lang="ru-RU" sz="5600" dirty="0" smtClean="0">
                <a:solidFill>
                  <a:srgbClr val="002060"/>
                </a:solidFill>
                <a:latin typeface="Times New Roman" pitchFamily="18" charset="0"/>
                <a:cs typeface="Times New Roman" pitchFamily="18" charset="0"/>
              </a:rPr>
              <a:t>педагогических работников;</a:t>
            </a:r>
          </a:p>
          <a:p>
            <a:pPr lvl="0" fontAlgn="base"/>
            <a:r>
              <a:rPr lang="ru-RU" sz="5600" dirty="0" smtClean="0">
                <a:solidFill>
                  <a:srgbClr val="002060"/>
                </a:solidFill>
                <a:latin typeface="Times New Roman" pitchFamily="18" charset="0"/>
                <a:cs typeface="Times New Roman" pitchFamily="18" charset="0"/>
              </a:rPr>
              <a:t>обучающихся и их родителей (законных представителей);</a:t>
            </a:r>
          </a:p>
          <a:p>
            <a:pPr lvl="0" fontAlgn="base"/>
            <a:r>
              <a:rPr lang="ru-RU" sz="5600" dirty="0" smtClean="0">
                <a:solidFill>
                  <a:srgbClr val="002060"/>
                </a:solidFill>
                <a:latin typeface="Times New Roman" pitchFamily="18" charset="0"/>
                <a:cs typeface="Times New Roman" pitchFamily="18" charset="0"/>
              </a:rPr>
              <a:t>общественных организаций (объединений);</a:t>
            </a:r>
          </a:p>
          <a:p>
            <a:pPr lvl="0" fontAlgn="base"/>
            <a:r>
              <a:rPr lang="ru-RU" sz="5600" dirty="0" smtClean="0">
                <a:solidFill>
                  <a:srgbClr val="002060"/>
                </a:solidFill>
                <a:latin typeface="Times New Roman" pitchFamily="18" charset="0"/>
                <a:cs typeface="Times New Roman" pitchFamily="18" charset="0"/>
              </a:rPr>
              <a:t>другое.</a:t>
            </a:r>
          </a:p>
          <a:p>
            <a:pPr fontAlgn="base"/>
            <a:r>
              <a:rPr lang="ru-RU" sz="5600" dirty="0" smtClean="0">
                <a:solidFill>
                  <a:srgbClr val="002060"/>
                </a:solidFill>
                <a:latin typeface="Times New Roman" pitchFamily="18" charset="0"/>
                <a:cs typeface="Times New Roman" pitchFamily="18" charset="0"/>
              </a:rPr>
              <a:t/>
            </a:r>
            <a:br>
              <a:rPr lang="ru-RU" sz="5600" dirty="0" smtClean="0">
                <a:solidFill>
                  <a:srgbClr val="002060"/>
                </a:solidFill>
                <a:latin typeface="Times New Roman" pitchFamily="18" charset="0"/>
                <a:cs typeface="Times New Roman" pitchFamily="18" charset="0"/>
              </a:rPr>
            </a:br>
            <a:r>
              <a:rPr lang="ru-RU" sz="5600" dirty="0" smtClean="0">
                <a:solidFill>
                  <a:srgbClr val="002060"/>
                </a:solidFill>
                <a:latin typeface="Times New Roman" pitchFamily="18" charset="0"/>
                <a:cs typeface="Times New Roman" pitchFamily="18" charset="0"/>
              </a:rPr>
              <a:t>3.8. Периодичность проведения процедур оценки качества образования на региональном уровне определяется приказами Министерства образования Тверской области, планом проверок, проводимых управлением надзора и контроля в сфере образования Министерства образования Тверской области, планом мониторинговых исследований качества образования, проводимых  государственным бюджетным учреждением Тверской области "Центр оценки качества образования", планом проведения независимой оценки качества образования, проводимой Общественным советом по образованию при Министерстве образования Тверской области. </a:t>
            </a:r>
          </a:p>
          <a:p>
            <a:pPr fontAlgn="base"/>
            <a:r>
              <a:rPr lang="ru-RU" sz="5600" dirty="0" smtClean="0">
                <a:solidFill>
                  <a:srgbClr val="002060"/>
                </a:solidFill>
                <a:latin typeface="Times New Roman" pitchFamily="18" charset="0"/>
                <a:cs typeface="Times New Roman" pitchFamily="18" charset="0"/>
              </a:rPr>
              <a:t> </a:t>
            </a:r>
          </a:p>
          <a:p>
            <a:pPr fontAlgn="base"/>
            <a:r>
              <a:rPr lang="ru-RU" sz="5600" dirty="0" smtClean="0">
                <a:solidFill>
                  <a:srgbClr val="002060"/>
                </a:solidFill>
                <a:latin typeface="Times New Roman" pitchFamily="18" charset="0"/>
                <a:cs typeface="Times New Roman" pitchFamily="18" charset="0"/>
              </a:rPr>
              <a:t>3.9. Процедуры проведения оценки качества образования регламентируются комплексом используемых методик оценки, компьютерных программ обработки данных, инструктивных материалов.</a:t>
            </a:r>
          </a:p>
          <a:p>
            <a:pPr fontAlgn="base"/>
            <a:r>
              <a:rPr lang="ru-RU" sz="5600" dirty="0" smtClean="0">
                <a:solidFill>
                  <a:srgbClr val="002060"/>
                </a:solidFill>
                <a:latin typeface="Times New Roman" pitchFamily="18" charset="0"/>
                <a:cs typeface="Times New Roman" pitchFamily="18" charset="0"/>
              </a:rPr>
              <a:t/>
            </a:r>
            <a:br>
              <a:rPr lang="ru-RU" sz="5600" dirty="0" smtClean="0">
                <a:solidFill>
                  <a:srgbClr val="002060"/>
                </a:solidFill>
                <a:latin typeface="Times New Roman" pitchFamily="18" charset="0"/>
                <a:cs typeface="Times New Roman" pitchFamily="18" charset="0"/>
              </a:rPr>
            </a:br>
            <a:r>
              <a:rPr lang="ru-RU" sz="5600" dirty="0" smtClean="0">
                <a:solidFill>
                  <a:srgbClr val="002060"/>
                </a:solidFill>
                <a:latin typeface="Times New Roman" pitchFamily="18" charset="0"/>
                <a:cs typeface="Times New Roman" pitchFamily="18" charset="0"/>
              </a:rPr>
              <a:t>3.10. Технологии процедур оценки качества образования определяются видом избранных контрольных и диагностических измерительных материалов, способом их применения согласно приложению 1 к Положению.</a:t>
            </a:r>
          </a:p>
          <a:p>
            <a:pPr fontAlgn="base"/>
            <a:r>
              <a:rPr lang="ru-RU" sz="5600" dirty="0" smtClean="0">
                <a:solidFill>
                  <a:srgbClr val="002060"/>
                </a:solidFill>
                <a:latin typeface="Times New Roman" pitchFamily="18" charset="0"/>
                <a:cs typeface="Times New Roman" pitchFamily="18" charset="0"/>
              </a:rPr>
              <a:t/>
            </a:r>
            <a:br>
              <a:rPr lang="ru-RU" sz="5600" dirty="0" smtClean="0">
                <a:solidFill>
                  <a:srgbClr val="002060"/>
                </a:solidFill>
                <a:latin typeface="Times New Roman" pitchFamily="18" charset="0"/>
                <a:cs typeface="Times New Roman" pitchFamily="18" charset="0"/>
              </a:rPr>
            </a:br>
            <a:r>
              <a:rPr lang="ru-RU" sz="5600" dirty="0" smtClean="0">
                <a:solidFill>
                  <a:srgbClr val="002060"/>
                </a:solidFill>
                <a:latin typeface="Times New Roman" pitchFamily="18" charset="0"/>
                <a:cs typeface="Times New Roman" pitchFamily="18" charset="0"/>
              </a:rPr>
              <a:t>3.11. Информация, полученная в результате процедур оценки качества образования, преобразуется в форму, удобную для дальнейшего анализа, интерпретации и принятия управленческих решений, согласно приложению 2 к Положению.</a:t>
            </a:r>
          </a:p>
          <a:p>
            <a:pPr fontAlgn="base"/>
            <a:endParaRPr lang="ru-RU" sz="5600" dirty="0" smtClean="0">
              <a:solidFill>
                <a:srgbClr val="002060"/>
              </a:solidFill>
              <a:latin typeface="Times New Roman" pitchFamily="18" charset="0"/>
              <a:cs typeface="Times New Roman" pitchFamily="18" charset="0"/>
            </a:endParaRPr>
          </a:p>
          <a:p>
            <a:r>
              <a:rPr lang="ru-RU" sz="5600" dirty="0" smtClean="0">
                <a:solidFill>
                  <a:srgbClr val="002060"/>
                </a:solidFill>
                <a:latin typeface="Times New Roman" pitchFamily="18" charset="0"/>
                <a:cs typeface="Times New Roman" pitchFamily="18" charset="0"/>
              </a:rPr>
              <a:t/>
            </a:r>
            <a:br>
              <a:rPr lang="ru-RU" sz="5600" dirty="0" smtClean="0">
                <a:solidFill>
                  <a:srgbClr val="002060"/>
                </a:solidFill>
                <a:latin typeface="Times New Roman" pitchFamily="18" charset="0"/>
                <a:cs typeface="Times New Roman" pitchFamily="18" charset="0"/>
              </a:rPr>
            </a:br>
            <a:endParaRPr lang="ru-RU" sz="5600" dirty="0" smtClean="0">
              <a:solidFill>
                <a:srgbClr val="00206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t/>
            </a:r>
            <a:br>
              <a:rPr lang="ru-RU" sz="2800" dirty="0" smtClean="0"/>
            </a:br>
            <a:r>
              <a:rPr lang="ru-RU" sz="2800" dirty="0" smtClean="0"/>
              <a:t/>
            </a:r>
            <a:br>
              <a:rPr lang="ru-RU" sz="2800" dirty="0" smtClean="0"/>
            </a:br>
            <a:r>
              <a:rPr lang="ru-RU" sz="2800" dirty="0" smtClean="0"/>
              <a:t>IV. </a:t>
            </a:r>
            <a:r>
              <a:rPr lang="ru-RU" sz="2800" b="1" dirty="0" smtClean="0">
                <a:solidFill>
                  <a:srgbClr val="002060"/>
                </a:solidFill>
                <a:latin typeface="Times New Roman" pitchFamily="18" charset="0"/>
                <a:cs typeface="Times New Roman" pitchFamily="18" charset="0"/>
              </a:rPr>
              <a:t>Организационная структура и функциональная характеристика РСОКО Тверской области</a:t>
            </a:r>
            <a:r>
              <a:rPr lang="ru-RU" sz="2000" b="1" dirty="0" smtClean="0">
                <a:solidFill>
                  <a:srgbClr val="002060"/>
                </a:solidFill>
                <a:latin typeface="Times New Roman" pitchFamily="18" charset="0"/>
                <a:cs typeface="Times New Roman" pitchFamily="18" charset="0"/>
              </a:rPr>
              <a:t/>
            </a:r>
            <a:br>
              <a:rPr lang="ru-RU" sz="2000" b="1" dirty="0" smtClean="0">
                <a:solidFill>
                  <a:srgbClr val="002060"/>
                </a:solidFill>
                <a:latin typeface="Times New Roman" pitchFamily="18" charset="0"/>
                <a:cs typeface="Times New Roman" pitchFamily="18" charset="0"/>
              </a:rPr>
            </a:br>
            <a:r>
              <a:rPr lang="ru-RU" sz="2800" b="1" dirty="0" smtClean="0">
                <a:solidFill>
                  <a:srgbClr val="002060"/>
                </a:solidFill>
                <a:latin typeface="Times New Roman" pitchFamily="18" charset="0"/>
                <a:cs typeface="Times New Roman" pitchFamily="18" charset="0"/>
              </a:rPr>
              <a:t/>
            </a:r>
            <a:br>
              <a:rPr lang="ru-RU" sz="2800" b="1" dirty="0" smtClean="0">
                <a:solidFill>
                  <a:srgbClr val="002060"/>
                </a:solidFill>
                <a:latin typeface="Times New Roman" pitchFamily="18" charset="0"/>
                <a:cs typeface="Times New Roman" pitchFamily="18" charset="0"/>
              </a:rPr>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0" y="1142984"/>
            <a:ext cx="9144000" cy="5166336"/>
          </a:xfrm>
        </p:spPr>
        <p:txBody>
          <a:bodyPr>
            <a:normAutofit fontScale="25000" lnSpcReduction="20000"/>
          </a:bodyPr>
          <a:lstStyle/>
          <a:p>
            <a:r>
              <a:rPr lang="ru-RU" sz="2000" dirty="0" smtClean="0"/>
              <a:t> </a:t>
            </a:r>
          </a:p>
          <a:p>
            <a:pPr fontAlgn="base"/>
            <a:r>
              <a:rPr lang="ru-RU" sz="4300" dirty="0" smtClean="0">
                <a:solidFill>
                  <a:srgbClr val="002060"/>
                </a:solidFill>
                <a:latin typeface="Times New Roman" pitchFamily="18" charset="0"/>
                <a:cs typeface="Times New Roman" pitchFamily="18" charset="0"/>
              </a:rPr>
              <a:t>4.2. </a:t>
            </a:r>
            <a:r>
              <a:rPr lang="ru-RU" sz="5600" dirty="0" smtClean="0">
                <a:solidFill>
                  <a:srgbClr val="002060"/>
                </a:solidFill>
                <a:latin typeface="Times New Roman" pitchFamily="18" charset="0"/>
                <a:cs typeface="Times New Roman" pitchFamily="18" charset="0"/>
              </a:rPr>
              <a:t>Распределение функций между </a:t>
            </a:r>
            <a:r>
              <a:rPr lang="ru-RU" sz="5600" dirty="0" err="1" smtClean="0">
                <a:solidFill>
                  <a:srgbClr val="002060"/>
                </a:solidFill>
                <a:latin typeface="Times New Roman" pitchFamily="18" charset="0"/>
                <a:cs typeface="Times New Roman" pitchFamily="18" charset="0"/>
              </a:rPr>
              <a:t>субьектами</a:t>
            </a:r>
            <a:r>
              <a:rPr lang="ru-RU" sz="5600" dirty="0" smtClean="0">
                <a:solidFill>
                  <a:srgbClr val="002060"/>
                </a:solidFill>
                <a:latin typeface="Times New Roman" pitchFamily="18" charset="0"/>
                <a:cs typeface="Times New Roman" pitchFamily="18" charset="0"/>
              </a:rPr>
              <a:t> РСОКО Тверской области:</a:t>
            </a:r>
            <a:br>
              <a:rPr lang="ru-RU" sz="5600" dirty="0" smtClean="0">
                <a:solidFill>
                  <a:srgbClr val="002060"/>
                </a:solidFill>
                <a:latin typeface="Times New Roman" pitchFamily="18" charset="0"/>
                <a:cs typeface="Times New Roman" pitchFamily="18" charset="0"/>
              </a:rPr>
            </a:br>
            <a:r>
              <a:rPr lang="ru-RU" sz="5600" dirty="0" smtClean="0">
                <a:solidFill>
                  <a:srgbClr val="002060"/>
                </a:solidFill>
                <a:latin typeface="Times New Roman" pitchFamily="18" charset="0"/>
                <a:cs typeface="Times New Roman" pitchFamily="18" charset="0"/>
              </a:rPr>
              <a:t/>
            </a:r>
            <a:br>
              <a:rPr lang="ru-RU" sz="5600" dirty="0" smtClean="0">
                <a:solidFill>
                  <a:srgbClr val="002060"/>
                </a:solidFill>
                <a:latin typeface="Times New Roman" pitchFamily="18" charset="0"/>
                <a:cs typeface="Times New Roman" pitchFamily="18" charset="0"/>
              </a:rPr>
            </a:br>
            <a:r>
              <a:rPr lang="ru-RU" sz="5600" dirty="0" smtClean="0">
                <a:solidFill>
                  <a:srgbClr val="002060"/>
                </a:solidFill>
                <a:latin typeface="Times New Roman" pitchFamily="18" charset="0"/>
                <a:cs typeface="Times New Roman" pitchFamily="18" charset="0"/>
              </a:rPr>
              <a:t>4.2.1. </a:t>
            </a:r>
            <a:r>
              <a:rPr lang="ru-RU" sz="5600" b="1" dirty="0" smtClean="0">
                <a:solidFill>
                  <a:srgbClr val="002060"/>
                </a:solidFill>
                <a:latin typeface="Times New Roman" pitchFamily="18" charset="0"/>
                <a:cs typeface="Times New Roman" pitchFamily="18" charset="0"/>
              </a:rPr>
              <a:t>Министерство образования Тверской области:</a:t>
            </a:r>
          </a:p>
          <a:p>
            <a:pPr lvl="1" fontAlgn="base"/>
            <a:r>
              <a:rPr lang="ru-RU" sz="5600" dirty="0" smtClean="0">
                <a:solidFill>
                  <a:srgbClr val="002060"/>
                </a:solidFill>
                <a:latin typeface="Times New Roman" pitchFamily="18" charset="0"/>
                <a:cs typeface="Times New Roman" pitchFamily="18" charset="0"/>
              </a:rPr>
              <a:t>разрабатывает и реализует стратегические направления развития сферы образования, в том числе РСОКО Тверской области, обеспечивает развитие общего образования, профессионального образования, дополнительного образования и обеспечивает участие общественных институтов в развитии всех уровней образования;</a:t>
            </a:r>
          </a:p>
          <a:p>
            <a:pPr lvl="1" fontAlgn="base"/>
            <a:r>
              <a:rPr lang="ru-RU" sz="5600" dirty="0" smtClean="0">
                <a:solidFill>
                  <a:srgbClr val="002060"/>
                </a:solidFill>
                <a:latin typeface="Times New Roman" pitchFamily="18" charset="0"/>
                <a:cs typeface="Times New Roman" pitchFamily="18" charset="0"/>
              </a:rPr>
              <a:t>осуществляет государственный контроль (надзор) в сфере образования за образовательной деятельностью образовательных организаций, за исключением организаций, указанных в пункте 7 части 1 статьи 6 Федерального закона, а также органов управления образованием муниципальных образований Тверской области;</a:t>
            </a:r>
          </a:p>
          <a:p>
            <a:pPr lvl="1" fontAlgn="base"/>
            <a:r>
              <a:rPr lang="ru-RU" sz="5600" dirty="0" smtClean="0">
                <a:solidFill>
                  <a:srgbClr val="002060"/>
                </a:solidFill>
                <a:latin typeface="Times New Roman" pitchFamily="18" charset="0"/>
                <a:cs typeface="Times New Roman" pitchFamily="18" charset="0"/>
              </a:rPr>
              <a:t>осуществляет лицензирование образовательной деятельности образовательных организаций, за исключением организаций, указанных в пункте 7 части 1 статьи 6 Федерального закона;</a:t>
            </a:r>
          </a:p>
          <a:p>
            <a:pPr lvl="1" fontAlgn="base"/>
            <a:r>
              <a:rPr lang="ru-RU" sz="5600" dirty="0" smtClean="0">
                <a:solidFill>
                  <a:srgbClr val="002060"/>
                </a:solidFill>
                <a:latin typeface="Times New Roman" pitchFamily="18" charset="0"/>
                <a:cs typeface="Times New Roman" pitchFamily="18" charset="0"/>
              </a:rPr>
              <a:t>осуществляет государственную аккредитацию образовательной деятельности образовательных организаций, за исключением организаций, указанных в пункте 7 части 1 статьи 6 Федерального закона;</a:t>
            </a:r>
          </a:p>
          <a:p>
            <a:pPr lvl="1" fontAlgn="base"/>
            <a:r>
              <a:rPr lang="ru-RU" sz="5600" dirty="0" smtClean="0">
                <a:solidFill>
                  <a:srgbClr val="002060"/>
                </a:solidFill>
                <a:latin typeface="Times New Roman" pitchFamily="18" charset="0"/>
                <a:cs typeface="Times New Roman" pitchFamily="18" charset="0"/>
              </a:rPr>
              <a:t>формирует аттестационные комиссии для проведения аттестации в целях установления квалификационной категории педагогических работников образовательных организаций, педагогических работников муниципальных и частных организаций, осуществляющих образовательную деятельность;</a:t>
            </a:r>
          </a:p>
          <a:p>
            <a:pPr lvl="1" fontAlgn="base"/>
            <a:r>
              <a:rPr lang="ru-RU" sz="5600" dirty="0" smtClean="0">
                <a:solidFill>
                  <a:srgbClr val="002060"/>
                </a:solidFill>
                <a:latin typeface="Times New Roman" pitchFamily="18" charset="0"/>
                <a:cs typeface="Times New Roman" pitchFamily="18" charset="0"/>
              </a:rPr>
              <a:t>обеспечивает проведение государственной итоговой аттестации по образовательным программам основного общего и среднего общего образования в Тверской области;</a:t>
            </a:r>
          </a:p>
          <a:p>
            <a:pPr lvl="1" fontAlgn="base"/>
            <a:r>
              <a:rPr lang="ru-RU" sz="5600" dirty="0" smtClean="0">
                <a:solidFill>
                  <a:srgbClr val="002060"/>
                </a:solidFill>
                <a:latin typeface="Times New Roman" pitchFamily="18" charset="0"/>
                <a:cs typeface="Times New Roman" pitchFamily="18" charset="0"/>
              </a:rPr>
              <a:t>обеспечивает открытость и доступность информации о системе образования Тверской области;</a:t>
            </a:r>
          </a:p>
          <a:p>
            <a:pPr lvl="1" fontAlgn="base"/>
            <a:r>
              <a:rPr lang="ru-RU" sz="5600" dirty="0" smtClean="0">
                <a:solidFill>
                  <a:srgbClr val="002060"/>
                </a:solidFill>
                <a:latin typeface="Times New Roman" pitchFamily="18" charset="0"/>
                <a:cs typeface="Times New Roman" pitchFamily="18" charset="0"/>
              </a:rPr>
              <a:t>обеспечивает осуществление мониторинга системы образования Тверской области;</a:t>
            </a:r>
          </a:p>
          <a:p>
            <a:pPr lvl="1" fontAlgn="base"/>
            <a:r>
              <a:rPr lang="ru-RU" sz="5600" dirty="0" smtClean="0">
                <a:solidFill>
                  <a:srgbClr val="002060"/>
                </a:solidFill>
                <a:latin typeface="Times New Roman" pitchFamily="18" charset="0"/>
                <a:cs typeface="Times New Roman" pitchFamily="18" charset="0"/>
              </a:rPr>
              <a:t>создает условия для организации проведения независимой оценки качества образовательной деятельности образовательных организаций;</a:t>
            </a:r>
          </a:p>
          <a:p>
            <a:pPr lvl="1" fontAlgn="base"/>
            <a:r>
              <a:rPr lang="ru-RU" sz="5600" dirty="0" smtClean="0">
                <a:solidFill>
                  <a:srgbClr val="002060"/>
                </a:solidFill>
                <a:latin typeface="Times New Roman" pitchFamily="18" charset="0"/>
                <a:cs typeface="Times New Roman" pitchFamily="18" charset="0"/>
              </a:rPr>
              <a:t>формирует Общественный совет по образованию при Министерстве образования Тверской области и утверждает положение о нем;</a:t>
            </a:r>
          </a:p>
          <a:p>
            <a:pPr lvl="1" fontAlgn="base"/>
            <a:r>
              <a:rPr lang="ru-RU" sz="5600" dirty="0" smtClean="0">
                <a:solidFill>
                  <a:srgbClr val="002060"/>
                </a:solidFill>
                <a:latin typeface="Times New Roman" pitchFamily="18" charset="0"/>
                <a:cs typeface="Times New Roman" pitchFamily="18" charset="0"/>
              </a:rPr>
              <a:t>размещает информацию о результатах оценки качества образовательной деятельности образовательных организаций на своем официальном сайте; </a:t>
            </a:r>
          </a:p>
          <a:p>
            <a:pPr lvl="1" fontAlgn="base"/>
            <a:r>
              <a:rPr lang="ru-RU" sz="5600" dirty="0" smtClean="0">
                <a:solidFill>
                  <a:srgbClr val="002060"/>
                </a:solidFill>
                <a:latin typeface="Times New Roman" pitchFamily="18" charset="0"/>
                <a:cs typeface="Times New Roman" pitchFamily="18" charset="0"/>
              </a:rPr>
              <a:t>осуществляет иные функции в рамках своей компетенции</a:t>
            </a:r>
          </a:p>
          <a:p>
            <a:pPr lvl="1" fontAlgn="base"/>
            <a:endParaRPr lang="ru-RU" sz="5600" dirty="0" smtClean="0">
              <a:solidFill>
                <a:srgbClr val="002060"/>
              </a:solidFill>
              <a:latin typeface="Times New Roman" pitchFamily="18" charset="0"/>
              <a:cs typeface="Times New Roman" pitchFamily="18" charset="0"/>
            </a:endParaRPr>
          </a:p>
          <a:p>
            <a:endParaRPr lang="ru-RU" sz="5600" dirty="0" smtClean="0">
              <a:solidFill>
                <a:srgbClr val="002060"/>
              </a:solidFill>
              <a:latin typeface="Times New Roman" pitchFamily="18" charset="0"/>
              <a:cs typeface="Times New Roman" pitchFamily="18" charset="0"/>
            </a:endParaRPr>
          </a:p>
          <a:p>
            <a:r>
              <a:rPr lang="ru-RU" sz="5600" dirty="0" smtClean="0"/>
              <a:t/>
            </a:r>
            <a:br>
              <a:rPr lang="ru-RU" sz="5600" dirty="0" smtClean="0"/>
            </a:br>
            <a:endParaRPr lang="ru-RU" sz="5600" dirty="0" smtClean="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t/>
            </a:r>
            <a:br>
              <a:rPr lang="ru-RU" sz="2800" dirty="0" smtClean="0"/>
            </a:br>
            <a:r>
              <a:rPr lang="ru-RU" sz="2800" dirty="0" smtClean="0"/>
              <a:t/>
            </a:r>
            <a:br>
              <a:rPr lang="ru-RU" sz="2800" dirty="0" smtClean="0"/>
            </a:br>
            <a:r>
              <a:rPr lang="ru-RU" sz="2800" dirty="0" smtClean="0"/>
              <a:t>IV</a:t>
            </a:r>
            <a:r>
              <a:rPr lang="ru-RU" sz="2800" b="1" dirty="0" smtClean="0">
                <a:solidFill>
                  <a:srgbClr val="002060"/>
                </a:solidFill>
                <a:latin typeface="Times New Roman" pitchFamily="18" charset="0"/>
                <a:cs typeface="Times New Roman" pitchFamily="18" charset="0"/>
              </a:rPr>
              <a:t>. Организационная структура и функциональная характеристика РСОКО Тверской области</a:t>
            </a:r>
            <a:r>
              <a:rPr lang="ru-RU" sz="2000" b="1" dirty="0" smtClean="0">
                <a:solidFill>
                  <a:srgbClr val="002060"/>
                </a:solidFill>
                <a:latin typeface="Times New Roman" pitchFamily="18" charset="0"/>
                <a:cs typeface="Times New Roman" pitchFamily="18" charset="0"/>
              </a:rPr>
              <a:t/>
            </a:r>
            <a:br>
              <a:rPr lang="ru-RU" sz="2000" b="1" dirty="0" smtClean="0">
                <a:solidFill>
                  <a:srgbClr val="002060"/>
                </a:solidFill>
                <a:latin typeface="Times New Roman" pitchFamily="18" charset="0"/>
                <a:cs typeface="Times New Roman" pitchFamily="18" charset="0"/>
              </a:rPr>
            </a:br>
            <a:r>
              <a:rPr lang="ru-RU" sz="2800" b="1" dirty="0" smtClean="0">
                <a:solidFill>
                  <a:srgbClr val="002060"/>
                </a:solidFill>
                <a:latin typeface="Times New Roman" pitchFamily="18" charset="0"/>
                <a:cs typeface="Times New Roman" pitchFamily="18" charset="0"/>
              </a:rPr>
              <a:t/>
            </a:r>
            <a:br>
              <a:rPr lang="ru-RU" sz="2800" b="1" dirty="0" smtClean="0">
                <a:solidFill>
                  <a:srgbClr val="002060"/>
                </a:solidFill>
                <a:latin typeface="Times New Roman" pitchFamily="18" charset="0"/>
                <a:cs typeface="Times New Roman" pitchFamily="18" charset="0"/>
              </a:rPr>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0" y="1142984"/>
            <a:ext cx="9144000" cy="5166336"/>
          </a:xfrm>
        </p:spPr>
        <p:txBody>
          <a:bodyPr>
            <a:normAutofit fontScale="25000" lnSpcReduction="20000"/>
          </a:bodyPr>
          <a:lstStyle/>
          <a:p>
            <a:r>
              <a:rPr lang="ru-RU" sz="2000" dirty="0" smtClean="0"/>
              <a:t> </a:t>
            </a:r>
          </a:p>
          <a:p>
            <a:pPr lvl="1" fontAlgn="base"/>
            <a:r>
              <a:rPr lang="ru-RU" sz="5600" dirty="0" smtClean="0">
                <a:solidFill>
                  <a:srgbClr val="002060"/>
                </a:solidFill>
                <a:latin typeface="Times New Roman" pitchFamily="18" charset="0"/>
                <a:cs typeface="Times New Roman" pitchFamily="18" charset="0"/>
              </a:rPr>
              <a:t>4.2.2. </a:t>
            </a:r>
            <a:r>
              <a:rPr lang="ru-RU" sz="5600" b="1" dirty="0" smtClean="0">
                <a:solidFill>
                  <a:srgbClr val="002060"/>
                </a:solidFill>
                <a:latin typeface="Times New Roman" pitchFamily="18" charset="0"/>
                <a:cs typeface="Times New Roman" pitchFamily="18" charset="0"/>
              </a:rPr>
              <a:t>Государственное бюджетное учреждение Тверской области "Центр оценки качества образования":</a:t>
            </a:r>
          </a:p>
          <a:p>
            <a:pPr lvl="0" fontAlgn="base"/>
            <a:r>
              <a:rPr lang="ru-RU" sz="5600" dirty="0" smtClean="0">
                <a:solidFill>
                  <a:srgbClr val="002060"/>
                </a:solidFill>
                <a:latin typeface="Times New Roman" pitchFamily="18" charset="0"/>
                <a:cs typeface="Times New Roman" pitchFamily="18" charset="0"/>
              </a:rPr>
              <a:t>осуществляет оценку качества образования в образовательных организациях Тверской области на разных этапах и уровнях реализации образовательных программ;</a:t>
            </a:r>
          </a:p>
          <a:p>
            <a:pPr lvl="0" fontAlgn="base"/>
            <a:r>
              <a:rPr lang="ru-RU" sz="5600" dirty="0" smtClean="0">
                <a:solidFill>
                  <a:srgbClr val="002060"/>
                </a:solidFill>
                <a:latin typeface="Times New Roman" pitchFamily="18" charset="0"/>
                <a:cs typeface="Times New Roman" pitchFamily="18" charset="0"/>
              </a:rPr>
              <a:t>осуществляет организационное, технологическое и информационно-аналитическое, методическое сопровождение процедуры оценки качества образования;</a:t>
            </a:r>
          </a:p>
          <a:p>
            <a:pPr lvl="0" fontAlgn="base"/>
            <a:r>
              <a:rPr lang="ru-RU" sz="5600" dirty="0" smtClean="0">
                <a:solidFill>
                  <a:srgbClr val="002060"/>
                </a:solidFill>
                <a:latin typeface="Times New Roman" pitchFamily="18" charset="0"/>
                <a:cs typeface="Times New Roman" pitchFamily="18" charset="0"/>
              </a:rPr>
              <a:t>осуществляет организационное и технологическое обеспечение проведения государственной итоговой аттестации по образовательным программам основного общего и среднего общего образования, в том числе обеспечивает деятельность по эксплуатации региональных информационных систем обеспечения проведения государственной итоговой аттестации обучающихся, освоивших основные образовательные программы основного общего и среднего общего образования; </a:t>
            </a:r>
          </a:p>
          <a:p>
            <a:pPr lvl="0" fontAlgn="base"/>
            <a:r>
              <a:rPr lang="ru-RU" sz="5600" dirty="0" smtClean="0">
                <a:solidFill>
                  <a:srgbClr val="002060"/>
                </a:solidFill>
                <a:latin typeface="Times New Roman" pitchFamily="18" charset="0"/>
                <a:cs typeface="Times New Roman" pitchFamily="18" charset="0"/>
              </a:rPr>
              <a:t>взаимодействует с федеральной информационной системой обеспечения проведения государственной итоговой аттестации обучающихся, освоивших основные образовательные программы основного общего и среднего общего образования, обрабатывает экзаменационные работы выпускников общеобразовательных организаций, выпускников прошлых лет;</a:t>
            </a:r>
          </a:p>
          <a:p>
            <a:pPr lvl="0" fontAlgn="base"/>
            <a:r>
              <a:rPr lang="ru-RU" sz="5600" dirty="0" smtClean="0">
                <a:solidFill>
                  <a:srgbClr val="002060"/>
                </a:solidFill>
                <a:latin typeface="Times New Roman" pitchFamily="18" charset="0"/>
                <a:cs typeface="Times New Roman" pitchFamily="18" charset="0"/>
              </a:rPr>
              <a:t>осуществляет организационное и технологическое сопровождение контроля качества образования, в том числе подготовки обучающихся и выпускников, в образовательных организациях региона по всем реализуемым ими образовательным программам в соответствии с федеральным компонентом государственного стандарта, федеральными государственными образовательными стандартами;</a:t>
            </a:r>
          </a:p>
          <a:p>
            <a:pPr lvl="0" fontAlgn="base"/>
            <a:r>
              <a:rPr lang="ru-RU" sz="5600" dirty="0" smtClean="0">
                <a:solidFill>
                  <a:srgbClr val="002060"/>
                </a:solidFill>
                <a:latin typeface="Times New Roman" pitchFamily="18" charset="0"/>
                <a:cs typeface="Times New Roman" pitchFamily="18" charset="0"/>
              </a:rPr>
              <a:t>осуществляет организационное, методическое и информационное сопровождение процедуры государственной аккредитации образовательной деятельности;</a:t>
            </a:r>
          </a:p>
          <a:p>
            <a:pPr lvl="0" fontAlgn="base"/>
            <a:r>
              <a:rPr lang="ru-RU" sz="5600" dirty="0" smtClean="0">
                <a:solidFill>
                  <a:srgbClr val="002060"/>
                </a:solidFill>
                <a:latin typeface="Times New Roman" pitchFamily="18" charset="0"/>
                <a:cs typeface="Times New Roman" pitchFamily="18" charset="0"/>
              </a:rPr>
              <a:t>формирует банк контрольных измерительных материалов для проведения оценки качества образования;</a:t>
            </a:r>
          </a:p>
          <a:p>
            <a:pPr lvl="0" fontAlgn="base"/>
            <a:r>
              <a:rPr lang="ru-RU" sz="5600" dirty="0" smtClean="0">
                <a:solidFill>
                  <a:srgbClr val="002060"/>
                </a:solidFill>
                <a:latin typeface="Times New Roman" pitchFamily="18" charset="0"/>
                <a:cs typeface="Times New Roman" pitchFamily="18" charset="0"/>
              </a:rPr>
              <a:t>организует изучение, обобщение и распространение передового опыта построения, функционирования и развития систем оценки качества образования;</a:t>
            </a:r>
          </a:p>
          <a:p>
            <a:pPr lvl="0" fontAlgn="base"/>
            <a:r>
              <a:rPr lang="ru-RU" sz="5600" dirty="0" smtClean="0">
                <a:solidFill>
                  <a:srgbClr val="002060"/>
                </a:solidFill>
                <a:latin typeface="Times New Roman" pitchFamily="18" charset="0"/>
                <a:cs typeface="Times New Roman" pitchFamily="18" charset="0"/>
              </a:rPr>
              <a:t>информирует образовательные организации и органы управления образованием муниципальных образований, о состоянии региональной системы образования Тверской области;</a:t>
            </a:r>
          </a:p>
          <a:p>
            <a:pPr lvl="0" fontAlgn="base"/>
            <a:r>
              <a:rPr lang="ru-RU" sz="5600" dirty="0" smtClean="0">
                <a:solidFill>
                  <a:srgbClr val="002060"/>
                </a:solidFill>
                <a:latin typeface="Times New Roman" pitchFamily="18" charset="0"/>
                <a:cs typeface="Times New Roman" pitchFamily="18" charset="0"/>
              </a:rPr>
              <a:t>размещает информацию о результатах оценки качества образовательной деятельности организаций, осуществляющих образовательную деятельность, расположенных на территории Тверской области, на своем официальном сайте;</a:t>
            </a:r>
          </a:p>
          <a:p>
            <a:r>
              <a:rPr lang="ru-RU" sz="5600" dirty="0" smtClean="0">
                <a:solidFill>
                  <a:srgbClr val="002060"/>
                </a:solidFill>
                <a:latin typeface="Times New Roman" pitchFamily="18" charset="0"/>
                <a:cs typeface="Times New Roman" pitchFamily="18" charset="0"/>
              </a:rPr>
              <a:t>осуществляет иные функции в рамках своей компетенции</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t/>
            </a:r>
            <a:br>
              <a:rPr lang="ru-RU" sz="2800" dirty="0" smtClean="0"/>
            </a:br>
            <a:r>
              <a:rPr lang="ru-RU" sz="2800" dirty="0" smtClean="0"/>
              <a:t/>
            </a:r>
            <a:br>
              <a:rPr lang="ru-RU" sz="2800" dirty="0" smtClean="0"/>
            </a:br>
            <a:r>
              <a:rPr lang="ru-RU" sz="2800" b="1" dirty="0" smtClean="0">
                <a:solidFill>
                  <a:srgbClr val="002060"/>
                </a:solidFill>
                <a:latin typeface="Times New Roman" pitchFamily="18" charset="0"/>
                <a:cs typeface="Times New Roman" pitchFamily="18" charset="0"/>
              </a:rPr>
              <a:t>IV. Организационная структура и функциональная характеристика РСОКО Тверской области</a:t>
            </a:r>
            <a:r>
              <a:rPr lang="ru-RU" sz="2000" dirty="0" smtClean="0"/>
              <a:t/>
            </a:r>
            <a:br>
              <a:rPr lang="ru-RU" sz="2000" dirty="0" smtClean="0"/>
            </a:br>
            <a:r>
              <a:rPr lang="ru-RU" sz="2800" dirty="0" smtClean="0"/>
              <a:t/>
            </a:r>
            <a:br>
              <a:rPr lang="ru-RU" sz="2800" dirty="0" smtClean="0"/>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142844" y="1142984"/>
            <a:ext cx="8786874" cy="5166336"/>
          </a:xfrm>
        </p:spPr>
        <p:txBody>
          <a:bodyPr>
            <a:normAutofit fontScale="47500" lnSpcReduction="20000"/>
          </a:bodyPr>
          <a:lstStyle/>
          <a:p>
            <a:r>
              <a:rPr lang="ru-RU" sz="2000" dirty="0" smtClean="0"/>
              <a:t> </a:t>
            </a:r>
          </a:p>
          <a:p>
            <a:pPr fontAlgn="base"/>
            <a:r>
              <a:rPr lang="ru-RU" dirty="0" smtClean="0"/>
              <a:t/>
            </a:r>
            <a:br>
              <a:rPr lang="ru-RU" dirty="0" smtClean="0"/>
            </a:br>
            <a:r>
              <a:rPr lang="ru-RU" dirty="0" smtClean="0">
                <a:solidFill>
                  <a:srgbClr val="002060"/>
                </a:solidFill>
                <a:latin typeface="Times New Roman" pitchFamily="18" charset="0"/>
                <a:cs typeface="Times New Roman" pitchFamily="18" charset="0"/>
              </a:rPr>
              <a:t>4.2.3. </a:t>
            </a:r>
            <a:r>
              <a:rPr lang="ru-RU" b="1" dirty="0" smtClean="0">
                <a:solidFill>
                  <a:srgbClr val="002060"/>
                </a:solidFill>
                <a:latin typeface="Times New Roman" pitchFamily="18" charset="0"/>
                <a:cs typeface="Times New Roman" pitchFamily="18" charset="0"/>
              </a:rPr>
              <a:t>Государственное бюджетное образовательное учреждение дополнительного профессионального образования Тверской областной институт усовершенствования учителей:</a:t>
            </a:r>
            <a:endParaRPr lang="ru-RU" sz="2400" b="1" dirty="0" smtClean="0">
              <a:solidFill>
                <a:srgbClr val="002060"/>
              </a:solidFill>
              <a:latin typeface="Times New Roman" pitchFamily="18" charset="0"/>
              <a:cs typeface="Times New Roman" pitchFamily="18" charset="0"/>
            </a:endParaRPr>
          </a:p>
          <a:p>
            <a:pPr lvl="0" fontAlgn="base"/>
            <a:r>
              <a:rPr lang="ru-RU" dirty="0" smtClean="0">
                <a:solidFill>
                  <a:srgbClr val="002060"/>
                </a:solidFill>
                <a:latin typeface="Times New Roman" pitchFamily="18" charset="0"/>
                <a:cs typeface="Times New Roman" pitchFamily="18" charset="0"/>
              </a:rPr>
              <a:t>осуществляет реализацию дополнительных профессиональных образовательных программ профессиональной переподготовки, образовательных программ повышения квалификации педагогических и управленческих кадров, экспертов, участвующих в оценки качества образования;</a:t>
            </a:r>
            <a:endParaRPr lang="ru-RU" sz="2400" dirty="0" smtClean="0">
              <a:solidFill>
                <a:srgbClr val="002060"/>
              </a:solidFill>
              <a:latin typeface="Times New Roman" pitchFamily="18" charset="0"/>
              <a:cs typeface="Times New Roman" pitchFamily="18" charset="0"/>
            </a:endParaRPr>
          </a:p>
          <a:p>
            <a:pPr lvl="0" fontAlgn="base"/>
            <a:r>
              <a:rPr lang="ru-RU" dirty="0" smtClean="0">
                <a:solidFill>
                  <a:srgbClr val="002060"/>
                </a:solidFill>
                <a:latin typeface="Times New Roman" pitchFamily="18" charset="0"/>
                <a:cs typeface="Times New Roman" pitchFamily="18" charset="0"/>
              </a:rPr>
              <a:t>осуществляет организацию и проведение консультативной, экспертной и методической работы по проблемам, связанным с повышением качества образования;</a:t>
            </a:r>
            <a:endParaRPr lang="ru-RU" sz="2400" dirty="0" smtClean="0">
              <a:solidFill>
                <a:srgbClr val="002060"/>
              </a:solidFill>
              <a:latin typeface="Times New Roman" pitchFamily="18" charset="0"/>
              <a:cs typeface="Times New Roman" pitchFamily="18" charset="0"/>
            </a:endParaRPr>
          </a:p>
          <a:p>
            <a:pPr lvl="0" fontAlgn="base"/>
            <a:r>
              <a:rPr lang="ru-RU" dirty="0" smtClean="0">
                <a:solidFill>
                  <a:srgbClr val="002060"/>
                </a:solidFill>
                <a:latin typeface="Times New Roman" pitchFamily="18" charset="0"/>
                <a:cs typeface="Times New Roman" pitchFamily="18" charset="0"/>
              </a:rPr>
              <a:t>осуществляет организацию и проведение олимпиад, конкурсов, мероприятий, направленных на выявление и развитие у обучающихся интеллектуальных и творческих способностей; </a:t>
            </a:r>
            <a:endParaRPr lang="ru-RU" sz="2400" dirty="0" smtClean="0">
              <a:solidFill>
                <a:srgbClr val="002060"/>
              </a:solidFill>
              <a:latin typeface="Times New Roman" pitchFamily="18" charset="0"/>
              <a:cs typeface="Times New Roman" pitchFamily="18" charset="0"/>
            </a:endParaRPr>
          </a:p>
          <a:p>
            <a:pPr lvl="0" fontAlgn="base"/>
            <a:r>
              <a:rPr lang="ru-RU" dirty="0" smtClean="0">
                <a:solidFill>
                  <a:srgbClr val="002060"/>
                </a:solidFill>
                <a:latin typeface="Times New Roman" pitchFamily="18" charset="0"/>
                <a:cs typeface="Times New Roman" pitchFamily="18" charset="0"/>
              </a:rPr>
              <a:t>изучает, обобщает и распространяет передовой педагогический опыт, в том числе, по вопросам оценки качества образования;</a:t>
            </a:r>
            <a:endParaRPr lang="ru-RU" sz="2400" dirty="0" smtClean="0">
              <a:solidFill>
                <a:srgbClr val="002060"/>
              </a:solidFill>
              <a:latin typeface="Times New Roman" pitchFamily="18" charset="0"/>
              <a:cs typeface="Times New Roman" pitchFamily="18" charset="0"/>
            </a:endParaRPr>
          </a:p>
          <a:p>
            <a:pPr lvl="0" fontAlgn="base"/>
            <a:r>
              <a:rPr lang="ru-RU" dirty="0" smtClean="0">
                <a:solidFill>
                  <a:srgbClr val="002060"/>
                </a:solidFill>
                <a:latin typeface="Times New Roman" pitchFamily="18" charset="0"/>
                <a:cs typeface="Times New Roman" pitchFamily="18" charset="0"/>
              </a:rPr>
              <a:t>участвует в осуществлении педагогической экспертизы;</a:t>
            </a:r>
            <a:endParaRPr lang="ru-RU" sz="2400" dirty="0" smtClean="0">
              <a:solidFill>
                <a:srgbClr val="002060"/>
              </a:solidFill>
              <a:latin typeface="Times New Roman" pitchFamily="18" charset="0"/>
              <a:cs typeface="Times New Roman" pitchFamily="18" charset="0"/>
            </a:endParaRPr>
          </a:p>
          <a:p>
            <a:pPr lvl="0" fontAlgn="base"/>
            <a:r>
              <a:rPr lang="ru-RU" dirty="0" smtClean="0">
                <a:solidFill>
                  <a:srgbClr val="002060"/>
                </a:solidFill>
                <a:latin typeface="Times New Roman" pitchFamily="18" charset="0"/>
                <a:cs typeface="Times New Roman" pitchFamily="18" charset="0"/>
              </a:rPr>
              <a:t>осуществляет научно-методическое, организационно-методическое и информационное обеспечение процедуры аттестации педагогических работников;</a:t>
            </a:r>
            <a:endParaRPr lang="ru-RU" sz="2400" dirty="0" smtClean="0">
              <a:solidFill>
                <a:srgbClr val="002060"/>
              </a:solidFill>
              <a:latin typeface="Times New Roman" pitchFamily="18" charset="0"/>
              <a:cs typeface="Times New Roman" pitchFamily="18" charset="0"/>
            </a:endParaRPr>
          </a:p>
          <a:p>
            <a:pPr lvl="0" fontAlgn="base"/>
            <a:r>
              <a:rPr lang="ru-RU" dirty="0" smtClean="0">
                <a:solidFill>
                  <a:srgbClr val="002060"/>
                </a:solidFill>
                <a:latin typeface="Times New Roman" pitchFamily="18" charset="0"/>
                <a:cs typeface="Times New Roman" pitchFamily="18" charset="0"/>
              </a:rPr>
              <a:t>разрабатывает и реализует индивидуальные программы курсов повышения квалификации по проблемам, выявленным в ходе  оценки качества образования;</a:t>
            </a:r>
            <a:endParaRPr lang="ru-RU" sz="2400" dirty="0" smtClean="0">
              <a:solidFill>
                <a:srgbClr val="002060"/>
              </a:solidFill>
              <a:latin typeface="Times New Roman" pitchFamily="18" charset="0"/>
              <a:cs typeface="Times New Roman" pitchFamily="18" charset="0"/>
            </a:endParaRPr>
          </a:p>
          <a:p>
            <a:pPr lvl="0" fontAlgn="base"/>
            <a:r>
              <a:rPr lang="ru-RU" dirty="0" smtClean="0">
                <a:solidFill>
                  <a:srgbClr val="002060"/>
                </a:solidFill>
                <a:latin typeface="Times New Roman" pitchFamily="18" charset="0"/>
                <a:cs typeface="Times New Roman" pitchFamily="18" charset="0"/>
              </a:rPr>
              <a:t>размещает информацию о деятельности на своем официальном сайте;</a:t>
            </a:r>
            <a:endParaRPr lang="ru-RU" sz="2400" dirty="0" smtClean="0">
              <a:solidFill>
                <a:srgbClr val="002060"/>
              </a:solidFill>
              <a:latin typeface="Times New Roman" pitchFamily="18" charset="0"/>
              <a:cs typeface="Times New Roman" pitchFamily="18" charset="0"/>
            </a:endParaRPr>
          </a:p>
          <a:p>
            <a:pPr lvl="0" fontAlgn="base"/>
            <a:r>
              <a:rPr lang="ru-RU" dirty="0" smtClean="0">
                <a:solidFill>
                  <a:srgbClr val="002060"/>
                </a:solidFill>
                <a:latin typeface="Times New Roman" pitchFamily="18" charset="0"/>
                <a:cs typeface="Times New Roman" pitchFamily="18" charset="0"/>
              </a:rPr>
              <a:t>осуществляет иные функции в рамках своей компетенции.</a:t>
            </a:r>
            <a:endParaRPr lang="ru-RU" sz="2400" dirty="0" smtClean="0">
              <a:solidFill>
                <a:srgbClr val="002060"/>
              </a:solidFill>
              <a:latin typeface="Times New Roman" pitchFamily="18" charset="0"/>
              <a:cs typeface="Times New Roman" pitchFamily="18" charset="0"/>
            </a:endParaRPr>
          </a:p>
          <a:p>
            <a:r>
              <a:rPr lang="ru-RU" dirty="0" smtClean="0">
                <a:solidFill>
                  <a:srgbClr val="002060"/>
                </a:solidFill>
                <a:latin typeface="Times New Roman" pitchFamily="18" charset="0"/>
                <a:cs typeface="Times New Roman" pitchFamily="18" charset="0"/>
              </a:rPr>
              <a:t/>
            </a:r>
            <a:br>
              <a:rPr lang="ru-RU" dirty="0" smtClean="0">
                <a:solidFill>
                  <a:srgbClr val="002060"/>
                </a:solidFill>
                <a:latin typeface="Times New Roman" pitchFamily="18" charset="0"/>
                <a:cs typeface="Times New Roman" pitchFamily="18" charset="0"/>
              </a:rPr>
            </a:br>
            <a:endParaRPr lang="ru-RU" dirty="0" smtClean="0">
              <a:solidFill>
                <a:srgbClr val="00206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t/>
            </a:r>
            <a:br>
              <a:rPr lang="ru-RU" sz="2800" dirty="0" smtClean="0"/>
            </a:br>
            <a:r>
              <a:rPr lang="ru-RU" sz="2800" dirty="0" smtClean="0"/>
              <a:t/>
            </a:r>
            <a:br>
              <a:rPr lang="ru-RU" sz="2800" dirty="0" smtClean="0"/>
            </a:br>
            <a:r>
              <a:rPr lang="ru-RU" sz="2800" b="1" dirty="0" smtClean="0">
                <a:solidFill>
                  <a:srgbClr val="002060"/>
                </a:solidFill>
                <a:latin typeface="Times New Roman" pitchFamily="18" charset="0"/>
                <a:cs typeface="Times New Roman" pitchFamily="18" charset="0"/>
              </a:rPr>
              <a:t>IV. Организационная структура и функциональная характеристика РСОКО Тверской области</a:t>
            </a:r>
            <a:r>
              <a:rPr lang="ru-RU" sz="2000" dirty="0" smtClean="0"/>
              <a:t/>
            </a:r>
            <a:br>
              <a:rPr lang="ru-RU" sz="2000" dirty="0" smtClean="0"/>
            </a:br>
            <a:r>
              <a:rPr lang="ru-RU" sz="2800" dirty="0" smtClean="0"/>
              <a:t/>
            </a:r>
            <a:br>
              <a:rPr lang="ru-RU" sz="2800" dirty="0" smtClean="0"/>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142844" y="1142984"/>
            <a:ext cx="8786874" cy="5166336"/>
          </a:xfrm>
        </p:spPr>
        <p:txBody>
          <a:bodyPr>
            <a:normAutofit fontScale="62500" lnSpcReduction="20000"/>
          </a:bodyPr>
          <a:lstStyle/>
          <a:p>
            <a:pPr fontAlgn="base"/>
            <a:r>
              <a:rPr lang="ru-RU" dirty="0" smtClean="0">
                <a:solidFill>
                  <a:srgbClr val="002060"/>
                </a:solidFill>
                <a:latin typeface="Times New Roman" pitchFamily="18" charset="0"/>
                <a:cs typeface="Times New Roman" pitchFamily="18" charset="0"/>
              </a:rPr>
              <a:t>4.2.4. </a:t>
            </a:r>
            <a:r>
              <a:rPr lang="ru-RU" b="1" dirty="0" smtClean="0">
                <a:solidFill>
                  <a:srgbClr val="002060"/>
                </a:solidFill>
                <a:latin typeface="Times New Roman" pitchFamily="18" charset="0"/>
                <a:cs typeface="Times New Roman" pitchFamily="18" charset="0"/>
              </a:rPr>
              <a:t>Органы управления образованием муниципальных образований Тверской области:</a:t>
            </a:r>
            <a:endParaRPr lang="ru-RU" sz="2400" b="1"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обеспечивают осуществление мониторинга системы образования на муниципальном уровне;</a:t>
            </a:r>
            <a:endParaRPr lang="ru-RU" sz="2000"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обеспечивают открытость и доступность информации о системе образования на муниципальном уровне;</a:t>
            </a:r>
            <a:endParaRPr lang="ru-RU" sz="2000"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создают условия для организации проведения независимой оценки качества образовательной деятельности образовательных организаций, в том числе могут формировать общественные советы по проведению независимой оценки качества образовательной деятельности организаций, расположенных на территориях муниципальных образований, и утверждать положения о них;</a:t>
            </a:r>
            <a:endParaRPr lang="ru-RU" sz="2000"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размещают информацию о результатах независимой оценки качества образовательной деятельности организаций, осуществляющих образовательную деятельность, расположенных на территории соответствующих муниципальных образований, на своих официальных сайтах в сети Интернет;</a:t>
            </a:r>
            <a:endParaRPr lang="ru-RU" sz="2000"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осуществляют иные функции в рамках своей компетенции.</a:t>
            </a:r>
            <a:endParaRPr lang="ru-RU" sz="2000" dirty="0" smtClean="0">
              <a:solidFill>
                <a:srgbClr val="002060"/>
              </a:solidFill>
              <a:latin typeface="Times New Roman" pitchFamily="18" charset="0"/>
              <a:cs typeface="Times New Roman" pitchFamily="18" charset="0"/>
            </a:endParaRPr>
          </a:p>
          <a:p>
            <a:pPr fontAlgn="base"/>
            <a:r>
              <a:rPr lang="ru-RU" dirty="0" smtClean="0"/>
              <a:t/>
            </a:r>
            <a:br>
              <a:rPr lang="ru-RU" dirty="0" smtClean="0"/>
            </a:br>
            <a:endParaRPr lang="ru-RU" dirty="0" smtClean="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t/>
            </a:r>
            <a:br>
              <a:rPr lang="ru-RU" sz="2800" dirty="0" smtClean="0"/>
            </a:br>
            <a:r>
              <a:rPr lang="ru-RU" sz="2800" dirty="0" smtClean="0"/>
              <a:t/>
            </a:r>
            <a:br>
              <a:rPr lang="ru-RU" sz="2800" dirty="0" smtClean="0"/>
            </a:br>
            <a:r>
              <a:rPr lang="ru-RU" sz="2800" b="1" dirty="0" smtClean="0">
                <a:solidFill>
                  <a:srgbClr val="002060"/>
                </a:solidFill>
                <a:latin typeface="Times New Roman" pitchFamily="18" charset="0"/>
                <a:cs typeface="Times New Roman" pitchFamily="18" charset="0"/>
              </a:rPr>
              <a:t>IV. Организационная структура и функциональная характеристика РСОКО Тверской области</a:t>
            </a:r>
            <a:r>
              <a:rPr lang="ru-RU" sz="2000" b="1" dirty="0" smtClean="0">
                <a:solidFill>
                  <a:srgbClr val="002060"/>
                </a:solidFill>
                <a:latin typeface="Times New Roman" pitchFamily="18" charset="0"/>
                <a:cs typeface="Times New Roman" pitchFamily="18" charset="0"/>
              </a:rPr>
              <a:t/>
            </a:r>
            <a:br>
              <a:rPr lang="ru-RU" sz="2000" b="1" dirty="0" smtClean="0">
                <a:solidFill>
                  <a:srgbClr val="002060"/>
                </a:solidFill>
                <a:latin typeface="Times New Roman" pitchFamily="18" charset="0"/>
                <a:cs typeface="Times New Roman" pitchFamily="18" charset="0"/>
              </a:rPr>
            </a:br>
            <a:r>
              <a:rPr lang="ru-RU" sz="2800" dirty="0" smtClean="0"/>
              <a:t/>
            </a:r>
            <a:br>
              <a:rPr lang="ru-RU" sz="2800" dirty="0" smtClean="0"/>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142844" y="1142984"/>
            <a:ext cx="8786874" cy="5166336"/>
          </a:xfrm>
        </p:spPr>
        <p:txBody>
          <a:bodyPr>
            <a:normAutofit fontScale="70000" lnSpcReduction="20000"/>
          </a:bodyPr>
          <a:lstStyle/>
          <a:p>
            <a:r>
              <a:rPr lang="ru-RU" dirty="0" smtClean="0"/>
              <a:t> </a:t>
            </a:r>
            <a:r>
              <a:rPr lang="ru-RU" sz="2400" dirty="0" smtClean="0">
                <a:solidFill>
                  <a:srgbClr val="002060"/>
                </a:solidFill>
                <a:latin typeface="Times New Roman" pitchFamily="18" charset="0"/>
                <a:cs typeface="Times New Roman" pitchFamily="18" charset="0"/>
              </a:rPr>
              <a:t>4.2.5. </a:t>
            </a:r>
            <a:r>
              <a:rPr lang="ru-RU" sz="2400" b="1" dirty="0" smtClean="0">
                <a:solidFill>
                  <a:srgbClr val="002060"/>
                </a:solidFill>
                <a:latin typeface="Times New Roman" pitchFamily="18" charset="0"/>
                <a:cs typeface="Times New Roman" pitchFamily="18" charset="0"/>
              </a:rPr>
              <a:t>Образовательные организации:</a:t>
            </a:r>
          </a:p>
          <a:p>
            <a:pPr lvl="0"/>
            <a:r>
              <a:rPr lang="ru-RU" sz="2400" dirty="0" smtClean="0">
                <a:solidFill>
                  <a:srgbClr val="002060"/>
                </a:solidFill>
                <a:latin typeface="Times New Roman" pitchFamily="18" charset="0"/>
                <a:cs typeface="Times New Roman" pitchFamily="18" charset="0"/>
              </a:rPr>
              <a:t>разрабатывают и реализуют программы развития образовательных организаций, включая развитие внутренней системы оценки качества образования;</a:t>
            </a:r>
          </a:p>
          <a:p>
            <a:pPr lvl="0"/>
            <a:r>
              <a:rPr lang="ru-RU" sz="2400" dirty="0" smtClean="0">
                <a:solidFill>
                  <a:srgbClr val="002060"/>
                </a:solidFill>
                <a:latin typeface="Times New Roman" pitchFamily="18" charset="0"/>
                <a:cs typeface="Times New Roman" pitchFamily="18" charset="0"/>
              </a:rPr>
              <a:t>создают условия для проведения в образовательных организаций контрольно-оценочных процедур, мониторинговых, социологических и статистических исследований по вопросам качества образования;</a:t>
            </a:r>
          </a:p>
          <a:p>
            <a:pPr lvl="0"/>
            <a:r>
              <a:rPr lang="ru-RU" sz="2400" dirty="0" smtClean="0">
                <a:solidFill>
                  <a:srgbClr val="002060"/>
                </a:solidFill>
                <a:latin typeface="Times New Roman" pitchFamily="18" charset="0"/>
                <a:cs typeface="Times New Roman" pitchFamily="18" charset="0"/>
              </a:rPr>
              <a:t>обеспечивают открытость и доступность информации о системе образования на уровне образовательных организаций;</a:t>
            </a:r>
          </a:p>
          <a:p>
            <a:pPr lvl="0"/>
            <a:r>
              <a:rPr lang="ru-RU" sz="2400" dirty="0" smtClean="0">
                <a:solidFill>
                  <a:srgbClr val="002060"/>
                </a:solidFill>
                <a:latin typeface="Times New Roman" pitchFamily="18" charset="0"/>
                <a:cs typeface="Times New Roman" pitchFamily="18" charset="0"/>
              </a:rPr>
              <a:t>обеспечивают функционирование внутренней системы оценки качества образования в образовательных организациях, осуществляют сбор, обработку, хранение и представление информации о состоянии и динамике развития образовательных организаций;</a:t>
            </a:r>
          </a:p>
          <a:p>
            <a:pPr lvl="0"/>
            <a:r>
              <a:rPr lang="ru-RU" sz="2400" dirty="0" smtClean="0">
                <a:solidFill>
                  <a:srgbClr val="002060"/>
                </a:solidFill>
                <a:latin typeface="Times New Roman" pitchFamily="18" charset="0"/>
                <a:cs typeface="Times New Roman" pitchFamily="18" charset="0"/>
              </a:rPr>
              <a:t>анализируют результаты оценки качества образования на уровне образовательных организаций;</a:t>
            </a:r>
          </a:p>
          <a:p>
            <a:pPr lvl="0"/>
            <a:r>
              <a:rPr lang="ru-RU" sz="2400" dirty="0" smtClean="0">
                <a:solidFill>
                  <a:srgbClr val="002060"/>
                </a:solidFill>
                <a:latin typeface="Times New Roman" pitchFamily="18" charset="0"/>
                <a:cs typeface="Times New Roman" pitchFamily="18" charset="0"/>
              </a:rPr>
              <a:t>разрабатывают и принимают локальные нормативные акты, регламентирующие функционирование внутренней системы оценки качества образования;</a:t>
            </a:r>
          </a:p>
          <a:p>
            <a:pPr lvl="0"/>
            <a:r>
              <a:rPr lang="ru-RU" sz="2400" dirty="0" smtClean="0">
                <a:solidFill>
                  <a:srgbClr val="002060"/>
                </a:solidFill>
                <a:latin typeface="Times New Roman" pitchFamily="18" charset="0"/>
                <a:cs typeface="Times New Roman" pitchFamily="18" charset="0"/>
              </a:rPr>
              <a:t>проводят экспертизу условий, процессов и результатов образовательной деятельности образовательных организаций и размещают результаты </a:t>
            </a:r>
            <a:r>
              <a:rPr lang="ru-RU" sz="2400" dirty="0" err="1" smtClean="0">
                <a:solidFill>
                  <a:srgbClr val="002060"/>
                </a:solidFill>
                <a:latin typeface="Times New Roman" pitchFamily="18" charset="0"/>
                <a:cs typeface="Times New Roman" pitchFamily="18" charset="0"/>
              </a:rPr>
              <a:t>самообследования</a:t>
            </a:r>
            <a:r>
              <a:rPr lang="ru-RU" sz="2400" dirty="0" smtClean="0">
                <a:solidFill>
                  <a:srgbClr val="002060"/>
                </a:solidFill>
                <a:latin typeface="Times New Roman" pitchFamily="18" charset="0"/>
                <a:cs typeface="Times New Roman" pitchFamily="18" charset="0"/>
              </a:rPr>
              <a:t> на своих официальных сайтах в сети Интернет</a:t>
            </a:r>
            <a:r>
              <a:rPr lang="ru-RU" sz="2400" dirty="0" smtClean="0"/>
              <a:t>.</a:t>
            </a:r>
            <a:endParaRPr lang="ru-RU" sz="2400"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t/>
            </a:r>
            <a:br>
              <a:rPr lang="ru-RU" sz="2800" dirty="0" smtClean="0"/>
            </a:br>
            <a:r>
              <a:rPr lang="ru-RU" sz="2800" dirty="0" smtClean="0"/>
              <a:t/>
            </a:r>
            <a:br>
              <a:rPr lang="ru-RU" sz="2800" dirty="0" smtClean="0"/>
            </a:br>
            <a:r>
              <a:rPr lang="ru-RU" sz="2800" b="1" dirty="0" smtClean="0">
                <a:solidFill>
                  <a:srgbClr val="002060"/>
                </a:solidFill>
                <a:latin typeface="Times New Roman" pitchFamily="18" charset="0"/>
                <a:cs typeface="Times New Roman" pitchFamily="18" charset="0"/>
              </a:rPr>
              <a:t>IV. Организационная структура и функциональная характеристика РСОКО Тверской области</a:t>
            </a:r>
            <a:r>
              <a:rPr lang="ru-RU" sz="2000" b="1" dirty="0" smtClean="0">
                <a:solidFill>
                  <a:srgbClr val="002060"/>
                </a:solidFill>
                <a:latin typeface="Times New Roman" pitchFamily="18" charset="0"/>
                <a:cs typeface="Times New Roman" pitchFamily="18" charset="0"/>
              </a:rPr>
              <a:t/>
            </a:r>
            <a:br>
              <a:rPr lang="ru-RU" sz="2000" b="1" dirty="0" smtClean="0">
                <a:solidFill>
                  <a:srgbClr val="002060"/>
                </a:solidFill>
                <a:latin typeface="Times New Roman" pitchFamily="18" charset="0"/>
                <a:cs typeface="Times New Roman" pitchFamily="18" charset="0"/>
              </a:rPr>
            </a:br>
            <a:r>
              <a:rPr lang="ru-RU" sz="2800" b="1" dirty="0" smtClean="0">
                <a:solidFill>
                  <a:srgbClr val="002060"/>
                </a:solidFill>
                <a:latin typeface="Times New Roman" pitchFamily="18" charset="0"/>
                <a:cs typeface="Times New Roman" pitchFamily="18" charset="0"/>
              </a:rPr>
              <a:t/>
            </a:r>
            <a:br>
              <a:rPr lang="ru-RU" sz="2800" b="1" dirty="0" smtClean="0">
                <a:solidFill>
                  <a:srgbClr val="002060"/>
                </a:solidFill>
                <a:latin typeface="Times New Roman" pitchFamily="18" charset="0"/>
                <a:cs typeface="Times New Roman" pitchFamily="18" charset="0"/>
              </a:rPr>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142844" y="1142984"/>
            <a:ext cx="8786874" cy="5166336"/>
          </a:xfrm>
        </p:spPr>
        <p:txBody>
          <a:bodyPr>
            <a:normAutofit fontScale="47500" lnSpcReduction="20000"/>
          </a:bodyPr>
          <a:lstStyle/>
          <a:p>
            <a:r>
              <a:rPr lang="ru-RU" sz="2900" dirty="0" smtClean="0">
                <a:solidFill>
                  <a:srgbClr val="002060"/>
                </a:solidFill>
                <a:latin typeface="Times New Roman" pitchFamily="18" charset="0"/>
                <a:cs typeface="Times New Roman" pitchFamily="18" charset="0"/>
              </a:rPr>
              <a:t>4.2.6 </a:t>
            </a:r>
            <a:r>
              <a:rPr lang="ru-RU" sz="2900" b="1" dirty="0" smtClean="0">
                <a:solidFill>
                  <a:srgbClr val="002060"/>
                </a:solidFill>
                <a:latin typeface="Times New Roman" pitchFamily="18" charset="0"/>
                <a:cs typeface="Times New Roman" pitchFamily="18" charset="0"/>
              </a:rPr>
              <a:t>Общественный совет по образованию при Министерстве образования Тверской области:</a:t>
            </a:r>
          </a:p>
          <a:p>
            <a:pPr lvl="1"/>
            <a:r>
              <a:rPr lang="ru-RU" sz="2900" dirty="0" smtClean="0">
                <a:solidFill>
                  <a:srgbClr val="002060"/>
                </a:solidFill>
                <a:latin typeface="Times New Roman" pitchFamily="18" charset="0"/>
                <a:cs typeface="Times New Roman" pitchFamily="18" charset="0"/>
              </a:rPr>
              <a:t>содействует определению стратегических направлений развития системы оценки качества образования;</a:t>
            </a:r>
          </a:p>
          <a:p>
            <a:pPr lvl="1"/>
            <a:r>
              <a:rPr lang="ru-RU" sz="2900" dirty="0" smtClean="0">
                <a:solidFill>
                  <a:srgbClr val="002060"/>
                </a:solidFill>
                <a:latin typeface="Times New Roman" pitchFamily="18" charset="0"/>
                <a:cs typeface="Times New Roman" pitchFamily="18" charset="0"/>
              </a:rPr>
              <a:t>устанавливает при необходимости дополнительно к общим критериям оценки качества образовательной деятельности организаций, установленных пунктом 4 статьи 96.2 Федерального закона от 29.12.2912 №273-ФЗ «Об образовании в Российской Федерации», критерии оценки качества образовательной деятельности организаций;</a:t>
            </a:r>
          </a:p>
          <a:p>
            <a:pPr lvl="1"/>
            <a:r>
              <a:rPr lang="ru-RU" sz="2900" dirty="0" smtClean="0">
                <a:solidFill>
                  <a:srgbClr val="002060"/>
                </a:solidFill>
                <a:latin typeface="Times New Roman" pitchFamily="18" charset="0"/>
                <a:cs typeface="Times New Roman" pitchFamily="18" charset="0"/>
              </a:rPr>
              <a:t>организует проведение независимой оценки качества образовательной деятельности образовательных организаций;</a:t>
            </a:r>
          </a:p>
          <a:p>
            <a:pPr lvl="1"/>
            <a:r>
              <a:rPr lang="ru-RU" sz="2900" dirty="0" smtClean="0">
                <a:solidFill>
                  <a:srgbClr val="002060"/>
                </a:solidFill>
                <a:latin typeface="Times New Roman" pitchFamily="18" charset="0"/>
                <a:cs typeface="Times New Roman" pitchFamily="18" charset="0"/>
              </a:rPr>
              <a:t>определяет перечень образовательных организаций, подведомственных Министерству образования Тверской области, в отношении которых проводится независимая оценка качества образовательной деятельности организаций;</a:t>
            </a:r>
          </a:p>
          <a:p>
            <a:pPr lvl="1"/>
            <a:r>
              <a:rPr lang="ru-RU" sz="2900" dirty="0" smtClean="0">
                <a:solidFill>
                  <a:srgbClr val="002060"/>
                </a:solidFill>
                <a:latin typeface="Times New Roman" pitchFamily="18" charset="0"/>
                <a:cs typeface="Times New Roman" pitchFamily="18" charset="0"/>
              </a:rPr>
              <a:t>формирует предложения для разработки технического задания для организации, которая осуществляет сбор, обобщение и анализ информации о качестве образовательной деятельности организаций (далее – оператор);</a:t>
            </a:r>
          </a:p>
          <a:p>
            <a:pPr lvl="1"/>
            <a:r>
              <a:rPr lang="ru-RU" sz="2900" dirty="0" smtClean="0">
                <a:solidFill>
                  <a:srgbClr val="002060"/>
                </a:solidFill>
                <a:latin typeface="Times New Roman" pitchFamily="18" charset="0"/>
                <a:cs typeface="Times New Roman" pitchFamily="18" charset="0"/>
              </a:rPr>
              <a:t>проводит независимую оценку качества образовательной деятельности организаций с учетом информации, предоставленной оператором;</a:t>
            </a:r>
          </a:p>
          <a:p>
            <a:pPr lvl="1"/>
            <a:r>
              <a:rPr lang="ru-RU" sz="2900" dirty="0" smtClean="0">
                <a:solidFill>
                  <a:srgbClr val="002060"/>
                </a:solidFill>
                <a:latin typeface="Times New Roman" pitchFamily="18" charset="0"/>
                <a:cs typeface="Times New Roman" pitchFamily="18" charset="0"/>
              </a:rPr>
              <a:t>вносит предложения и рекомендации по направлениям мониторинговых исследований;</a:t>
            </a:r>
          </a:p>
          <a:p>
            <a:pPr lvl="1"/>
            <a:r>
              <a:rPr lang="ru-RU" sz="2900" dirty="0" smtClean="0">
                <a:solidFill>
                  <a:srgbClr val="002060"/>
                </a:solidFill>
                <a:latin typeface="Times New Roman" pitchFamily="18" charset="0"/>
                <a:cs typeface="Times New Roman" pitchFamily="18" charset="0"/>
              </a:rPr>
              <a:t>организует взаимодействие с общественными организациями (объединениями) в рамках РСОКО Тверской области;</a:t>
            </a:r>
          </a:p>
          <a:p>
            <a:pPr lvl="1"/>
            <a:r>
              <a:rPr lang="ru-RU" sz="2900" dirty="0" smtClean="0">
                <a:solidFill>
                  <a:srgbClr val="002060"/>
                </a:solidFill>
                <a:latin typeface="Times New Roman" pitchFamily="18" charset="0"/>
                <a:cs typeface="Times New Roman" pitchFamily="18" charset="0"/>
              </a:rPr>
              <a:t>содействуют реализации принципа общественного участия в управлении образованием в Тверской области;</a:t>
            </a:r>
          </a:p>
          <a:p>
            <a:pPr lvl="1"/>
            <a:r>
              <a:rPr lang="ru-RU" sz="2900" dirty="0" smtClean="0">
                <a:solidFill>
                  <a:srgbClr val="002060"/>
                </a:solidFill>
                <a:latin typeface="Times New Roman" pitchFamily="18" charset="0"/>
                <a:cs typeface="Times New Roman" pitchFamily="18" charset="0"/>
              </a:rPr>
              <a:t>принимают участие в обсуждении результатов оценки качества образования в Тверской области;</a:t>
            </a:r>
          </a:p>
          <a:p>
            <a:pPr lvl="1"/>
            <a:r>
              <a:rPr lang="ru-RU" sz="2900" dirty="0" smtClean="0">
                <a:solidFill>
                  <a:srgbClr val="002060"/>
                </a:solidFill>
                <a:latin typeface="Times New Roman" pitchFamily="18" charset="0"/>
                <a:cs typeface="Times New Roman" pitchFamily="18" charset="0"/>
              </a:rPr>
              <a:t>осуществляет иные функции в рамках своей компетенции.</a:t>
            </a:r>
          </a:p>
          <a:p>
            <a:r>
              <a:rPr lang="ru-RU" dirty="0" smtClean="0"/>
              <a:t/>
            </a:r>
            <a:br>
              <a:rPr lang="ru-RU" dirty="0" smtClean="0"/>
            </a:br>
            <a:r>
              <a:rPr lang="ru-RU" dirty="0" smtClean="0"/>
              <a:t> </a:t>
            </a:r>
            <a:endParaRPr lang="ru-RU" sz="4800"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t/>
            </a:r>
            <a:br>
              <a:rPr lang="ru-RU" sz="2800" dirty="0" smtClean="0"/>
            </a:br>
            <a:r>
              <a:rPr lang="ru-RU" sz="2800" dirty="0" smtClean="0"/>
              <a:t/>
            </a:r>
            <a:br>
              <a:rPr lang="ru-RU" sz="2800" dirty="0" smtClean="0"/>
            </a:br>
            <a:r>
              <a:rPr lang="ru-RU" sz="2800" b="1" dirty="0" smtClean="0">
                <a:solidFill>
                  <a:srgbClr val="002060"/>
                </a:solidFill>
                <a:latin typeface="Times New Roman" pitchFamily="18" charset="0"/>
                <a:cs typeface="Times New Roman" pitchFamily="18" charset="0"/>
              </a:rPr>
              <a:t>IV. Организационная структура и функциональная характеристика РСОКО Тверской области</a:t>
            </a:r>
            <a:r>
              <a:rPr lang="ru-RU" sz="2000" dirty="0" smtClean="0"/>
              <a:t/>
            </a:r>
            <a:br>
              <a:rPr lang="ru-RU" sz="2000" dirty="0" smtClean="0"/>
            </a:br>
            <a:r>
              <a:rPr lang="ru-RU" sz="2800" dirty="0" smtClean="0"/>
              <a:t/>
            </a:r>
            <a:br>
              <a:rPr lang="ru-RU" sz="2800" dirty="0" smtClean="0"/>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142844" y="1142984"/>
            <a:ext cx="8786874" cy="5166336"/>
          </a:xfrm>
        </p:spPr>
        <p:txBody>
          <a:bodyPr>
            <a:normAutofit fontScale="62500" lnSpcReduction="20000"/>
          </a:bodyPr>
          <a:lstStyle/>
          <a:p>
            <a:pPr fontAlgn="base"/>
            <a:r>
              <a:rPr lang="ru-RU" dirty="0" smtClean="0">
                <a:solidFill>
                  <a:srgbClr val="002060"/>
                </a:solidFill>
                <a:latin typeface="Times New Roman" pitchFamily="18" charset="0"/>
                <a:cs typeface="Times New Roman" pitchFamily="18" charset="0"/>
              </a:rPr>
              <a:t>4.2.7. </a:t>
            </a:r>
            <a:r>
              <a:rPr lang="ru-RU" b="1" dirty="0" smtClean="0">
                <a:solidFill>
                  <a:srgbClr val="002060"/>
                </a:solidFill>
                <a:latin typeface="Times New Roman" pitchFamily="18" charset="0"/>
                <a:cs typeface="Times New Roman" pitchFamily="18" charset="0"/>
              </a:rPr>
              <a:t>Общественные организации (объединения): </a:t>
            </a:r>
            <a:endParaRPr lang="ru-RU" sz="2400" b="1"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содействуют определению стратегических направлений развития системы оценки качества образования;</a:t>
            </a:r>
            <a:endParaRPr lang="ru-RU" sz="2000"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содействуют реализации принципа общественного участия в управлении образованием в Тверской области;</a:t>
            </a:r>
            <a:endParaRPr lang="ru-RU" sz="2000"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проводят в соответствии с нормативными правовыми актами Российской Федерации и Тверской области независимую оценку качества образовательной деятельности организаций, осуществляющих образовательную деятельность;</a:t>
            </a:r>
            <a:endParaRPr lang="ru-RU" sz="2000"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принимают участие в оценке качества образования по стандартизированным процедурам, в том числе при аккредитации образовательных организаций, аттестации педагогических и руководящих работников образовательных организаций, проведении государственной итоговой аттестации обучающихся;</a:t>
            </a:r>
            <a:endParaRPr lang="ru-RU" sz="2000"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принимают участие в формировании запросов основных пользователей информации о системе оценки качества образования;</a:t>
            </a:r>
            <a:endParaRPr lang="ru-RU" sz="2000"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участвуют в общественной аккредитации образовательных организаций;</a:t>
            </a:r>
            <a:endParaRPr lang="ru-RU" sz="2000" dirty="0" smtClean="0">
              <a:solidFill>
                <a:srgbClr val="002060"/>
              </a:solidFill>
              <a:latin typeface="Times New Roman" pitchFamily="18" charset="0"/>
              <a:cs typeface="Times New Roman" pitchFamily="18" charset="0"/>
            </a:endParaRPr>
          </a:p>
          <a:p>
            <a:pPr lvl="1" fontAlgn="base"/>
            <a:r>
              <a:rPr lang="ru-RU" dirty="0" smtClean="0">
                <a:solidFill>
                  <a:srgbClr val="002060"/>
                </a:solidFill>
                <a:latin typeface="Times New Roman" pitchFamily="18" charset="0"/>
                <a:cs typeface="Times New Roman" pitchFamily="18" charset="0"/>
              </a:rPr>
              <a:t>принимают участие в обсуждении результатов оценки качества образования в Тверской области.</a:t>
            </a:r>
            <a:endParaRPr lang="ru-RU" sz="2000" dirty="0" smtClean="0">
              <a:solidFill>
                <a:srgbClr val="002060"/>
              </a:solidFill>
              <a:latin typeface="Times New Roman" pitchFamily="18" charset="0"/>
              <a:cs typeface="Times New Roman" pitchFamily="18" charset="0"/>
            </a:endParaRPr>
          </a:p>
          <a:p>
            <a:pPr fontAlgn="base"/>
            <a:r>
              <a:rPr lang="ru-RU" dirty="0" smtClean="0">
                <a:solidFill>
                  <a:srgbClr val="002060"/>
                </a:solidFill>
                <a:latin typeface="Times New Roman" pitchFamily="18" charset="0"/>
                <a:cs typeface="Times New Roman" pitchFamily="18" charset="0"/>
              </a:rPr>
              <a:t> </a:t>
            </a:r>
            <a:endParaRPr lang="ru-RU" sz="2400" dirty="0" smtClean="0">
              <a:solidFill>
                <a:srgbClr val="002060"/>
              </a:solidFill>
              <a:latin typeface="Times New Roman" pitchFamily="18" charset="0"/>
              <a:cs typeface="Times New Roman" pitchFamily="18" charset="0"/>
            </a:endParaRPr>
          </a:p>
          <a:p>
            <a:r>
              <a:rPr lang="ru-RU" dirty="0" smtClean="0"/>
              <a:t/>
            </a:r>
            <a:br>
              <a:rPr lang="ru-RU" dirty="0" smtClean="0"/>
            </a:br>
            <a:r>
              <a:rPr lang="ru-RU" dirty="0" smtClean="0"/>
              <a:t> </a:t>
            </a:r>
            <a:endParaRPr lang="ru-RU" sz="4800"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t/>
            </a:r>
            <a:br>
              <a:rPr lang="ru-RU" sz="2800" dirty="0" smtClean="0"/>
            </a:br>
            <a:r>
              <a:rPr lang="ru-RU" sz="2800" dirty="0" smtClean="0"/>
              <a:t/>
            </a:r>
            <a:br>
              <a:rPr lang="ru-RU" sz="2800" dirty="0" smtClean="0"/>
            </a:br>
            <a:r>
              <a:rPr lang="ru-RU" sz="2400" dirty="0" smtClean="0"/>
              <a:t> </a:t>
            </a:r>
            <a:r>
              <a:rPr lang="ru-RU" sz="2400" b="1" dirty="0" smtClean="0">
                <a:solidFill>
                  <a:srgbClr val="002060"/>
                </a:solidFill>
                <a:latin typeface="Times New Roman" pitchFamily="18" charset="0"/>
                <a:cs typeface="Times New Roman" pitchFamily="18" charset="0"/>
              </a:rPr>
              <a:t>V. Независимая оценка качества образования</a:t>
            </a:r>
            <a:br>
              <a:rPr lang="ru-RU" sz="2400" b="1" dirty="0" smtClean="0">
                <a:solidFill>
                  <a:srgbClr val="002060"/>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
            </a:r>
            <a:br>
              <a:rPr lang="ru-RU" sz="2000" b="1" dirty="0" smtClean="0">
                <a:solidFill>
                  <a:srgbClr val="002060"/>
                </a:solidFill>
                <a:latin typeface="Times New Roman" pitchFamily="18" charset="0"/>
                <a:cs typeface="Times New Roman" pitchFamily="18" charset="0"/>
              </a:rPr>
            </a:br>
            <a:r>
              <a:rPr lang="ru-RU" sz="2800" dirty="0" smtClean="0"/>
              <a:t/>
            </a:r>
            <a:br>
              <a:rPr lang="ru-RU" sz="2800" dirty="0" smtClean="0"/>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0" y="785794"/>
            <a:ext cx="9144000" cy="5523526"/>
          </a:xfrm>
        </p:spPr>
        <p:txBody>
          <a:bodyPr>
            <a:noAutofit/>
          </a:bodyPr>
          <a:lstStyle/>
          <a:p>
            <a:pPr fontAlgn="base"/>
            <a:r>
              <a:rPr lang="ru-RU" sz="1400" dirty="0" smtClean="0">
                <a:solidFill>
                  <a:srgbClr val="002060"/>
                </a:solidFill>
                <a:latin typeface="Times New Roman" pitchFamily="18" charset="0"/>
                <a:cs typeface="Times New Roman" pitchFamily="18" charset="0"/>
              </a:rPr>
              <a:t>5.1. Независимая оценка качества образования направлена на получение сведений об образовательной деятельности, о качестве подготовки обучающихся, реализации образовательных программ и регламентируется статьям 95, 95.1. и 95.2. </a:t>
            </a:r>
            <a:r>
              <a:rPr lang="ru-RU" sz="1400" dirty="0" smtClean="0">
                <a:solidFill>
                  <a:srgbClr val="002060"/>
                </a:solidFill>
                <a:latin typeface="Times New Roman" pitchFamily="18" charset="0"/>
                <a:cs typeface="Times New Roman" pitchFamily="18" charset="0"/>
                <a:hlinkClick r:id="rId2"/>
              </a:rPr>
              <a:t>Федерального закона от 29.12.2012 № 273-ФЗ "Об образовании в Российской Федерации"</a:t>
            </a:r>
            <a:r>
              <a:rPr lang="ru-RU" sz="1400" dirty="0" smtClean="0">
                <a:solidFill>
                  <a:srgbClr val="002060"/>
                </a:solidFill>
                <a:latin typeface="Times New Roman" pitchFamily="18" charset="0"/>
                <a:cs typeface="Times New Roman" pitchFamily="18" charset="0"/>
              </a:rPr>
              <a:t>. </a:t>
            </a:r>
          </a:p>
          <a:p>
            <a:pPr fontAlgn="base"/>
            <a:r>
              <a:rPr lang="ru-RU" sz="1400" dirty="0" smtClean="0">
                <a:solidFill>
                  <a:srgbClr val="002060"/>
                </a:solidFill>
                <a:latin typeface="Times New Roman" pitchFamily="18" charset="0"/>
                <a:cs typeface="Times New Roman" pitchFamily="18" charset="0"/>
              </a:rPr>
              <a:t> 5.2. Независимая оценка качества образования включает в себя:</a:t>
            </a:r>
          </a:p>
          <a:p>
            <a:pPr lvl="0" fontAlgn="base"/>
            <a:r>
              <a:rPr lang="ru-RU" sz="1400" dirty="0" smtClean="0">
                <a:solidFill>
                  <a:srgbClr val="002060"/>
                </a:solidFill>
                <a:latin typeface="Times New Roman" pitchFamily="18" charset="0"/>
                <a:cs typeface="Times New Roman" pitchFamily="18" charset="0"/>
              </a:rPr>
              <a:t>независимую оценку качества подготовки обучающихся;</a:t>
            </a:r>
          </a:p>
          <a:p>
            <a:pPr lvl="0" fontAlgn="base"/>
            <a:r>
              <a:rPr lang="ru-RU" sz="1400" dirty="0" smtClean="0">
                <a:solidFill>
                  <a:srgbClr val="002060"/>
                </a:solidFill>
                <a:latin typeface="Times New Roman" pitchFamily="18" charset="0"/>
                <a:cs typeface="Times New Roman" pitchFamily="18" charset="0"/>
              </a:rPr>
              <a:t>независимую оценку качества образовательной деятельности образовательных организаций.</a:t>
            </a:r>
          </a:p>
          <a:p>
            <a:pPr fontAlgn="base"/>
            <a:r>
              <a:rPr lang="ru-RU" sz="1400" dirty="0" smtClean="0">
                <a:solidFill>
                  <a:srgbClr val="002060"/>
                </a:solidFill>
                <a:latin typeface="Times New Roman" pitchFamily="18" charset="0"/>
                <a:cs typeface="Times New Roman" pitchFamily="18" charset="0"/>
              </a:rPr>
              <a:t> 5.3. Цели независимой оценки качества образования:</a:t>
            </a:r>
          </a:p>
          <a:p>
            <a:pPr lvl="0" fontAlgn="base"/>
            <a:r>
              <a:rPr lang="ru-RU" sz="1400" dirty="0" smtClean="0">
                <a:solidFill>
                  <a:srgbClr val="002060"/>
                </a:solidFill>
                <a:latin typeface="Times New Roman" pitchFamily="18" charset="0"/>
                <a:cs typeface="Times New Roman" pitchFamily="18" charset="0"/>
              </a:rPr>
              <a:t>повышение эффективности управления образованием;</a:t>
            </a:r>
          </a:p>
          <a:p>
            <a:pPr lvl="0" fontAlgn="base"/>
            <a:r>
              <a:rPr lang="ru-RU" sz="1400" dirty="0" smtClean="0">
                <a:solidFill>
                  <a:srgbClr val="002060"/>
                </a:solidFill>
                <a:latin typeface="Times New Roman" pitchFamily="18" charset="0"/>
                <a:cs typeface="Times New Roman" pitchFamily="18" charset="0"/>
              </a:rPr>
              <a:t>повышение качества подготовки обучающихся;</a:t>
            </a:r>
          </a:p>
          <a:p>
            <a:pPr lvl="0" fontAlgn="base"/>
            <a:r>
              <a:rPr lang="ru-RU" sz="1400" dirty="0" smtClean="0">
                <a:solidFill>
                  <a:srgbClr val="002060"/>
                </a:solidFill>
                <a:latin typeface="Times New Roman" pitchFamily="18" charset="0"/>
                <a:cs typeface="Times New Roman" pitchFamily="18" charset="0"/>
              </a:rPr>
              <a:t>корректировка подходов к подготовке и повышению квалификации педагогических и руководящих работников;</a:t>
            </a:r>
          </a:p>
          <a:p>
            <a:pPr lvl="0" fontAlgn="base"/>
            <a:r>
              <a:rPr lang="ru-RU" sz="1400" dirty="0" smtClean="0">
                <a:solidFill>
                  <a:srgbClr val="002060"/>
                </a:solidFill>
                <a:latin typeface="Times New Roman" pitchFamily="18" charset="0"/>
                <a:cs typeface="Times New Roman" pitchFamily="18" charset="0"/>
              </a:rPr>
              <a:t>популяризация подтвердивших свою результативность моделей организации образовательного процесса;</a:t>
            </a:r>
          </a:p>
          <a:p>
            <a:pPr lvl="0" fontAlgn="base"/>
            <a:r>
              <a:rPr lang="ru-RU" sz="1400" dirty="0" smtClean="0">
                <a:solidFill>
                  <a:srgbClr val="002060"/>
                </a:solidFill>
                <a:latin typeface="Times New Roman" pitchFamily="18" charset="0"/>
                <a:cs typeface="Times New Roman" pitchFamily="18" charset="0"/>
              </a:rPr>
              <a:t>развитие разнообразия образовательных программ при сохранении единого образовательного пространства.</a:t>
            </a:r>
          </a:p>
          <a:p>
            <a:pPr fontAlgn="base"/>
            <a:r>
              <a:rPr lang="ru-RU" sz="1400" dirty="0" smtClean="0">
                <a:solidFill>
                  <a:srgbClr val="002060"/>
                </a:solidFill>
                <a:latin typeface="Times New Roman" pitchFamily="18" charset="0"/>
                <a:cs typeface="Times New Roman" pitchFamily="18" charset="0"/>
              </a:rPr>
              <a:t>5.4.  Независимая оценка качества подготовки обучающихся осуществляется организациями, уполномоченными Министерством образования Тверской области, а также в рамках международных сопоставительных исследований в сфере образования.</a:t>
            </a:r>
          </a:p>
          <a:p>
            <a:pPr fontAlgn="base"/>
            <a:r>
              <a:rPr lang="ru-RU" sz="1400" dirty="0" smtClean="0">
                <a:solidFill>
                  <a:srgbClr val="002060"/>
                </a:solidFill>
                <a:latin typeface="Times New Roman" pitchFamily="18" charset="0"/>
                <a:cs typeface="Times New Roman" pitchFamily="18" charset="0"/>
              </a:rPr>
              <a:t>5.5. Независимая оценка качества образовательной деятельности образовательных организаций осуществляется для представления участникам отношений в сфере образования информации об уровне организации работы по реализации образовательных программ на основе общедоступной информации, организуется Министерством образования Тверской области и проводится Общественным советом при Министерстве образования Тверской области, а также может организовываться органами местного самоуправления и проводиться общественными советами по проведению независимой оценки качества образовательной деятельности организаций, расположенных на территории муниципальных образований.</a:t>
            </a:r>
          </a:p>
          <a:p>
            <a:pPr fontAlgn="base"/>
            <a:r>
              <a:rPr lang="ru-RU" sz="1400" dirty="0" smtClean="0">
                <a:solidFill>
                  <a:srgbClr val="002060"/>
                </a:solidFill>
                <a:latin typeface="Times New Roman" pitchFamily="18" charset="0"/>
                <a:cs typeface="Times New Roman" pitchFamily="18" charset="0"/>
              </a:rPr>
              <a:t> </a:t>
            </a:r>
          </a:p>
          <a:p>
            <a:r>
              <a:rPr lang="ru-RU" sz="1400" dirty="0" smtClean="0">
                <a:solidFill>
                  <a:srgbClr val="002060"/>
                </a:solidFill>
                <a:latin typeface="Times New Roman" pitchFamily="18" charset="0"/>
                <a:cs typeface="Times New Roman" pitchFamily="18" charset="0"/>
              </a:rPr>
              <a:t/>
            </a:r>
            <a:br>
              <a:rPr lang="ru-RU" sz="1400" dirty="0" smtClean="0">
                <a:solidFill>
                  <a:srgbClr val="002060"/>
                </a:solidFill>
                <a:latin typeface="Times New Roman" pitchFamily="18" charset="0"/>
                <a:cs typeface="Times New Roman" pitchFamily="18" charset="0"/>
              </a:rPr>
            </a:br>
            <a:r>
              <a:rPr lang="ru-RU" sz="1400" dirty="0" smtClean="0">
                <a:solidFill>
                  <a:srgbClr val="002060"/>
                </a:solidFill>
                <a:latin typeface="Times New Roman" pitchFamily="18" charset="0"/>
                <a:cs typeface="Times New Roman" pitchFamily="18" charset="0"/>
              </a:rPr>
              <a:t> </a:t>
            </a:r>
            <a:endParaRPr lang="ru-RU" sz="1400" dirty="0">
              <a:solidFill>
                <a:srgbClr val="00206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t/>
            </a:r>
            <a:br>
              <a:rPr lang="ru-RU" sz="2800" dirty="0" smtClean="0"/>
            </a:br>
            <a:r>
              <a:rPr lang="ru-RU" sz="2800" dirty="0" smtClean="0"/>
              <a:t/>
            </a:r>
            <a:br>
              <a:rPr lang="ru-RU" sz="2800" dirty="0" smtClean="0"/>
            </a:br>
            <a:r>
              <a:rPr lang="ru-RU" sz="2400" dirty="0" smtClean="0"/>
              <a:t> </a:t>
            </a:r>
            <a:r>
              <a:rPr lang="ru-RU" sz="2400" b="1" dirty="0" smtClean="0">
                <a:solidFill>
                  <a:srgbClr val="002060"/>
                </a:solidFill>
                <a:latin typeface="Times New Roman" pitchFamily="18" charset="0"/>
                <a:cs typeface="Times New Roman" pitchFamily="18" charset="0"/>
              </a:rPr>
              <a:t>V. Независимая оценка качества образования</a:t>
            </a:r>
            <a:br>
              <a:rPr lang="ru-RU" sz="2400" b="1" dirty="0" smtClean="0">
                <a:solidFill>
                  <a:srgbClr val="002060"/>
                </a:solidFill>
                <a:latin typeface="Times New Roman" pitchFamily="18" charset="0"/>
                <a:cs typeface="Times New Roman" pitchFamily="18" charset="0"/>
              </a:rPr>
            </a:br>
            <a:r>
              <a:rPr lang="ru-RU" sz="2000" dirty="0" smtClean="0"/>
              <a:t/>
            </a:r>
            <a:br>
              <a:rPr lang="ru-RU" sz="2000" dirty="0" smtClean="0"/>
            </a:br>
            <a:r>
              <a:rPr lang="ru-RU" sz="2800" dirty="0" smtClean="0"/>
              <a:t/>
            </a:r>
            <a:br>
              <a:rPr lang="ru-RU" sz="2800" dirty="0" smtClean="0"/>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0" y="642918"/>
            <a:ext cx="9144000" cy="5666402"/>
          </a:xfrm>
        </p:spPr>
        <p:txBody>
          <a:bodyPr>
            <a:noAutofit/>
          </a:bodyPr>
          <a:lstStyle/>
          <a:p>
            <a:pPr fontAlgn="base"/>
            <a:r>
              <a:rPr lang="ru-RU" sz="1200" dirty="0" smtClean="0"/>
              <a:t> </a:t>
            </a:r>
          </a:p>
          <a:p>
            <a:pPr fontAlgn="base"/>
            <a:r>
              <a:rPr lang="ru-RU" sz="1400" dirty="0" smtClean="0">
                <a:solidFill>
                  <a:srgbClr val="002060"/>
                </a:solidFill>
                <a:latin typeface="Times New Roman" pitchFamily="18" charset="0"/>
                <a:cs typeface="Times New Roman" pitchFamily="18" charset="0"/>
              </a:rPr>
              <a:t>5.6. Независимая оценка качества образовательной деятельности организаций, организуемая общественными советами, проводится не чаще одного раза в год и не реже одного раза в три года.</a:t>
            </a:r>
          </a:p>
          <a:p>
            <a:pPr fontAlgn="base"/>
            <a:r>
              <a:rPr lang="ru-RU" sz="1400" dirty="0" smtClean="0">
                <a:solidFill>
                  <a:srgbClr val="002060"/>
                </a:solidFill>
                <a:latin typeface="Times New Roman" pitchFamily="18" charset="0"/>
                <a:cs typeface="Times New Roman" pitchFamily="18" charset="0"/>
              </a:rPr>
              <a:t>5.7. Основными принципами проведения процедур независимой оценки качества образования являются:</a:t>
            </a:r>
          </a:p>
          <a:p>
            <a:pPr lvl="0" fontAlgn="base"/>
            <a:r>
              <a:rPr lang="ru-RU" sz="1400" dirty="0" smtClean="0">
                <a:solidFill>
                  <a:srgbClr val="002060"/>
                </a:solidFill>
                <a:latin typeface="Times New Roman" pitchFamily="18" charset="0"/>
                <a:cs typeface="Times New Roman" pitchFamily="18" charset="0"/>
              </a:rPr>
              <a:t>открытость информации о механизмах и процедурах независимой оценки качества образования, доступность ее результатов;</a:t>
            </a:r>
          </a:p>
          <a:p>
            <a:pPr lvl="0" fontAlgn="base"/>
            <a:r>
              <a:rPr lang="ru-RU" sz="1400" dirty="0" smtClean="0">
                <a:solidFill>
                  <a:srgbClr val="002060"/>
                </a:solidFill>
                <a:latin typeface="Times New Roman" pitchFamily="18" charset="0"/>
                <a:cs typeface="Times New Roman" pitchFamily="18" charset="0"/>
              </a:rPr>
              <a:t>компетентность экспертов, привлекаемых к процедурам независимой оценки качества образования.</a:t>
            </a:r>
          </a:p>
          <a:p>
            <a:pPr fontAlgn="base"/>
            <a:r>
              <a:rPr lang="ru-RU" sz="1400" dirty="0" smtClean="0">
                <a:solidFill>
                  <a:srgbClr val="002060"/>
                </a:solidFill>
                <a:latin typeface="Times New Roman" pitchFamily="18" charset="0"/>
                <a:cs typeface="Times New Roman" pitchFamily="18" charset="0"/>
              </a:rPr>
              <a:t>5.8. Объектами независимой оценки качества образования могут быть:</a:t>
            </a:r>
          </a:p>
          <a:p>
            <a:pPr lvl="0" fontAlgn="base"/>
            <a:r>
              <a:rPr lang="ru-RU" sz="1400" dirty="0" smtClean="0">
                <a:solidFill>
                  <a:srgbClr val="002060"/>
                </a:solidFill>
                <a:latin typeface="Times New Roman" pitchFamily="18" charset="0"/>
                <a:cs typeface="Times New Roman" pitchFamily="18" charset="0"/>
              </a:rPr>
              <a:t>образовательные программы, реализуемые образовательными организациями;</a:t>
            </a:r>
          </a:p>
          <a:p>
            <a:pPr lvl="0" fontAlgn="base"/>
            <a:r>
              <a:rPr lang="ru-RU" sz="1400" dirty="0" smtClean="0">
                <a:solidFill>
                  <a:srgbClr val="002060"/>
                </a:solidFill>
                <a:latin typeface="Times New Roman" pitchFamily="18" charset="0"/>
                <a:cs typeface="Times New Roman" pitchFamily="18" charset="0"/>
              </a:rPr>
              <a:t>деятельность образовательных организаций;</a:t>
            </a:r>
          </a:p>
          <a:p>
            <a:pPr lvl="0" fontAlgn="base"/>
            <a:r>
              <a:rPr lang="ru-RU" sz="1400" dirty="0" smtClean="0">
                <a:solidFill>
                  <a:srgbClr val="002060"/>
                </a:solidFill>
                <a:latin typeface="Times New Roman" pitchFamily="18" charset="0"/>
                <a:cs typeface="Times New Roman" pitchFamily="18" charset="0"/>
              </a:rPr>
              <a:t>индивидуальные достижения обучающихся;</a:t>
            </a:r>
          </a:p>
          <a:p>
            <a:pPr lvl="0" fontAlgn="base"/>
            <a:r>
              <a:rPr lang="ru-RU" sz="1400" dirty="0" smtClean="0">
                <a:solidFill>
                  <a:srgbClr val="002060"/>
                </a:solidFill>
                <a:latin typeface="Times New Roman" pitchFamily="18" charset="0"/>
                <a:cs typeface="Times New Roman" pitchFamily="18" charset="0"/>
              </a:rPr>
              <a:t>деятельность педагогических работников.</a:t>
            </a:r>
          </a:p>
          <a:p>
            <a:pPr fontAlgn="base"/>
            <a:r>
              <a:rPr lang="ru-RU" sz="1400" dirty="0" smtClean="0">
                <a:solidFill>
                  <a:srgbClr val="002060"/>
                </a:solidFill>
                <a:latin typeface="Times New Roman" pitchFamily="18" charset="0"/>
                <a:cs typeface="Times New Roman" pitchFamily="18" charset="0"/>
              </a:rPr>
              <a:t>5.9. Результаты независимой оценки качества образования могут быть представлены в различных формах (таблица, график, </a:t>
            </a:r>
            <a:r>
              <a:rPr lang="ru-RU" sz="1400" dirty="0" err="1" smtClean="0">
                <a:solidFill>
                  <a:srgbClr val="002060"/>
                </a:solidFill>
                <a:latin typeface="Times New Roman" pitchFamily="18" charset="0"/>
                <a:cs typeface="Times New Roman" pitchFamily="18" charset="0"/>
              </a:rPr>
              <a:t>рэнкинг</a:t>
            </a:r>
            <a:r>
              <a:rPr lang="ru-RU" sz="1400" dirty="0" smtClean="0">
                <a:solidFill>
                  <a:srgbClr val="002060"/>
                </a:solidFill>
                <a:latin typeface="Times New Roman" pitchFamily="18" charset="0"/>
                <a:cs typeface="Times New Roman" pitchFamily="18" charset="0"/>
              </a:rPr>
              <a:t>, аналитические материалы).</a:t>
            </a:r>
          </a:p>
          <a:p>
            <a:pPr fontAlgn="base"/>
            <a:r>
              <a:rPr lang="ru-RU" sz="1400" dirty="0" smtClean="0">
                <a:solidFill>
                  <a:srgbClr val="002060"/>
                </a:solidFill>
                <a:latin typeface="Times New Roman" pitchFamily="18" charset="0"/>
                <a:cs typeface="Times New Roman" pitchFamily="18" charset="0"/>
              </a:rPr>
              <a:t>5.10. Результаты независимой оценки качества образования подлежат рассмотрению Министерством образования Тверской области, органами управления образованием муниципальных образований Тверской области, и учитываются ими при выработке мер по совершенствованию образовательной деятельности.</a:t>
            </a:r>
          </a:p>
          <a:p>
            <a:pPr fontAlgn="base"/>
            <a:r>
              <a:rPr lang="ru-RU" sz="1400" dirty="0" smtClean="0">
                <a:solidFill>
                  <a:srgbClr val="002060"/>
                </a:solidFill>
                <a:latin typeface="Times New Roman" pitchFamily="18" charset="0"/>
                <a:cs typeface="Times New Roman" pitchFamily="18" charset="0"/>
              </a:rPr>
              <a:t> 5.11. Информация о результатах независимой оценки качества образования подлежит размещению на официальных сайтах Министерства образования Тверской области и органов управления образованием муниципальных образований Тверской области.</a:t>
            </a:r>
          </a:p>
          <a:p>
            <a:pPr fontAlgn="base"/>
            <a:r>
              <a:rPr lang="ru-RU" sz="1400" dirty="0" smtClean="0">
                <a:solidFill>
                  <a:srgbClr val="002060"/>
                </a:solidFill>
                <a:latin typeface="Times New Roman" pitchFamily="18" charset="0"/>
                <a:cs typeface="Times New Roman" pitchFamily="18" charset="0"/>
              </a:rPr>
              <a:t> 5.12. Для обеспечения условий и качества проведения независимой оценки качества образования Министерство образования Тверской области и органы управления образованием муниципальных образований Тверской области обеспечивают на своих официальных сайтах в сети Интернет техническую возможность выражения мнения граждан о качестве образовательной деятельности организаций (интерактивное голосование, электронное анкетирование, форумы).</a:t>
            </a:r>
          </a:p>
          <a:p>
            <a:pPr fontAlgn="base"/>
            <a:r>
              <a:rPr lang="ru-RU" sz="1400" dirty="0" smtClean="0">
                <a:solidFill>
                  <a:srgbClr val="002060"/>
                </a:solidFill>
                <a:latin typeface="Times New Roman" pitchFamily="18" charset="0"/>
                <a:cs typeface="Times New Roman" pitchFamily="18" charset="0"/>
              </a:rPr>
              <a:t> </a:t>
            </a:r>
          </a:p>
          <a:p>
            <a:r>
              <a:rPr lang="ru-RU" sz="1200" dirty="0" smtClean="0">
                <a:solidFill>
                  <a:srgbClr val="002060"/>
                </a:solidFill>
                <a:latin typeface="Times New Roman" pitchFamily="18" charset="0"/>
                <a:cs typeface="Times New Roman" pitchFamily="18" charset="0"/>
              </a:rPr>
              <a:t/>
            </a:r>
            <a:br>
              <a:rPr lang="ru-RU" sz="1200" dirty="0" smtClean="0">
                <a:solidFill>
                  <a:srgbClr val="002060"/>
                </a:solidFill>
                <a:latin typeface="Times New Roman" pitchFamily="18" charset="0"/>
                <a:cs typeface="Times New Roman" pitchFamily="18" charset="0"/>
              </a:rPr>
            </a:br>
            <a:r>
              <a:rPr lang="ru-RU" sz="1200" dirty="0" smtClean="0">
                <a:solidFill>
                  <a:srgbClr val="002060"/>
                </a:solidFill>
                <a:latin typeface="Times New Roman" pitchFamily="18" charset="0"/>
                <a:cs typeface="Times New Roman" pitchFamily="18" charset="0"/>
              </a:rPr>
              <a:t> </a:t>
            </a:r>
            <a:endParaRPr lang="ru-RU" sz="1200" dirty="0">
              <a:solidFill>
                <a:srgbClr val="00206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1187467" y="2660662"/>
            <a:ext cx="288925" cy="613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prstClr val="white"/>
              </a:solidFill>
            </a:endParaRPr>
          </a:p>
        </p:txBody>
      </p:sp>
      <p:sp>
        <p:nvSpPr>
          <p:cNvPr id="16" name="TextBox 15"/>
          <p:cNvSpPr txBox="1"/>
          <p:nvPr/>
        </p:nvSpPr>
        <p:spPr>
          <a:xfrm>
            <a:off x="357159" y="165100"/>
            <a:ext cx="8678894" cy="553998"/>
          </a:xfrm>
          <a:prstGeom prst="rect">
            <a:avLst/>
          </a:prstGeom>
          <a:noFill/>
          <a:effectLst>
            <a:outerShdw blurRad="50800" dist="38100" dir="5400000" algn="t" rotWithShape="0">
              <a:prstClr val="black">
                <a:alpha val="40000"/>
              </a:prstClr>
            </a:outerShdw>
          </a:effectLst>
        </p:spPr>
        <p:txBody>
          <a:bodyPr wrap="square">
            <a:spAutoFit/>
          </a:bodyPr>
          <a:lstStyle/>
          <a:p>
            <a:pPr algn="ctr" fontAlgn="base">
              <a:spcBef>
                <a:spcPct val="0"/>
              </a:spcBef>
              <a:spcAft>
                <a:spcPct val="0"/>
              </a:spcAft>
              <a:defRPr/>
            </a:pPr>
            <a:r>
              <a:rPr lang="ru-RU" sz="3000" b="1" dirty="0">
                <a:solidFill>
                  <a:srgbClr val="002060"/>
                </a:solidFill>
                <a:latin typeface="Times New Roman" pitchFamily="18" charset="0"/>
                <a:cs typeface="Times New Roman" pitchFamily="18" charset="0"/>
              </a:rPr>
              <a:t>Оценка качества образования</a:t>
            </a:r>
          </a:p>
        </p:txBody>
      </p:sp>
      <p:grpSp>
        <p:nvGrpSpPr>
          <p:cNvPr id="2" name="Группа 4"/>
          <p:cNvGrpSpPr>
            <a:grpSpLocks/>
          </p:cNvGrpSpPr>
          <p:nvPr/>
        </p:nvGrpSpPr>
        <p:grpSpPr bwMode="auto">
          <a:xfrm>
            <a:off x="1825630" y="6021288"/>
            <a:ext cx="6342063" cy="630767"/>
            <a:chOff x="871562" y="0"/>
            <a:chExt cx="5293518" cy="472320"/>
          </a:xfrm>
        </p:grpSpPr>
        <p:sp>
          <p:nvSpPr>
            <p:cNvPr id="6" name="Скругленный прямоугольник 5"/>
            <p:cNvSpPr/>
            <p:nvPr/>
          </p:nvSpPr>
          <p:spPr>
            <a:xfrm>
              <a:off x="871562" y="0"/>
              <a:ext cx="5293518" cy="472320"/>
            </a:xfrm>
            <a:prstGeom prst="round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sp>
        <p:sp>
          <p:nvSpPr>
            <p:cNvPr id="7" name="Скругленный прямоугольник 4"/>
            <p:cNvSpPr/>
            <p:nvPr/>
          </p:nvSpPr>
          <p:spPr>
            <a:xfrm>
              <a:off x="894088" y="23775"/>
              <a:ext cx="5248466" cy="424771"/>
            </a:xfrm>
            <a:prstGeom prst="rect">
              <a:avLst/>
            </a:prstGeom>
          </p:spPr>
          <p:style>
            <a:lnRef idx="0">
              <a:scrgbClr r="0" g="0" b="0"/>
            </a:lnRef>
            <a:fillRef idx="0">
              <a:scrgbClr r="0" g="0" b="0"/>
            </a:fillRef>
            <a:effectRef idx="0">
              <a:scrgbClr r="0" g="0" b="0"/>
            </a:effectRef>
            <a:fontRef idx="minor">
              <a:schemeClr val="lt1"/>
            </a:fontRef>
          </p:style>
          <p:txBody>
            <a:bodyPr lIns="200082" tIns="0" rIns="200082" bIns="0" spcCol="1270" anchor="ctr"/>
            <a:lstStyle/>
            <a:p>
              <a:pPr algn="ctr" defTabSz="889000" fontAlgn="base">
                <a:lnSpc>
                  <a:spcPct val="90000"/>
                </a:lnSpc>
                <a:spcBef>
                  <a:spcPct val="0"/>
                </a:spcBef>
                <a:spcAft>
                  <a:spcPct val="35000"/>
                </a:spcAft>
                <a:defRPr/>
              </a:pPr>
              <a:r>
                <a:rPr lang="ru-RU" sz="2000" dirty="0" smtClean="0">
                  <a:solidFill>
                    <a:srgbClr val="FF0000"/>
                  </a:solidFill>
                  <a:latin typeface="Cambria" panose="02040503050406030204" pitchFamily="18" charset="0"/>
                </a:rPr>
                <a:t>6.</a:t>
              </a:r>
              <a:r>
                <a:rPr lang="ru-RU" sz="2000" dirty="0" smtClean="0">
                  <a:solidFill>
                    <a:srgbClr val="1F497D"/>
                  </a:solidFill>
                  <a:latin typeface="Cambria" panose="02040503050406030204" pitchFamily="18" charset="0"/>
                </a:rPr>
                <a:t> </a:t>
              </a:r>
              <a:r>
                <a:rPr lang="ru-RU" sz="2000" b="1" dirty="0">
                  <a:solidFill>
                    <a:srgbClr val="2E3192"/>
                  </a:solidFill>
                  <a:latin typeface="Cambria"/>
                </a:rPr>
                <a:t>ГИА-11 (ЕГЭ, ГВЭ)</a:t>
              </a:r>
            </a:p>
          </p:txBody>
        </p:sp>
      </p:grpSp>
      <p:grpSp>
        <p:nvGrpSpPr>
          <p:cNvPr id="3" name="Группа 7"/>
          <p:cNvGrpSpPr>
            <a:grpSpLocks/>
          </p:cNvGrpSpPr>
          <p:nvPr/>
        </p:nvGrpSpPr>
        <p:grpSpPr bwMode="auto">
          <a:xfrm>
            <a:off x="1787528" y="5229200"/>
            <a:ext cx="6370638" cy="630767"/>
            <a:chOff x="439520" y="0"/>
            <a:chExt cx="5293518" cy="472320"/>
          </a:xfrm>
        </p:grpSpPr>
        <p:sp>
          <p:nvSpPr>
            <p:cNvPr id="9" name="Скругленный прямоугольник 8"/>
            <p:cNvSpPr/>
            <p:nvPr/>
          </p:nvSpPr>
          <p:spPr>
            <a:xfrm>
              <a:off x="439520" y="0"/>
              <a:ext cx="5293518" cy="472320"/>
            </a:xfrm>
            <a:prstGeom prst="round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4">
                <a:hueOff val="-892954"/>
                <a:satOff val="5380"/>
                <a:lumOff val="431"/>
                <a:alphaOff val="0"/>
              </a:schemeClr>
            </a:effectRef>
            <a:fontRef idx="minor">
              <a:schemeClr val="lt1"/>
            </a:fontRef>
          </p:style>
        </p:sp>
        <p:sp>
          <p:nvSpPr>
            <p:cNvPr id="10" name="Скругленный прямоугольник 4"/>
            <p:cNvSpPr/>
            <p:nvPr/>
          </p:nvSpPr>
          <p:spPr>
            <a:xfrm>
              <a:off x="461945" y="23774"/>
              <a:ext cx="5248668" cy="424771"/>
            </a:xfrm>
            <a:prstGeom prst="rect">
              <a:avLst/>
            </a:prstGeom>
          </p:spPr>
          <p:style>
            <a:lnRef idx="0">
              <a:scrgbClr r="0" g="0" b="0"/>
            </a:lnRef>
            <a:fillRef idx="0">
              <a:scrgbClr r="0" g="0" b="0"/>
            </a:fillRef>
            <a:effectRef idx="0">
              <a:scrgbClr r="0" g="0" b="0"/>
            </a:effectRef>
            <a:fontRef idx="minor">
              <a:schemeClr val="lt1"/>
            </a:fontRef>
          </p:style>
          <p:txBody>
            <a:bodyPr lIns="200082" tIns="0" rIns="200082" bIns="0" spcCol="1270" anchor="ctr"/>
            <a:lstStyle/>
            <a:p>
              <a:pPr algn="ctr" defTabSz="889000" fontAlgn="base">
                <a:lnSpc>
                  <a:spcPct val="90000"/>
                </a:lnSpc>
                <a:spcBef>
                  <a:spcPct val="0"/>
                </a:spcBef>
                <a:spcAft>
                  <a:spcPct val="35000"/>
                </a:spcAft>
                <a:defRPr/>
              </a:pPr>
              <a:r>
                <a:rPr lang="ru-RU" sz="2000" dirty="0" smtClean="0">
                  <a:solidFill>
                    <a:srgbClr val="FF0000"/>
                  </a:solidFill>
                  <a:latin typeface="Cambria" panose="02040503050406030204" pitchFamily="18" charset="0"/>
                </a:rPr>
                <a:t>5. </a:t>
              </a:r>
              <a:r>
                <a:rPr lang="ru-RU" sz="2000" b="1" dirty="0">
                  <a:solidFill>
                    <a:srgbClr val="2E3192"/>
                  </a:solidFill>
                  <a:latin typeface="Cambria"/>
                </a:rPr>
                <a:t>ГИА-9 (ОГЭ, ГВЭ)</a:t>
              </a:r>
            </a:p>
          </p:txBody>
        </p:sp>
      </p:grpSp>
      <p:grpSp>
        <p:nvGrpSpPr>
          <p:cNvPr id="4" name="Группа 10"/>
          <p:cNvGrpSpPr>
            <a:grpSpLocks/>
          </p:cNvGrpSpPr>
          <p:nvPr/>
        </p:nvGrpSpPr>
        <p:grpSpPr bwMode="auto">
          <a:xfrm>
            <a:off x="1559597" y="1700808"/>
            <a:ext cx="7332883" cy="1263651"/>
            <a:chOff x="-74243" y="1411538"/>
            <a:chExt cx="7172440" cy="567287"/>
          </a:xfrm>
        </p:grpSpPr>
        <p:sp>
          <p:nvSpPr>
            <p:cNvPr id="12" name="Скругленный прямоугольник 11"/>
            <p:cNvSpPr/>
            <p:nvPr/>
          </p:nvSpPr>
          <p:spPr>
            <a:xfrm>
              <a:off x="72694" y="1613937"/>
              <a:ext cx="6340761" cy="364888"/>
            </a:xfrm>
            <a:prstGeom prst="round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4">
                <a:hueOff val="-1785908"/>
                <a:satOff val="10760"/>
                <a:lumOff val="862"/>
                <a:alphaOff val="0"/>
              </a:schemeClr>
            </a:effectRef>
            <a:fontRef idx="minor">
              <a:schemeClr val="lt1"/>
            </a:fontRef>
          </p:style>
        </p:sp>
        <p:sp>
          <p:nvSpPr>
            <p:cNvPr id="14" name="Скругленный прямоугольник 4"/>
            <p:cNvSpPr/>
            <p:nvPr/>
          </p:nvSpPr>
          <p:spPr>
            <a:xfrm>
              <a:off x="-74243" y="1411538"/>
              <a:ext cx="7172440" cy="544482"/>
            </a:xfrm>
            <a:prstGeom prst="rect">
              <a:avLst/>
            </a:prstGeom>
          </p:spPr>
          <p:style>
            <a:lnRef idx="0">
              <a:scrgbClr r="0" g="0" b="0"/>
            </a:lnRef>
            <a:fillRef idx="0">
              <a:scrgbClr r="0" g="0" b="0"/>
            </a:fillRef>
            <a:effectRef idx="0">
              <a:scrgbClr r="0" g="0" b="0"/>
            </a:effectRef>
            <a:fontRef idx="minor">
              <a:schemeClr val="lt1"/>
            </a:fontRef>
          </p:style>
          <p:txBody>
            <a:bodyPr lIns="200082" tIns="0" rIns="200082" bIns="0" spcCol="1270" anchor="ctr"/>
            <a:lstStyle/>
            <a:p>
              <a:pPr algn="ctr" defTabSz="889000" fontAlgn="base">
                <a:lnSpc>
                  <a:spcPct val="90000"/>
                </a:lnSpc>
                <a:spcBef>
                  <a:spcPct val="0"/>
                </a:spcBef>
                <a:spcAft>
                  <a:spcPct val="35000"/>
                </a:spcAft>
                <a:defRPr/>
              </a:pPr>
              <a:endParaRPr lang="ru-RU" sz="2000" dirty="0">
                <a:solidFill>
                  <a:srgbClr val="FF0000"/>
                </a:solidFill>
                <a:latin typeface="Cambria" panose="02040503050406030204" pitchFamily="18" charset="0"/>
              </a:endParaRPr>
            </a:p>
            <a:p>
              <a:pPr algn="ctr" defTabSz="889000" fontAlgn="base">
                <a:lnSpc>
                  <a:spcPct val="90000"/>
                </a:lnSpc>
                <a:spcBef>
                  <a:spcPct val="0"/>
                </a:spcBef>
                <a:spcAft>
                  <a:spcPct val="35000"/>
                </a:spcAft>
                <a:defRPr/>
              </a:pPr>
              <a:r>
                <a:rPr lang="ru-RU" sz="2000" dirty="0" smtClean="0">
                  <a:solidFill>
                    <a:srgbClr val="FF0000"/>
                  </a:solidFill>
                  <a:latin typeface="Cambria" panose="02040503050406030204" pitchFamily="18" charset="0"/>
                </a:rPr>
                <a:t>2. </a:t>
              </a:r>
              <a:r>
                <a:rPr lang="ru-RU" sz="2000" b="1" dirty="0">
                  <a:solidFill>
                    <a:srgbClr val="2E3192"/>
                  </a:solidFill>
                  <a:latin typeface="Cambria"/>
                </a:rPr>
                <a:t>Национальные исследования</a:t>
              </a:r>
            </a:p>
            <a:p>
              <a:pPr algn="ctr" defTabSz="889000" fontAlgn="base">
                <a:lnSpc>
                  <a:spcPct val="90000"/>
                </a:lnSpc>
                <a:spcBef>
                  <a:spcPct val="0"/>
                </a:spcBef>
                <a:spcAft>
                  <a:spcPct val="35000"/>
                </a:spcAft>
                <a:defRPr/>
              </a:pPr>
              <a:r>
                <a:rPr lang="ru-RU" sz="2000" b="1" dirty="0">
                  <a:solidFill>
                    <a:srgbClr val="2E3192"/>
                  </a:solidFill>
                  <a:latin typeface="Cambria"/>
                </a:rPr>
                <a:t> качества образования</a:t>
              </a:r>
            </a:p>
          </p:txBody>
        </p:sp>
      </p:grpSp>
      <p:grpSp>
        <p:nvGrpSpPr>
          <p:cNvPr id="5" name="Группа 14"/>
          <p:cNvGrpSpPr>
            <a:grpSpLocks/>
          </p:cNvGrpSpPr>
          <p:nvPr/>
        </p:nvGrpSpPr>
        <p:grpSpPr bwMode="auto">
          <a:xfrm>
            <a:off x="-114695" y="1158829"/>
            <a:ext cx="8193088" cy="3928533"/>
            <a:chOff x="-1326366" y="2049154"/>
            <a:chExt cx="7762854" cy="2946486"/>
          </a:xfrm>
        </p:grpSpPr>
        <p:sp>
          <p:nvSpPr>
            <p:cNvPr id="17" name="Скругленный прямоугольник 16"/>
            <p:cNvSpPr/>
            <p:nvPr/>
          </p:nvSpPr>
          <p:spPr>
            <a:xfrm>
              <a:off x="427458" y="2049154"/>
              <a:ext cx="6009030" cy="615968"/>
            </a:xfrm>
            <a:prstGeom prst="round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4">
                <a:hueOff val="-2678862"/>
                <a:satOff val="16139"/>
                <a:lumOff val="1294"/>
                <a:alphaOff val="0"/>
              </a:schemeClr>
            </a:effectRef>
            <a:fontRef idx="minor">
              <a:schemeClr val="lt1"/>
            </a:fontRef>
          </p:style>
          <p:txBody>
            <a:bodyPr/>
            <a:lstStyle/>
            <a:p>
              <a:pPr algn="ctr" fontAlgn="base">
                <a:spcBef>
                  <a:spcPct val="0"/>
                </a:spcBef>
                <a:spcAft>
                  <a:spcPct val="0"/>
                </a:spcAft>
                <a:defRPr/>
              </a:pPr>
              <a:r>
                <a:rPr lang="ru-RU" b="1" dirty="0" smtClean="0">
                  <a:solidFill>
                    <a:srgbClr val="FF0000"/>
                  </a:solidFill>
                  <a:latin typeface="Cambria" panose="02040503050406030204" pitchFamily="18" charset="0"/>
                </a:rPr>
                <a:t>1. </a:t>
              </a:r>
              <a:r>
                <a:rPr lang="ru-RU" b="1" dirty="0">
                  <a:solidFill>
                    <a:srgbClr val="2E3192"/>
                  </a:solidFill>
                  <a:latin typeface="Cambria"/>
                </a:rPr>
                <a:t>Международные исследования качества образования</a:t>
              </a:r>
            </a:p>
            <a:p>
              <a:pPr fontAlgn="base">
                <a:spcBef>
                  <a:spcPct val="0"/>
                </a:spcBef>
                <a:spcAft>
                  <a:spcPct val="0"/>
                </a:spcAft>
                <a:defRPr/>
              </a:pPr>
              <a:endParaRPr lang="ru-RU" b="1" dirty="0">
                <a:solidFill>
                  <a:prstClr val="white"/>
                </a:solidFill>
              </a:endParaRPr>
            </a:p>
          </p:txBody>
        </p:sp>
        <p:sp>
          <p:nvSpPr>
            <p:cNvPr id="18" name="Скругленный прямоугольник 4"/>
            <p:cNvSpPr/>
            <p:nvPr/>
          </p:nvSpPr>
          <p:spPr>
            <a:xfrm>
              <a:off x="-1326366" y="4570178"/>
              <a:ext cx="5247936" cy="425462"/>
            </a:xfrm>
            <a:prstGeom prst="rect">
              <a:avLst/>
            </a:prstGeom>
          </p:spPr>
          <p:style>
            <a:lnRef idx="0">
              <a:scrgbClr r="0" g="0" b="0"/>
            </a:lnRef>
            <a:fillRef idx="0">
              <a:scrgbClr r="0" g="0" b="0"/>
            </a:fillRef>
            <a:effectRef idx="0">
              <a:scrgbClr r="0" g="0" b="0"/>
            </a:effectRef>
            <a:fontRef idx="minor">
              <a:schemeClr val="lt1"/>
            </a:fontRef>
          </p:style>
          <p:txBody>
            <a:bodyPr lIns="200082" tIns="0" rIns="200082" bIns="0" spcCol="1270" anchor="ctr"/>
            <a:lstStyle/>
            <a:p>
              <a:pPr algn="ctr" defTabSz="889000" fontAlgn="base">
                <a:lnSpc>
                  <a:spcPct val="90000"/>
                </a:lnSpc>
                <a:spcBef>
                  <a:spcPct val="0"/>
                </a:spcBef>
                <a:spcAft>
                  <a:spcPct val="35000"/>
                </a:spcAft>
                <a:defRPr/>
              </a:pPr>
              <a:endParaRPr lang="ru-RU" sz="2000" b="1" dirty="0">
                <a:solidFill>
                  <a:srgbClr val="2E3192"/>
                </a:solidFill>
                <a:latin typeface="Cambria"/>
              </a:endParaRPr>
            </a:p>
          </p:txBody>
        </p:sp>
      </p:grpSp>
      <p:grpSp>
        <p:nvGrpSpPr>
          <p:cNvPr id="8" name="Группа 18"/>
          <p:cNvGrpSpPr>
            <a:grpSpLocks/>
          </p:cNvGrpSpPr>
          <p:nvPr/>
        </p:nvGrpSpPr>
        <p:grpSpPr bwMode="auto">
          <a:xfrm>
            <a:off x="1803529" y="3153793"/>
            <a:ext cx="6274864" cy="628649"/>
            <a:chOff x="56825" y="2905439"/>
            <a:chExt cx="6218273" cy="472320"/>
          </a:xfrm>
        </p:grpSpPr>
        <p:sp>
          <p:nvSpPr>
            <p:cNvPr id="20" name="Скругленный прямоугольник 19"/>
            <p:cNvSpPr/>
            <p:nvPr/>
          </p:nvSpPr>
          <p:spPr>
            <a:xfrm>
              <a:off x="56825" y="2905439"/>
              <a:ext cx="6218273" cy="472320"/>
            </a:xfrm>
            <a:prstGeom prst="round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4">
                <a:hueOff val="-3571816"/>
                <a:satOff val="21519"/>
                <a:lumOff val="1725"/>
                <a:alphaOff val="0"/>
              </a:schemeClr>
            </a:effectRef>
            <a:fontRef idx="minor">
              <a:schemeClr val="lt1"/>
            </a:fontRef>
          </p:style>
        </p:sp>
        <p:sp>
          <p:nvSpPr>
            <p:cNvPr id="21" name="Скругленный прямоугольник 4"/>
            <p:cNvSpPr/>
            <p:nvPr/>
          </p:nvSpPr>
          <p:spPr>
            <a:xfrm>
              <a:off x="401857" y="2942016"/>
              <a:ext cx="5246330" cy="426202"/>
            </a:xfrm>
            <a:prstGeom prst="rect">
              <a:avLst/>
            </a:prstGeom>
          </p:spPr>
          <p:style>
            <a:lnRef idx="0">
              <a:scrgbClr r="0" g="0" b="0"/>
            </a:lnRef>
            <a:fillRef idx="0">
              <a:scrgbClr r="0" g="0" b="0"/>
            </a:fillRef>
            <a:effectRef idx="0">
              <a:scrgbClr r="0" g="0" b="0"/>
            </a:effectRef>
            <a:fontRef idx="minor">
              <a:schemeClr val="lt1"/>
            </a:fontRef>
          </p:style>
          <p:txBody>
            <a:bodyPr lIns="200082" tIns="0" rIns="200082" bIns="0" spcCol="1270" anchor="ctr"/>
            <a:lstStyle/>
            <a:p>
              <a:pPr algn="ctr" defTabSz="889000" fontAlgn="base">
                <a:lnSpc>
                  <a:spcPct val="90000"/>
                </a:lnSpc>
                <a:spcBef>
                  <a:spcPct val="0"/>
                </a:spcBef>
                <a:spcAft>
                  <a:spcPct val="35000"/>
                </a:spcAft>
                <a:defRPr/>
              </a:pPr>
              <a:r>
                <a:rPr lang="ru-RU" sz="2000" dirty="0" smtClean="0">
                  <a:solidFill>
                    <a:srgbClr val="FF0000"/>
                  </a:solidFill>
                  <a:latin typeface="Cambria" panose="02040503050406030204" pitchFamily="18" charset="0"/>
                </a:rPr>
                <a:t>3. </a:t>
              </a:r>
              <a:r>
                <a:rPr lang="ru-RU" sz="2000" b="1" dirty="0">
                  <a:solidFill>
                    <a:srgbClr val="2E3192"/>
                  </a:solidFill>
                  <a:latin typeface="Cambria"/>
                </a:rPr>
                <a:t>Всероссийские проверочные работы</a:t>
              </a:r>
            </a:p>
          </p:txBody>
        </p:sp>
      </p:grpSp>
      <p:grpSp>
        <p:nvGrpSpPr>
          <p:cNvPr id="11" name="Группа 21"/>
          <p:cNvGrpSpPr>
            <a:grpSpLocks/>
          </p:cNvGrpSpPr>
          <p:nvPr/>
        </p:nvGrpSpPr>
        <p:grpSpPr bwMode="auto">
          <a:xfrm>
            <a:off x="1751711" y="3964527"/>
            <a:ext cx="6408737" cy="1123951"/>
            <a:chOff x="378108" y="3644691"/>
            <a:chExt cx="5293518" cy="472320"/>
          </a:xfrm>
        </p:grpSpPr>
        <p:sp>
          <p:nvSpPr>
            <p:cNvPr id="23" name="Скругленный прямоугольник 22"/>
            <p:cNvSpPr/>
            <p:nvPr/>
          </p:nvSpPr>
          <p:spPr>
            <a:xfrm>
              <a:off x="378108" y="3644691"/>
              <a:ext cx="5293518" cy="472320"/>
            </a:xfrm>
            <a:prstGeom prst="roundRect">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4">
                <a:hueOff val="-4464770"/>
                <a:satOff val="26899"/>
                <a:lumOff val="2156"/>
                <a:alphaOff val="0"/>
              </a:schemeClr>
            </a:effectRef>
            <a:fontRef idx="minor">
              <a:schemeClr val="lt1"/>
            </a:fontRef>
          </p:style>
        </p:sp>
        <p:sp>
          <p:nvSpPr>
            <p:cNvPr id="24" name="Скругленный прямоугольник 4"/>
            <p:cNvSpPr/>
            <p:nvPr/>
          </p:nvSpPr>
          <p:spPr>
            <a:xfrm>
              <a:off x="401711" y="3667818"/>
              <a:ext cx="5246313" cy="426066"/>
            </a:xfrm>
            <a:prstGeom prst="rect">
              <a:avLst/>
            </a:prstGeom>
          </p:spPr>
          <p:style>
            <a:lnRef idx="0">
              <a:scrgbClr r="0" g="0" b="0"/>
            </a:lnRef>
            <a:fillRef idx="0">
              <a:scrgbClr r="0" g="0" b="0"/>
            </a:fillRef>
            <a:effectRef idx="0">
              <a:scrgbClr r="0" g="0" b="0"/>
            </a:effectRef>
            <a:fontRef idx="minor">
              <a:schemeClr val="lt1"/>
            </a:fontRef>
          </p:style>
          <p:txBody>
            <a:bodyPr lIns="200082" tIns="0" rIns="200082" bIns="0" spcCol="1270" anchor="ctr"/>
            <a:lstStyle/>
            <a:p>
              <a:pPr algn="ctr" defTabSz="889000" fontAlgn="base">
                <a:lnSpc>
                  <a:spcPct val="90000"/>
                </a:lnSpc>
                <a:spcBef>
                  <a:spcPct val="0"/>
                </a:spcBef>
                <a:spcAft>
                  <a:spcPct val="35000"/>
                </a:spcAft>
                <a:defRPr/>
              </a:pPr>
              <a:r>
                <a:rPr lang="ru-RU" sz="2000" dirty="0" smtClean="0">
                  <a:solidFill>
                    <a:srgbClr val="FF0000"/>
                  </a:solidFill>
                  <a:latin typeface="Cambria" panose="02040503050406030204" pitchFamily="18" charset="0"/>
                </a:rPr>
                <a:t>4. </a:t>
              </a:r>
              <a:r>
                <a:rPr lang="ru-RU" sz="2000" b="1" dirty="0">
                  <a:solidFill>
                    <a:srgbClr val="2E3192"/>
                  </a:solidFill>
                  <a:latin typeface="Cambria" panose="02040503050406030204" pitchFamily="18" charset="0"/>
                  <a:ea typeface="Calibri"/>
                  <a:cs typeface="Times New Roman"/>
                </a:rPr>
                <a:t>Исследование профессиональных компетенций учителей</a:t>
              </a:r>
              <a:endParaRPr lang="ru-RU" sz="2000" b="1" dirty="0">
                <a:solidFill>
                  <a:srgbClr val="2E3192"/>
                </a:solidFill>
                <a:latin typeface="Cambria"/>
              </a:endParaRPr>
            </a:p>
          </p:txBody>
        </p:sp>
      </p:grpSp>
    </p:spTree>
    <p:extLst>
      <p:ext uri="{BB962C8B-B14F-4D97-AF65-F5344CB8AC3E}">
        <p14:creationId xmlns:p14="http://schemas.microsoft.com/office/powerpoint/2010/main" xmlns="" val="3744733172"/>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428596" y="116632"/>
            <a:ext cx="8286808" cy="1008112"/>
          </a:xfrm>
        </p:spPr>
        <p:txBody>
          <a:bodyPr>
            <a:normAutofit fontScale="90000"/>
          </a:bodyPr>
          <a:lstStyle/>
          <a:p>
            <a:pPr>
              <a:defRPr/>
            </a:pPr>
            <a:r>
              <a:rPr lang="ru-RU" sz="2800" dirty="0" smtClean="0"/>
              <a:t/>
            </a:r>
            <a:br>
              <a:rPr lang="ru-RU" sz="2800" dirty="0" smtClean="0"/>
            </a:br>
            <a:r>
              <a:rPr lang="en-US" sz="2800" b="1" dirty="0" smtClean="0">
                <a:solidFill>
                  <a:srgbClr val="002060"/>
                </a:solidFill>
                <a:latin typeface="Times New Roman" pitchFamily="18" charset="0"/>
                <a:cs typeface="Times New Roman" pitchFamily="18" charset="0"/>
              </a:rPr>
              <a:t>VI</a:t>
            </a:r>
            <a:r>
              <a:rPr lang="ru-RU" sz="2800" b="1" dirty="0" smtClean="0">
                <a:solidFill>
                  <a:srgbClr val="002060"/>
                </a:solidFill>
                <a:latin typeface="Times New Roman" pitchFamily="18" charset="0"/>
                <a:cs typeface="Times New Roman" pitchFamily="18" charset="0"/>
              </a:rPr>
              <a:t>. Финансовое обеспечение</a:t>
            </a:r>
            <a:br>
              <a:rPr lang="ru-RU" sz="2800" b="1" dirty="0" smtClean="0">
                <a:solidFill>
                  <a:srgbClr val="002060"/>
                </a:solidFill>
                <a:latin typeface="Times New Roman" pitchFamily="18" charset="0"/>
                <a:cs typeface="Times New Roman" pitchFamily="18" charset="0"/>
              </a:rPr>
            </a:br>
            <a:r>
              <a:rPr lang="ru-RU" sz="2400" dirty="0" smtClean="0"/>
              <a:t> </a:t>
            </a:r>
            <a:r>
              <a:rPr lang="ru-RU" sz="2000" dirty="0" smtClean="0"/>
              <a:t/>
            </a:r>
            <a:br>
              <a:rPr lang="ru-RU" sz="2000" dirty="0" smtClean="0"/>
            </a:br>
            <a:r>
              <a:rPr lang="ru-RU" sz="2800" dirty="0" smtClean="0"/>
              <a:t/>
            </a:r>
            <a:br>
              <a:rPr lang="ru-RU" sz="2800" dirty="0" smtClean="0"/>
            </a:br>
            <a:endParaRPr lang="ru-RU" altLang="ru-RU" sz="28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142844" y="785794"/>
            <a:ext cx="8786874" cy="5523526"/>
          </a:xfrm>
        </p:spPr>
        <p:txBody>
          <a:bodyPr>
            <a:noAutofit/>
          </a:bodyPr>
          <a:lstStyle/>
          <a:p>
            <a:pPr fontAlgn="base"/>
            <a:r>
              <a:rPr lang="ru-RU" sz="1200" dirty="0" smtClean="0"/>
              <a:t> </a:t>
            </a:r>
          </a:p>
          <a:p>
            <a:r>
              <a:rPr lang="ru-RU" sz="1200" dirty="0" smtClean="0"/>
              <a:t/>
            </a:r>
            <a:br>
              <a:rPr lang="ru-RU" sz="1200" dirty="0" smtClean="0"/>
            </a:br>
            <a:r>
              <a:rPr lang="ru-RU" sz="1600" dirty="0" smtClean="0">
                <a:solidFill>
                  <a:srgbClr val="002060"/>
                </a:solidFill>
                <a:latin typeface="Times New Roman" pitchFamily="18" charset="0"/>
                <a:cs typeface="Times New Roman" pitchFamily="18" charset="0"/>
              </a:rPr>
              <a:t>6.1. Финансирование РСОКО Тверской области осуществляется в рамках финансирования текущей деятельности органов управления образованием муниципальных образованием Тверской области, региональных и муниципальных образовательных организаций, за счет средств консолидированного бюджета области, федерального бюджета на реализацию государственных целевых программ, а также за счет субвенций из федерального бюджета на осуществление Министерством образования Тверской области  переданных полномочий </a:t>
            </a:r>
          </a:p>
          <a:p>
            <a:endParaRPr lang="ru-RU" sz="1600" dirty="0" smtClean="0">
              <a:solidFill>
                <a:srgbClr val="002060"/>
              </a:solidFill>
              <a:latin typeface="Times New Roman" pitchFamily="18" charset="0"/>
              <a:cs typeface="Times New Roman" pitchFamily="18" charset="0"/>
            </a:endParaRPr>
          </a:p>
          <a:p>
            <a:r>
              <a:rPr lang="ru-RU" sz="1600" b="1" dirty="0" smtClean="0">
                <a:solidFill>
                  <a:srgbClr val="002060"/>
                </a:solidFill>
                <a:latin typeface="Times New Roman" pitchFamily="18" charset="0"/>
                <a:cs typeface="Times New Roman" pitchFamily="18" charset="0"/>
              </a:rPr>
              <a:t>Приложения: </a:t>
            </a:r>
          </a:p>
          <a:p>
            <a:r>
              <a:rPr lang="ru-RU" sz="1600" dirty="0" smtClean="0">
                <a:solidFill>
                  <a:srgbClr val="002060"/>
                </a:solidFill>
                <a:latin typeface="Times New Roman" pitchFamily="18" charset="0"/>
                <a:cs typeface="Times New Roman" pitchFamily="18" charset="0"/>
              </a:rPr>
              <a:t>Приложение 1. Процедуры оценки качества образования</a:t>
            </a:r>
          </a:p>
          <a:p>
            <a:endParaRPr lang="ru-RU" sz="1600" dirty="0" smtClean="0">
              <a:solidFill>
                <a:srgbClr val="002060"/>
              </a:solidFill>
              <a:latin typeface="Times New Roman" pitchFamily="18" charset="0"/>
              <a:cs typeface="Times New Roman" pitchFamily="18" charset="0"/>
            </a:endParaRPr>
          </a:p>
          <a:p>
            <a:r>
              <a:rPr lang="ru-RU" sz="1600" dirty="0" smtClean="0">
                <a:solidFill>
                  <a:srgbClr val="002060"/>
                </a:solidFill>
                <a:latin typeface="Times New Roman" pitchFamily="18" charset="0"/>
                <a:cs typeface="Times New Roman" pitchFamily="18" charset="0"/>
              </a:rPr>
              <a:t>Приложение 2. Управленческие решения,  принимаемые по результатам процедур оценки качества образования</a:t>
            </a:r>
          </a:p>
          <a:p>
            <a:endParaRPr lang="ru-RU" sz="1600" dirty="0" smtClean="0">
              <a:solidFill>
                <a:srgbClr val="002060"/>
              </a:solidFill>
              <a:latin typeface="Times New Roman" pitchFamily="18" charset="0"/>
              <a:cs typeface="Times New Roman" pitchFamily="18" charset="0"/>
            </a:endParaRPr>
          </a:p>
          <a:p>
            <a:r>
              <a:rPr lang="ru-RU" sz="1200" dirty="0" smtClean="0">
                <a:solidFill>
                  <a:srgbClr val="002060"/>
                </a:solidFill>
                <a:latin typeface="Times New Roman" pitchFamily="18" charset="0"/>
                <a:cs typeface="Times New Roman" pitchFamily="18" charset="0"/>
              </a:rPr>
              <a:t/>
            </a:r>
            <a:br>
              <a:rPr lang="ru-RU" sz="1200" dirty="0" smtClean="0">
                <a:solidFill>
                  <a:srgbClr val="002060"/>
                </a:solidFill>
                <a:latin typeface="Times New Roman" pitchFamily="18" charset="0"/>
                <a:cs typeface="Times New Roman" pitchFamily="18" charset="0"/>
              </a:rPr>
            </a:br>
            <a:r>
              <a:rPr lang="ru-RU" sz="1200" dirty="0" smtClean="0">
                <a:solidFill>
                  <a:srgbClr val="002060"/>
                </a:solidFill>
                <a:latin typeface="Times New Roman" pitchFamily="18" charset="0"/>
                <a:cs typeface="Times New Roman" pitchFamily="18" charset="0"/>
              </a:rPr>
              <a:t> </a:t>
            </a:r>
            <a:endParaRPr lang="ru-RU" sz="1200" dirty="0">
              <a:solidFill>
                <a:srgbClr val="00206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ctrTitle"/>
          </p:nvPr>
        </p:nvSpPr>
        <p:spPr>
          <a:xfrm>
            <a:off x="0" y="1500174"/>
            <a:ext cx="9144000" cy="5357826"/>
          </a:xfrm>
        </p:spPr>
        <p:txBody>
          <a:bodyPr>
            <a:normAutofit/>
          </a:bodyPr>
          <a:lstStyle/>
          <a:p>
            <a:pPr eaLnBrk="1" hangingPunct="1">
              <a:defRPr/>
            </a:pP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endParaRPr lang="ru-RU" sz="2000" dirty="0" smtClean="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43000" y="5429250"/>
            <a:ext cx="6400800" cy="642938"/>
          </a:xfrm>
        </p:spPr>
        <p:txBody>
          <a:bodyPr rtlCol="0">
            <a:normAutofit fontScale="47500" lnSpcReduction="20000"/>
          </a:bodyPr>
          <a:lstStyle/>
          <a:p>
            <a:pPr algn="r" eaLnBrk="1" fontAlgn="auto" hangingPunct="1">
              <a:spcAft>
                <a:spcPts val="0"/>
              </a:spcAft>
              <a:buFont typeface="Arial" pitchFamily="34" charset="0"/>
              <a:buNone/>
              <a:defRPr/>
            </a:pPr>
            <a:r>
              <a:rPr lang="ru-RU" sz="2400" dirty="0" smtClean="0">
                <a:latin typeface="Times New Roman" pitchFamily="18" charset="0"/>
                <a:cs typeface="Times New Roman" pitchFamily="18" charset="0"/>
              </a:rPr>
              <a:t>	        </a:t>
            </a:r>
          </a:p>
          <a:p>
            <a:pPr algn="r" eaLnBrk="1" fontAlgn="auto" hangingPunct="1">
              <a:spcAft>
                <a:spcPts val="0"/>
              </a:spcAft>
              <a:buFont typeface="Arial" pitchFamily="34" charset="0"/>
              <a:buNone/>
              <a:defRPr/>
            </a:pPr>
            <a:endParaRPr lang="ru-RU" sz="2400" b="1" dirty="0" smtClean="0">
              <a:solidFill>
                <a:srgbClr val="002060"/>
              </a:solidFill>
              <a:latin typeface="Times New Roman" pitchFamily="18" charset="0"/>
              <a:cs typeface="Times New Roman" pitchFamily="18" charset="0"/>
            </a:endParaRPr>
          </a:p>
          <a:p>
            <a:pPr algn="r" eaLnBrk="1" fontAlgn="auto" hangingPunct="1">
              <a:spcAft>
                <a:spcPts val="0"/>
              </a:spcAft>
              <a:buFont typeface="Arial" pitchFamily="34" charset="0"/>
              <a:buNone/>
              <a:defRPr/>
            </a:pPr>
            <a:r>
              <a:rPr lang="ru-RU" sz="2400" b="1" dirty="0" smtClean="0">
                <a:solidFill>
                  <a:srgbClr val="002060"/>
                </a:solidFill>
                <a:latin typeface="Times New Roman" pitchFamily="18" charset="0"/>
                <a:cs typeface="Times New Roman" pitchFamily="18" charset="0"/>
              </a:rPr>
              <a:t> 		</a:t>
            </a:r>
            <a:endParaRPr lang="ru-RU" b="1" dirty="0" smtClean="0">
              <a:solidFill>
                <a:srgbClr val="002060"/>
              </a:solidFill>
              <a:latin typeface="Times New Roman" pitchFamily="18" charset="0"/>
              <a:cs typeface="Times New Roman" pitchFamily="18" charset="0"/>
            </a:endParaRPr>
          </a:p>
        </p:txBody>
      </p:sp>
      <p:sp>
        <p:nvSpPr>
          <p:cNvPr id="6150" name="Прямоугольник 9"/>
          <p:cNvSpPr>
            <a:spLocks noChangeArrowheads="1"/>
          </p:cNvSpPr>
          <p:nvPr/>
        </p:nvSpPr>
        <p:spPr bwMode="auto">
          <a:xfrm>
            <a:off x="357188" y="2357438"/>
            <a:ext cx="4572000" cy="369887"/>
          </a:xfrm>
          <a:prstGeom prst="rect">
            <a:avLst/>
          </a:prstGeom>
          <a:noFill/>
          <a:ln w="9525">
            <a:noFill/>
            <a:miter lim="800000"/>
            <a:headEnd/>
            <a:tailEnd/>
          </a:ln>
        </p:spPr>
        <p:txBody>
          <a:bodyPr>
            <a:spAutoFit/>
          </a:bodyPr>
          <a:lstStyle/>
          <a:p>
            <a:r>
              <a:rPr lang="ru-RU" b="1">
                <a:latin typeface="Times New Roman" pitchFamily="18" charset="0"/>
                <a:cs typeface="Times New Roman" pitchFamily="18" charset="0"/>
              </a:rPr>
              <a:t>                 </a:t>
            </a:r>
            <a:endParaRPr lang="ru-RU">
              <a:latin typeface="Times New Roman" pitchFamily="18" charset="0"/>
              <a:cs typeface="Times New Roman" pitchFamily="18" charset="0"/>
            </a:endParaRPr>
          </a:p>
        </p:txBody>
      </p:sp>
      <p:sp>
        <p:nvSpPr>
          <p:cNvPr id="32" name="Заголовок 1"/>
          <p:cNvSpPr txBox="1">
            <a:spLocks/>
          </p:cNvSpPr>
          <p:nvPr/>
        </p:nvSpPr>
        <p:spPr>
          <a:xfrm>
            <a:off x="357188" y="5643563"/>
            <a:ext cx="8429625" cy="928687"/>
          </a:xfrm>
          <a:prstGeom prst="rect">
            <a:avLst/>
          </a:prstGeom>
        </p:spPr>
        <p:txBody>
          <a:bodyPr anchor="ctr">
            <a:normAutofit/>
          </a:bodyPr>
          <a:lstStyle/>
          <a:p>
            <a:pPr algn="ctr" eaLnBrk="1" fontAlgn="auto" hangingPunct="1">
              <a:spcAft>
                <a:spcPts val="0"/>
              </a:spcAft>
              <a:defRPr/>
            </a:pPr>
            <a:r>
              <a:rPr lang="ru-RU" sz="2000" b="1">
                <a:solidFill>
                  <a:srgbClr val="002060"/>
                </a:solidFill>
                <a:latin typeface="Times New Roman" pitchFamily="18" charset="0"/>
                <a:ea typeface="+mj-ea"/>
                <a:cs typeface="Times New Roman" pitchFamily="18" charset="0"/>
              </a:rPr>
              <a:t/>
            </a:r>
            <a:br>
              <a:rPr lang="ru-RU" sz="2000" b="1">
                <a:solidFill>
                  <a:srgbClr val="002060"/>
                </a:solidFill>
                <a:latin typeface="Times New Roman" pitchFamily="18" charset="0"/>
                <a:ea typeface="+mj-ea"/>
                <a:cs typeface="Times New Roman" pitchFamily="18" charset="0"/>
              </a:rPr>
            </a:br>
            <a:endParaRPr lang="ru-RU" sz="2000" b="1" dirty="0">
              <a:solidFill>
                <a:srgbClr val="002060"/>
              </a:solidFill>
              <a:latin typeface="Times New Roman" pitchFamily="18" charset="0"/>
              <a:ea typeface="+mj-ea"/>
              <a:cs typeface="Times New Roman" pitchFamily="18" charset="0"/>
            </a:endParaRPr>
          </a:p>
        </p:txBody>
      </p:sp>
      <p:sp>
        <p:nvSpPr>
          <p:cNvPr id="6152" name="TextBox 8"/>
          <p:cNvSpPr txBox="1">
            <a:spLocks noChangeArrowheads="1"/>
          </p:cNvSpPr>
          <p:nvPr/>
        </p:nvSpPr>
        <p:spPr bwMode="auto">
          <a:xfrm>
            <a:off x="285720" y="642918"/>
            <a:ext cx="8572560" cy="4832092"/>
          </a:xfrm>
          <a:prstGeom prst="rect">
            <a:avLst/>
          </a:prstGeom>
          <a:noFill/>
          <a:ln w="9525">
            <a:noFill/>
            <a:miter lim="800000"/>
            <a:headEnd/>
            <a:tailEnd/>
          </a:ln>
        </p:spPr>
        <p:txBody>
          <a:bodyPr wrap="square">
            <a:spAutoFit/>
          </a:bodyPr>
          <a:lstStyle/>
          <a:p>
            <a:r>
              <a:rPr lang="ru-RU" dirty="0"/>
              <a:t>		</a:t>
            </a:r>
            <a:r>
              <a:rPr lang="ru-RU" b="1" dirty="0">
                <a:latin typeface="Times New Roman" pitchFamily="18" charset="0"/>
                <a:cs typeface="Times New Roman" pitchFamily="18" charset="0"/>
              </a:rPr>
              <a:t>	</a:t>
            </a:r>
            <a:endParaRPr lang="ru-RU" sz="1000" dirty="0"/>
          </a:p>
          <a:p>
            <a:r>
              <a:rPr lang="ru-RU" b="1" dirty="0">
                <a:solidFill>
                  <a:srgbClr val="002060"/>
                </a:solidFill>
                <a:latin typeface="Times New Roman" pitchFamily="18" charset="0"/>
                <a:cs typeface="Times New Roman" pitchFamily="18" charset="0"/>
              </a:rPr>
              <a:t>	</a:t>
            </a:r>
            <a:endParaRPr lang="ru-RU" sz="2000" b="1" dirty="0">
              <a:solidFill>
                <a:srgbClr val="C00000"/>
              </a:solidFill>
              <a:latin typeface="Times New Roman" pitchFamily="18" charset="0"/>
              <a:cs typeface="Times New Roman" pitchFamily="18" charset="0"/>
            </a:endParaRPr>
          </a:p>
          <a:p>
            <a:pPr algn="r"/>
            <a:r>
              <a:rPr lang="ru-RU" sz="4400" b="1" dirty="0">
                <a:solidFill>
                  <a:srgbClr val="002060"/>
                </a:solidFill>
                <a:latin typeface="Times New Roman" pitchFamily="18" charset="0"/>
                <a:cs typeface="Times New Roman" pitchFamily="18" charset="0"/>
              </a:rPr>
              <a:t> </a:t>
            </a:r>
            <a:r>
              <a:rPr lang="ru-RU" sz="4400" b="1" i="1" dirty="0" smtClean="0">
                <a:solidFill>
                  <a:srgbClr val="002060"/>
                </a:solidFill>
                <a:latin typeface="Times New Roman" pitchFamily="18" charset="0"/>
                <a:cs typeface="Times New Roman" pitchFamily="18" charset="0"/>
              </a:rPr>
              <a:t>«Без объективной оценки не будет качества образования.» </a:t>
            </a:r>
            <a:r>
              <a:rPr lang="ru-RU" sz="3600" b="1" i="1" dirty="0" smtClean="0">
                <a:solidFill>
                  <a:srgbClr val="002060"/>
                </a:solidFill>
                <a:latin typeface="Times New Roman" pitchFamily="18" charset="0"/>
                <a:cs typeface="Times New Roman" pitchFamily="18" charset="0"/>
              </a:rPr>
              <a:t/>
            </a:r>
            <a:br>
              <a:rPr lang="ru-RU" sz="3600" b="1" i="1" dirty="0" smtClean="0">
                <a:solidFill>
                  <a:srgbClr val="002060"/>
                </a:solidFill>
                <a:latin typeface="Times New Roman" pitchFamily="18" charset="0"/>
                <a:cs typeface="Times New Roman" pitchFamily="18" charset="0"/>
              </a:rPr>
            </a:br>
            <a:r>
              <a:rPr lang="ru-RU" sz="3600" i="1" dirty="0" smtClean="0">
                <a:solidFill>
                  <a:schemeClr val="tx1">
                    <a:lumMod val="75000"/>
                    <a:lumOff val="25000"/>
                  </a:schemeClr>
                </a:solidFill>
                <a:latin typeface="Times New Roman" pitchFamily="18" charset="0"/>
                <a:cs typeface="Times New Roman" pitchFamily="18" charset="0"/>
              </a:rPr>
              <a:t/>
            </a:r>
            <a:br>
              <a:rPr lang="ru-RU" sz="3600" i="1" dirty="0" smtClean="0">
                <a:solidFill>
                  <a:schemeClr val="tx1">
                    <a:lumMod val="75000"/>
                    <a:lumOff val="25000"/>
                  </a:schemeClr>
                </a:solidFill>
                <a:latin typeface="Times New Roman" pitchFamily="18" charset="0"/>
                <a:cs typeface="Times New Roman" pitchFamily="18" charset="0"/>
              </a:rPr>
            </a:br>
            <a:r>
              <a:rPr lang="ru-RU" sz="3600" i="1" dirty="0" smtClean="0">
                <a:solidFill>
                  <a:schemeClr val="tx1">
                    <a:lumMod val="75000"/>
                    <a:lumOff val="25000"/>
                  </a:schemeClr>
                </a:solidFill>
                <a:latin typeface="Times New Roman" pitchFamily="18" charset="0"/>
                <a:cs typeface="Times New Roman" pitchFamily="18" charset="0"/>
              </a:rPr>
              <a:t>		</a:t>
            </a:r>
            <a:r>
              <a:rPr lang="ru-RU" sz="2800" i="1" dirty="0" smtClean="0">
                <a:solidFill>
                  <a:srgbClr val="002060"/>
                </a:solidFill>
                <a:latin typeface="Times New Roman" pitchFamily="18" charset="0"/>
                <a:cs typeface="Times New Roman" pitchFamily="18" charset="0"/>
              </a:rPr>
              <a:t>Руководитель </a:t>
            </a:r>
          </a:p>
          <a:p>
            <a:pPr algn="r"/>
            <a:r>
              <a:rPr lang="ru-RU" sz="2800" i="1" dirty="0" smtClean="0">
                <a:solidFill>
                  <a:srgbClr val="002060"/>
                </a:solidFill>
                <a:latin typeface="Times New Roman" pitchFamily="18" charset="0"/>
                <a:cs typeface="Times New Roman" pitchFamily="18" charset="0"/>
              </a:rPr>
              <a:t>Федеральной службы по надзору </a:t>
            </a:r>
          </a:p>
          <a:p>
            <a:pPr algn="r"/>
            <a:r>
              <a:rPr lang="ru-RU" sz="2800" i="1" dirty="0" smtClean="0">
                <a:solidFill>
                  <a:srgbClr val="002060"/>
                </a:solidFill>
                <a:latin typeface="Times New Roman" pitchFamily="18" charset="0"/>
                <a:cs typeface="Times New Roman" pitchFamily="18" charset="0"/>
              </a:rPr>
              <a:t>в сфере образования и науки </a:t>
            </a:r>
          </a:p>
          <a:p>
            <a:pPr algn="r"/>
            <a:r>
              <a:rPr lang="ru-RU" sz="2800" i="1" dirty="0" smtClean="0">
                <a:solidFill>
                  <a:srgbClr val="002060"/>
                </a:solidFill>
                <a:latin typeface="Times New Roman" pitchFamily="18" charset="0"/>
                <a:cs typeface="Times New Roman" pitchFamily="18" charset="0"/>
              </a:rPr>
              <a:t>Российской Федерации </a:t>
            </a:r>
          </a:p>
          <a:p>
            <a:pPr algn="r"/>
            <a:r>
              <a:rPr lang="ru-RU" sz="2800" i="1" dirty="0" smtClean="0">
                <a:solidFill>
                  <a:srgbClr val="002060"/>
                </a:solidFill>
                <a:latin typeface="Times New Roman" pitchFamily="18" charset="0"/>
                <a:cs typeface="Times New Roman" pitchFamily="18" charset="0"/>
              </a:rPr>
              <a:t>С.С.Кравцов</a:t>
            </a:r>
            <a:endParaRPr lang="ru-RU" sz="2800"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928726" y="116632"/>
            <a:ext cx="10109238" cy="1008112"/>
          </a:xfrm>
        </p:spPr>
        <p:txBody>
          <a:bodyPr>
            <a:normAutofit/>
          </a:bodyPr>
          <a:lstStyle/>
          <a:p>
            <a:pPr eaLnBrk="1" hangingPunct="1">
              <a:defRPr/>
            </a:pPr>
            <a:r>
              <a:rPr lang="ru-RU" altLang="ru-RU" sz="24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Анализ результатов  процедур ОКО </a:t>
            </a:r>
          </a:p>
        </p:txBody>
      </p:sp>
      <p:sp>
        <p:nvSpPr>
          <p:cNvPr id="7" name="Объект 2"/>
          <p:cNvSpPr>
            <a:spLocks noGrp="1"/>
          </p:cNvSpPr>
          <p:nvPr>
            <p:ph idx="1"/>
          </p:nvPr>
        </p:nvSpPr>
        <p:spPr>
          <a:xfrm>
            <a:off x="357158" y="1000108"/>
            <a:ext cx="8358246" cy="5309212"/>
          </a:xfrm>
        </p:spPr>
        <p:txBody>
          <a:bodyPr>
            <a:noAutofit/>
          </a:bodyPr>
          <a:lstStyle/>
          <a:p>
            <a:pPr marL="457200" indent="-457200" algn="just">
              <a:buNone/>
            </a:pPr>
            <a:r>
              <a:rPr lang="ru-RU" sz="1800" b="1" i="1" dirty="0" smtClean="0">
                <a:solidFill>
                  <a:srgbClr val="C00000"/>
                </a:solidFill>
                <a:latin typeface="Times New Roman" pitchFamily="18" charset="0"/>
                <a:cs typeface="Times New Roman" pitchFamily="18" charset="0"/>
              </a:rPr>
              <a:t> </a:t>
            </a:r>
            <a:r>
              <a:rPr lang="ru-RU" sz="2400" b="1" i="1" dirty="0" smtClean="0">
                <a:solidFill>
                  <a:srgbClr val="002060"/>
                </a:solidFill>
                <a:latin typeface="Times New Roman" pitchFamily="18" charset="0"/>
                <a:cs typeface="Times New Roman" pitchFamily="18" charset="0"/>
              </a:rPr>
              <a:t>В следующей последовательности:</a:t>
            </a:r>
          </a:p>
          <a:p>
            <a:pPr marL="457200" indent="-457200" algn="just">
              <a:buAutoNum type="arabicPeriod"/>
            </a:pPr>
            <a:r>
              <a:rPr lang="ru-RU" sz="2400" b="1" i="1" dirty="0" smtClean="0">
                <a:solidFill>
                  <a:srgbClr val="002060"/>
                </a:solidFill>
                <a:latin typeface="Times New Roman" pitchFamily="18" charset="0"/>
                <a:cs typeface="Times New Roman" pitchFamily="18" charset="0"/>
              </a:rPr>
              <a:t>Анализ по направлениям, связанным с объективностью оценки образовательных результатов</a:t>
            </a:r>
          </a:p>
          <a:p>
            <a:pPr marL="457200" indent="-457200" algn="just">
              <a:buAutoNum type="arabicPeriod"/>
            </a:pPr>
            <a:r>
              <a:rPr lang="ru-RU" sz="2400" b="1" i="1" dirty="0" smtClean="0">
                <a:solidFill>
                  <a:srgbClr val="002060"/>
                </a:solidFill>
                <a:latin typeface="Times New Roman" pitchFamily="18" charset="0"/>
                <a:cs typeface="Times New Roman" pitchFamily="18" charset="0"/>
              </a:rPr>
              <a:t>Анализ по направлениям, связанным с оценкой  образовательных результатов в рамках оценочных процедур</a:t>
            </a:r>
            <a:endParaRPr lang="ru-RU" sz="2400" b="1" i="1" dirty="0" smtClean="0">
              <a:solidFill>
                <a:srgbClr val="C00000"/>
              </a:solidFill>
              <a:latin typeface="Times New Roman" pitchFamily="18" charset="0"/>
              <a:cs typeface="Times New Roman" pitchFamily="18" charset="0"/>
            </a:endParaRPr>
          </a:p>
          <a:p>
            <a:pPr marL="457200" indent="-457200" algn="just">
              <a:buNone/>
            </a:pPr>
            <a:r>
              <a:rPr lang="ru-RU" sz="2400" b="1" i="1" dirty="0" smtClean="0">
                <a:solidFill>
                  <a:srgbClr val="002060"/>
                </a:solidFill>
                <a:latin typeface="Times New Roman" pitchFamily="18" charset="0"/>
                <a:cs typeface="Times New Roman" pitchFamily="18" charset="0"/>
              </a:rPr>
              <a:t>3. Анализ по направлениям, связанным с оценкой  образовательных результатов в разрезе отдельных предметов</a:t>
            </a:r>
          </a:p>
          <a:p>
            <a:pPr>
              <a:buNone/>
            </a:pPr>
            <a:r>
              <a:rPr lang="ru-RU" sz="2400" b="1" i="1" dirty="0" smtClean="0">
                <a:solidFill>
                  <a:srgbClr val="002060"/>
                </a:solidFill>
                <a:latin typeface="Times New Roman" pitchFamily="18" charset="0"/>
                <a:cs typeface="Times New Roman" pitchFamily="18" charset="0"/>
              </a:rPr>
              <a:t>4. Анализ по направлениям, связанным с профориентацией и продолжением образования</a:t>
            </a:r>
            <a:endParaRPr lang="ru-RU" sz="2400" b="1" i="1" dirty="0" smtClean="0">
              <a:solidFill>
                <a:srgbClr val="C00000"/>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928726" y="116632"/>
            <a:ext cx="10109238" cy="1008112"/>
          </a:xfrm>
        </p:spPr>
        <p:txBody>
          <a:bodyPr>
            <a:normAutofit/>
          </a:bodyPr>
          <a:lstStyle/>
          <a:p>
            <a:pPr eaLnBrk="1" hangingPunct="1">
              <a:defRPr/>
            </a:pPr>
            <a:r>
              <a:rPr lang="ru-RU" altLang="ru-RU" sz="2400" b="1" dirty="0" smtClean="0">
                <a:solidFill>
                  <a:srgbClr val="002060"/>
                </a:solidFill>
                <a:effectLst>
                  <a:outerShdw blurRad="38100" dist="38100" dir="2700000" algn="tl">
                    <a:srgbClr val="C0C0C0"/>
                  </a:outerShdw>
                </a:effectLst>
                <a:latin typeface="Times New Roman" pitchFamily="18" charset="0"/>
                <a:cs typeface="Times New Roman" pitchFamily="18" charset="0"/>
              </a:rPr>
              <a:t>Показатели ОКО </a:t>
            </a:r>
          </a:p>
        </p:txBody>
      </p:sp>
      <p:sp>
        <p:nvSpPr>
          <p:cNvPr id="7" name="Объект 2"/>
          <p:cNvSpPr>
            <a:spLocks noGrp="1"/>
          </p:cNvSpPr>
          <p:nvPr>
            <p:ph idx="1"/>
          </p:nvPr>
        </p:nvSpPr>
        <p:spPr>
          <a:xfrm>
            <a:off x="357158" y="1000108"/>
            <a:ext cx="8358246" cy="5309212"/>
          </a:xfrm>
        </p:spPr>
        <p:txBody>
          <a:bodyPr>
            <a:noAutofit/>
          </a:bodyPr>
          <a:lstStyle/>
          <a:p>
            <a:pPr marL="457200" indent="-457200" algn="just">
              <a:buNone/>
            </a:pPr>
            <a:r>
              <a:rPr lang="ru-RU" sz="1800" b="1" i="1" dirty="0" smtClean="0">
                <a:solidFill>
                  <a:srgbClr val="002060"/>
                </a:solidFill>
                <a:latin typeface="Times New Roman" pitchFamily="18" charset="0"/>
                <a:cs typeface="Times New Roman" pitchFamily="18" charset="0"/>
              </a:rPr>
              <a:t>1.Внешний индекс необъективности</a:t>
            </a:r>
          </a:p>
          <a:p>
            <a:pPr marL="457200" indent="-457200" algn="just">
              <a:buNone/>
            </a:pPr>
            <a:r>
              <a:rPr lang="ru-RU" sz="1800" b="1" i="1" dirty="0" smtClean="0">
                <a:solidFill>
                  <a:srgbClr val="002060"/>
                </a:solidFill>
                <a:latin typeface="Times New Roman" pitchFamily="18" charset="0"/>
                <a:cs typeface="Times New Roman" pitchFamily="18" charset="0"/>
              </a:rPr>
              <a:t>2. Индекс </a:t>
            </a:r>
            <a:r>
              <a:rPr lang="ru-RU" sz="1800" b="1" i="1" dirty="0" err="1" smtClean="0">
                <a:solidFill>
                  <a:srgbClr val="002060"/>
                </a:solidFill>
                <a:latin typeface="Times New Roman" pitchFamily="18" charset="0"/>
                <a:cs typeface="Times New Roman" pitchFamily="18" charset="0"/>
              </a:rPr>
              <a:t>неподтверждения</a:t>
            </a:r>
            <a:r>
              <a:rPr lang="ru-RU" sz="1800" b="1" i="1" dirty="0" smtClean="0">
                <a:solidFill>
                  <a:srgbClr val="002060"/>
                </a:solidFill>
                <a:latin typeface="Times New Roman" pitchFamily="18" charset="0"/>
                <a:cs typeface="Times New Roman" pitchFamily="18" charset="0"/>
              </a:rPr>
              <a:t> медалистов</a:t>
            </a:r>
          </a:p>
          <a:p>
            <a:pPr>
              <a:buNone/>
            </a:pPr>
            <a:r>
              <a:rPr lang="ru-RU" sz="1800" b="1" i="1" dirty="0" smtClean="0">
                <a:solidFill>
                  <a:srgbClr val="002060"/>
                </a:solidFill>
                <a:latin typeface="Times New Roman" pitchFamily="18" charset="0"/>
                <a:cs typeface="Times New Roman" pitchFamily="18" charset="0"/>
              </a:rPr>
              <a:t>3.Объективность проведения оценочных процедур и олимпиад школьников</a:t>
            </a:r>
          </a:p>
          <a:p>
            <a:pPr>
              <a:buNone/>
            </a:pPr>
            <a:r>
              <a:rPr lang="ru-RU" sz="1800" b="1" i="1" dirty="0" smtClean="0">
                <a:solidFill>
                  <a:srgbClr val="002060"/>
                </a:solidFill>
                <a:latin typeface="Times New Roman" pitchFamily="18" charset="0"/>
                <a:cs typeface="Times New Roman" pitchFamily="18" charset="0"/>
              </a:rPr>
              <a:t>- Объективность проведения оценочных процедур по 6 процедурам:</a:t>
            </a:r>
          </a:p>
          <a:p>
            <a:pPr>
              <a:buNone/>
            </a:pPr>
            <a:r>
              <a:rPr lang="ru-RU" sz="1800" dirty="0" smtClean="0">
                <a:solidFill>
                  <a:srgbClr val="002060"/>
                </a:solidFill>
              </a:rPr>
              <a:t>-  </a:t>
            </a:r>
            <a:r>
              <a:rPr lang="ru-RU" sz="1600" dirty="0" smtClean="0">
                <a:solidFill>
                  <a:srgbClr val="002060"/>
                </a:solidFill>
                <a:latin typeface="Times New Roman" pitchFamily="18" charset="0"/>
                <a:cs typeface="Times New Roman" pitchFamily="18" charset="0"/>
              </a:rPr>
              <a:t>ВПР -  русский язык, 4 </a:t>
            </a:r>
            <a:r>
              <a:rPr lang="ru-RU" sz="1600" dirty="0" err="1" smtClean="0">
                <a:solidFill>
                  <a:srgbClr val="002060"/>
                </a:solidFill>
                <a:latin typeface="Times New Roman" pitchFamily="18" charset="0"/>
                <a:cs typeface="Times New Roman" pitchFamily="18" charset="0"/>
              </a:rPr>
              <a:t>кл</a:t>
            </a:r>
            <a:r>
              <a:rPr lang="ru-RU" sz="1600" dirty="0" smtClean="0">
                <a:solidFill>
                  <a:srgbClr val="002060"/>
                </a:solidFill>
                <a:latin typeface="Times New Roman" pitchFamily="18" charset="0"/>
                <a:cs typeface="Times New Roman" pitchFamily="18" charset="0"/>
              </a:rPr>
              <a:t>.</a:t>
            </a:r>
          </a:p>
          <a:p>
            <a:pPr>
              <a:buNone/>
            </a:pPr>
            <a:r>
              <a:rPr lang="ru-RU" sz="1600" dirty="0" smtClean="0">
                <a:solidFill>
                  <a:srgbClr val="002060"/>
                </a:solidFill>
                <a:latin typeface="Times New Roman" pitchFamily="18" charset="0"/>
                <a:cs typeface="Times New Roman" pitchFamily="18" charset="0"/>
              </a:rPr>
              <a:t> - ВПР – математика, 4 </a:t>
            </a:r>
            <a:r>
              <a:rPr lang="ru-RU" sz="1600" dirty="0" err="1" smtClean="0">
                <a:solidFill>
                  <a:srgbClr val="002060"/>
                </a:solidFill>
                <a:latin typeface="Times New Roman" pitchFamily="18" charset="0"/>
                <a:cs typeface="Times New Roman" pitchFamily="18" charset="0"/>
              </a:rPr>
              <a:t>кл</a:t>
            </a:r>
            <a:r>
              <a:rPr lang="ru-RU" sz="1600" dirty="0" smtClean="0">
                <a:solidFill>
                  <a:srgbClr val="002060"/>
                </a:solidFill>
                <a:latin typeface="Times New Roman" pitchFamily="18" charset="0"/>
                <a:cs typeface="Times New Roman" pitchFamily="18" charset="0"/>
              </a:rPr>
              <a:t>.</a:t>
            </a:r>
          </a:p>
          <a:p>
            <a:pPr>
              <a:buNone/>
            </a:pPr>
            <a:r>
              <a:rPr lang="ru-RU" sz="1600" dirty="0" smtClean="0">
                <a:solidFill>
                  <a:srgbClr val="002060"/>
                </a:solidFill>
                <a:latin typeface="Times New Roman" pitchFamily="18" charset="0"/>
                <a:cs typeface="Times New Roman" pitchFamily="18" charset="0"/>
              </a:rPr>
              <a:t> - ВПР -  русский язык, 5 </a:t>
            </a:r>
            <a:r>
              <a:rPr lang="ru-RU" sz="1600" dirty="0" err="1" smtClean="0">
                <a:solidFill>
                  <a:srgbClr val="002060"/>
                </a:solidFill>
                <a:latin typeface="Times New Roman" pitchFamily="18" charset="0"/>
                <a:cs typeface="Times New Roman" pitchFamily="18" charset="0"/>
              </a:rPr>
              <a:t>кл</a:t>
            </a:r>
            <a:r>
              <a:rPr lang="ru-RU" sz="1600" dirty="0" smtClean="0">
                <a:solidFill>
                  <a:srgbClr val="002060"/>
                </a:solidFill>
                <a:latin typeface="Times New Roman" pitchFamily="18" charset="0"/>
                <a:cs typeface="Times New Roman" pitchFamily="18" charset="0"/>
              </a:rPr>
              <a:t>.</a:t>
            </a:r>
          </a:p>
          <a:p>
            <a:pPr>
              <a:buNone/>
            </a:pPr>
            <a:r>
              <a:rPr lang="ru-RU" sz="1600" dirty="0" smtClean="0">
                <a:solidFill>
                  <a:srgbClr val="002060"/>
                </a:solidFill>
                <a:latin typeface="Times New Roman" pitchFamily="18" charset="0"/>
                <a:cs typeface="Times New Roman" pitchFamily="18" charset="0"/>
              </a:rPr>
              <a:t> - ВПР – математика, 5 </a:t>
            </a:r>
            <a:r>
              <a:rPr lang="ru-RU" sz="1600" dirty="0" err="1" smtClean="0">
                <a:solidFill>
                  <a:srgbClr val="002060"/>
                </a:solidFill>
                <a:latin typeface="Times New Roman" pitchFamily="18" charset="0"/>
                <a:cs typeface="Times New Roman" pitchFamily="18" charset="0"/>
              </a:rPr>
              <a:t>кл</a:t>
            </a:r>
            <a:r>
              <a:rPr lang="ru-RU" sz="1600" dirty="0" smtClean="0">
                <a:solidFill>
                  <a:srgbClr val="002060"/>
                </a:solidFill>
                <a:latin typeface="Times New Roman" pitchFamily="18" charset="0"/>
                <a:cs typeface="Times New Roman" pitchFamily="18" charset="0"/>
              </a:rPr>
              <a:t>.</a:t>
            </a:r>
          </a:p>
          <a:p>
            <a:pPr>
              <a:buNone/>
            </a:pPr>
            <a:r>
              <a:rPr lang="ru-RU" sz="1600" dirty="0" smtClean="0">
                <a:solidFill>
                  <a:srgbClr val="002060"/>
                </a:solidFill>
                <a:latin typeface="Times New Roman" pitchFamily="18" charset="0"/>
                <a:cs typeface="Times New Roman" pitchFamily="18" charset="0"/>
              </a:rPr>
              <a:t> - ОГЭ - русский язык</a:t>
            </a:r>
          </a:p>
          <a:p>
            <a:pPr>
              <a:buNone/>
            </a:pPr>
            <a:r>
              <a:rPr lang="ru-RU" sz="1600" dirty="0" smtClean="0">
                <a:solidFill>
                  <a:srgbClr val="002060"/>
                </a:solidFill>
                <a:latin typeface="Times New Roman" pitchFamily="18" charset="0"/>
                <a:cs typeface="Times New Roman" pitchFamily="18" charset="0"/>
              </a:rPr>
              <a:t> -  ОГЭ – математика </a:t>
            </a:r>
          </a:p>
          <a:p>
            <a:pPr>
              <a:buNone/>
            </a:pPr>
            <a:r>
              <a:rPr lang="ru-RU" sz="1800" b="1" i="1" dirty="0" smtClean="0">
                <a:solidFill>
                  <a:srgbClr val="002060"/>
                </a:solidFill>
                <a:latin typeface="Times New Roman" pitchFamily="18" charset="0"/>
                <a:cs typeface="Times New Roman" pitchFamily="18" charset="0"/>
              </a:rPr>
              <a:t>- Рейтинг по результатам </a:t>
            </a:r>
            <a:r>
              <a:rPr lang="ru-RU" sz="1800" b="1" i="1" dirty="0" err="1" smtClean="0">
                <a:solidFill>
                  <a:srgbClr val="002060"/>
                </a:solidFill>
                <a:latin typeface="Times New Roman" pitchFamily="18" charset="0"/>
                <a:cs typeface="Times New Roman" pitchFamily="18" charset="0"/>
              </a:rPr>
              <a:t>ВсОШ</a:t>
            </a:r>
            <a:endParaRPr lang="ru-RU" sz="1800" b="1" i="1" dirty="0" smtClean="0">
              <a:solidFill>
                <a:srgbClr val="002060"/>
              </a:solidFill>
              <a:latin typeface="Times New Roman" pitchFamily="18" charset="0"/>
              <a:cs typeface="Times New Roman" pitchFamily="18" charset="0"/>
            </a:endParaRPr>
          </a:p>
          <a:p>
            <a:pPr>
              <a:buNone/>
            </a:pPr>
            <a:r>
              <a:rPr lang="ru-RU" sz="1800" b="1" i="1" dirty="0" smtClean="0">
                <a:solidFill>
                  <a:srgbClr val="002060"/>
                </a:solidFill>
                <a:latin typeface="Times New Roman" pitchFamily="18" charset="0"/>
                <a:cs typeface="Times New Roman" pitchFamily="18" charset="0"/>
              </a:rPr>
              <a:t>4. Профориентация на рабочие специальности</a:t>
            </a:r>
          </a:p>
          <a:p>
            <a:pPr indent="0">
              <a:buNone/>
            </a:pPr>
            <a:r>
              <a:rPr lang="ru-RU" sz="1800" b="1" i="1" dirty="0" smtClean="0">
                <a:solidFill>
                  <a:srgbClr val="002060"/>
                </a:solidFill>
                <a:latin typeface="Times New Roman" pitchFamily="18" charset="0"/>
                <a:cs typeface="Times New Roman" pitchFamily="18" charset="0"/>
              </a:rPr>
              <a:t>- Индекс поступления в СПО 9 классы</a:t>
            </a:r>
          </a:p>
          <a:p>
            <a:pPr indent="0">
              <a:buFontTx/>
              <a:buChar char="-"/>
            </a:pPr>
            <a:r>
              <a:rPr lang="ru-RU" sz="1800" b="1" i="1" dirty="0" smtClean="0">
                <a:solidFill>
                  <a:srgbClr val="002060"/>
                </a:solidFill>
                <a:latin typeface="Times New Roman" pitchFamily="18" charset="0"/>
                <a:cs typeface="Times New Roman" pitchFamily="18" charset="0"/>
              </a:rPr>
              <a:t>Индекс поступления в СПО 11 классы</a:t>
            </a:r>
          </a:p>
          <a:p>
            <a:pPr>
              <a:buNone/>
            </a:pPr>
            <a:r>
              <a:rPr lang="ru-RU" sz="1800" b="1" i="1" dirty="0" smtClean="0">
                <a:solidFill>
                  <a:srgbClr val="002060"/>
                </a:solidFill>
                <a:latin typeface="Times New Roman" pitchFamily="18" charset="0"/>
                <a:cs typeface="Times New Roman" pitchFamily="18" charset="0"/>
              </a:rPr>
              <a:t>5. Профориентация на  специальности  ВПО</a:t>
            </a:r>
          </a:p>
          <a:p>
            <a:pPr indent="0">
              <a:buFontTx/>
              <a:buChar char="-"/>
            </a:pPr>
            <a:r>
              <a:rPr lang="ru-RU" sz="1800" b="1" i="1" dirty="0" smtClean="0">
                <a:solidFill>
                  <a:srgbClr val="002060"/>
                </a:solidFill>
                <a:latin typeface="Times New Roman" pitchFamily="18" charset="0"/>
                <a:cs typeface="Times New Roman" pitchFamily="18" charset="0"/>
              </a:rPr>
              <a:t>Индекс поступления в ВПО</a:t>
            </a:r>
          </a:p>
          <a:p>
            <a:pPr indent="0">
              <a:buNone/>
            </a:pPr>
            <a:r>
              <a:rPr lang="ru-RU" sz="1800" b="1" i="1" dirty="0" smtClean="0">
                <a:solidFill>
                  <a:srgbClr val="002060"/>
                </a:solidFill>
                <a:latin typeface="Times New Roman" pitchFamily="18" charset="0"/>
                <a:cs typeface="Times New Roman" pitchFamily="18" charset="0"/>
              </a:rPr>
              <a:t>-</a:t>
            </a:r>
            <a:r>
              <a:rPr lang="ru-RU" sz="1800" b="1" i="1" dirty="0" smtClean="0">
                <a:solidFill>
                  <a:srgbClr val="C00000"/>
                </a:solidFill>
                <a:latin typeface="Times New Roman" pitchFamily="18" charset="0"/>
                <a:cs typeface="Times New Roman" pitchFamily="18" charset="0"/>
              </a:rPr>
              <a:t> </a:t>
            </a:r>
            <a:r>
              <a:rPr lang="ru-RU" sz="1800" b="1" i="1" dirty="0" smtClean="0">
                <a:solidFill>
                  <a:srgbClr val="002060"/>
                </a:solidFill>
                <a:latin typeface="Times New Roman" pitchFamily="18" charset="0"/>
                <a:cs typeface="Times New Roman" pitchFamily="18" charset="0"/>
              </a:rPr>
              <a:t>Индекс подготовки к ЕГЭ</a:t>
            </a:r>
          </a:p>
          <a:p>
            <a:pPr>
              <a:buAutoNum type="arabicPeriod" startAt="5"/>
            </a:pPr>
            <a:endParaRPr lang="ru-RU" sz="1800" b="1" i="1" dirty="0" smtClean="0">
              <a:solidFill>
                <a:srgbClr val="C00000"/>
              </a:solidFill>
              <a:latin typeface="Times New Roman" pitchFamily="18" charset="0"/>
              <a:cs typeface="Times New Roman" pitchFamily="18" charset="0"/>
            </a:endParaRPr>
          </a:p>
          <a:p>
            <a:pPr marL="457200" indent="-457200" algn="just">
              <a:buNone/>
            </a:pPr>
            <a:endParaRPr lang="ru-RU" sz="1800" b="1" i="1" dirty="0" smtClean="0">
              <a:solidFill>
                <a:srgbClr val="C00000"/>
              </a:solidFill>
              <a:latin typeface="Times New Roman" pitchFamily="18" charset="0"/>
              <a:cs typeface="Times New Roman" pitchFamily="18" charset="0"/>
            </a:endParaRPr>
          </a:p>
          <a:p>
            <a:pPr marL="457200" indent="-457200" algn="just">
              <a:buNone/>
            </a:pPr>
            <a:r>
              <a:rPr lang="ru-RU" sz="1800" b="1" i="1" dirty="0" smtClean="0">
                <a:solidFill>
                  <a:srgbClr val="C00000"/>
                </a:solidFill>
                <a:latin typeface="Times New Roman" pitchFamily="18" charset="0"/>
                <a:cs typeface="Times New Roman" pitchFamily="18" charset="0"/>
              </a:rPr>
              <a:t> </a:t>
            </a:r>
          </a:p>
          <a:p>
            <a:pPr marL="457200" indent="-457200" algn="just">
              <a:buNone/>
            </a:pPr>
            <a:r>
              <a:rPr lang="ru-RU" sz="1800" b="1" i="1" dirty="0" smtClean="0">
                <a:solidFill>
                  <a:srgbClr val="C00000"/>
                </a:solidFill>
                <a:latin typeface="Times New Roman" pitchFamily="18" charset="0"/>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7" name="Объект 2"/>
          <p:cNvSpPr>
            <a:spLocks noGrp="1"/>
          </p:cNvSpPr>
          <p:nvPr>
            <p:ph idx="1"/>
          </p:nvPr>
        </p:nvSpPr>
        <p:spPr>
          <a:xfrm>
            <a:off x="357158" y="428604"/>
            <a:ext cx="8358246" cy="5880716"/>
          </a:xfrm>
        </p:spPr>
        <p:txBody>
          <a:bodyPr>
            <a:noAutofit/>
          </a:bodyPr>
          <a:lstStyle/>
          <a:p>
            <a:r>
              <a:rPr lang="ru-RU" sz="1800" b="1" i="1" dirty="0" smtClean="0">
                <a:solidFill>
                  <a:srgbClr val="002060"/>
                </a:solidFill>
                <a:latin typeface="Times New Roman" pitchFamily="18" charset="0"/>
                <a:cs typeface="Times New Roman" pitchFamily="18" charset="0"/>
              </a:rPr>
              <a:t>1.Внешний индекс необъективности</a:t>
            </a:r>
            <a:r>
              <a:rPr lang="ru-RU" sz="1800" dirty="0" smtClean="0">
                <a:latin typeface="Times New Roman" pitchFamily="18" charset="0"/>
                <a:cs typeface="Times New Roman" pitchFamily="18" charset="0"/>
              </a:rPr>
              <a:t>  </a:t>
            </a:r>
          </a:p>
          <a:p>
            <a:r>
              <a:rPr lang="ru-RU" sz="1800" dirty="0" smtClean="0">
                <a:latin typeface="Times New Roman" pitchFamily="18" charset="0"/>
                <a:cs typeface="Times New Roman" pitchFamily="18" charset="0"/>
              </a:rPr>
              <a:t>Показатель характеризует насколько в регионе распространены школы с признаками завышения результатов в ВПР или ОГЭ (не имеет прямого отношения к организации образовательного процесса в ОО).</a:t>
            </a:r>
          </a:p>
          <a:p>
            <a:r>
              <a:rPr lang="ru-RU" sz="1800" dirty="0" smtClean="0">
                <a:solidFill>
                  <a:srgbClr val="C00000"/>
                </a:solidFill>
                <a:latin typeface="Times New Roman" pitchFamily="18" charset="0"/>
                <a:cs typeface="Times New Roman" pitchFamily="18" charset="0"/>
              </a:rPr>
              <a:t>В Тверской области с признаками необъективности: </a:t>
            </a:r>
          </a:p>
          <a:p>
            <a:r>
              <a:rPr lang="ru-RU" sz="1800" dirty="0" smtClean="0">
                <a:solidFill>
                  <a:srgbClr val="C00000"/>
                </a:solidFill>
                <a:latin typeface="Times New Roman" pitchFamily="18" charset="0"/>
                <a:cs typeface="Times New Roman" pitchFamily="18" charset="0"/>
              </a:rPr>
              <a:t>ВПР-4 классы – 8 школ, ВПР-5 классы- 14 школ, ОГЭ – 41 школа.</a:t>
            </a:r>
          </a:p>
          <a:p>
            <a:r>
              <a:rPr lang="ru-RU" sz="1800" dirty="0" smtClean="0">
                <a:latin typeface="Times New Roman" pitchFamily="18" charset="0"/>
                <a:cs typeface="Times New Roman" pitchFamily="18" charset="0"/>
              </a:rPr>
              <a:t>В Тверской области данный показатель составляет 13,6%, 60 место из 85 субъектов.</a:t>
            </a:r>
          </a:p>
          <a:p>
            <a:r>
              <a:rPr lang="ru-RU" sz="1800" dirty="0" smtClean="0">
                <a:latin typeface="Times New Roman" pitchFamily="18" charset="0"/>
                <a:cs typeface="Times New Roman" pitchFamily="18" charset="0"/>
              </a:rPr>
              <a:t>В РФ максимальный показатель – 53,2%, минимальный - 5,8%.</a:t>
            </a:r>
          </a:p>
          <a:p>
            <a:endParaRPr lang="ru-RU" sz="1800"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 </a:t>
            </a:r>
            <a:r>
              <a:rPr lang="ru-RU" sz="1800" b="1" i="1" dirty="0" smtClean="0">
                <a:solidFill>
                  <a:srgbClr val="002060"/>
                </a:solidFill>
                <a:latin typeface="Times New Roman" pitchFamily="18" charset="0"/>
                <a:cs typeface="Times New Roman" pitchFamily="18" charset="0"/>
              </a:rPr>
              <a:t>2. Индекс </a:t>
            </a:r>
            <a:r>
              <a:rPr lang="ru-RU" sz="1800" b="1" i="1" dirty="0" err="1" smtClean="0">
                <a:solidFill>
                  <a:srgbClr val="002060"/>
                </a:solidFill>
                <a:latin typeface="Times New Roman" pitchFamily="18" charset="0"/>
                <a:cs typeface="Times New Roman" pitchFamily="18" charset="0"/>
              </a:rPr>
              <a:t>неподтверждения</a:t>
            </a:r>
            <a:r>
              <a:rPr lang="ru-RU" sz="1800" b="1" i="1" dirty="0" smtClean="0">
                <a:solidFill>
                  <a:srgbClr val="002060"/>
                </a:solidFill>
                <a:latin typeface="Times New Roman" pitchFamily="18" charset="0"/>
                <a:cs typeface="Times New Roman" pitchFamily="18" charset="0"/>
              </a:rPr>
              <a:t> медалистов</a:t>
            </a:r>
            <a:r>
              <a:rPr lang="ru-RU" sz="1800" dirty="0" smtClean="0">
                <a:latin typeface="Times New Roman" pitchFamily="18" charset="0"/>
                <a:cs typeface="Times New Roman" pitchFamily="18" charset="0"/>
              </a:rPr>
              <a:t> </a:t>
            </a:r>
          </a:p>
          <a:p>
            <a:r>
              <a:rPr lang="ru-RU" sz="1800" dirty="0" smtClean="0">
                <a:latin typeface="Times New Roman" pitchFamily="18" charset="0"/>
                <a:cs typeface="Times New Roman" pitchFamily="18" charset="0"/>
              </a:rPr>
              <a:t>Данный показатель характеризует особенности образовательного процесса внутри школ региона, в том числе сформированного отношения школ к выдаче медалей – доля медалистов с результатами ЕГЭ существенно ниже, чем требуемые для подтверждения медали.</a:t>
            </a:r>
          </a:p>
          <a:p>
            <a:r>
              <a:rPr lang="ru-RU" sz="1800" dirty="0" smtClean="0">
                <a:latin typeface="Times New Roman" pitchFamily="18" charset="0"/>
                <a:cs typeface="Times New Roman" pitchFamily="18" charset="0"/>
              </a:rPr>
              <a:t>В Тверской области данный показатель составляет 8,6%, 65 место из 85 субъектов.</a:t>
            </a:r>
            <a:endParaRPr lang="ru-RU" sz="1800" b="1" i="1" dirty="0" smtClean="0">
              <a:solidFill>
                <a:srgbClr val="002060"/>
              </a:solidFill>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      В РФ максимальный показатель – 59,8%, минимальный 0%, 4,6%.</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8" name="Rectangle 2"/>
          <p:cNvSpPr>
            <a:spLocks noGrp="1" noChangeArrowheads="1"/>
          </p:cNvSpPr>
          <p:nvPr>
            <p:ph type="title"/>
          </p:nvPr>
        </p:nvSpPr>
        <p:spPr>
          <a:xfrm>
            <a:off x="-928726" y="-500090"/>
            <a:ext cx="10109238" cy="1624834"/>
          </a:xfrm>
        </p:spPr>
        <p:txBody>
          <a:bodyPr>
            <a:normAutofit/>
          </a:bodyPr>
          <a:lstStyle/>
          <a:p>
            <a:pPr>
              <a:defRPr/>
            </a:pPr>
            <a:r>
              <a:rPr lang="ru-RU" sz="2400" b="1" i="1" dirty="0" smtClean="0">
                <a:solidFill>
                  <a:srgbClr val="002060"/>
                </a:solidFill>
                <a:latin typeface="Times New Roman" pitchFamily="18" charset="0"/>
                <a:cs typeface="Times New Roman" pitchFamily="18" charset="0"/>
              </a:rPr>
              <a:t/>
            </a:r>
            <a:br>
              <a:rPr lang="ru-RU" sz="2400" b="1" i="1" dirty="0" smtClean="0">
                <a:solidFill>
                  <a:srgbClr val="002060"/>
                </a:solidFill>
                <a:latin typeface="Times New Roman" pitchFamily="18" charset="0"/>
                <a:cs typeface="Times New Roman" pitchFamily="18" charset="0"/>
              </a:rPr>
            </a:br>
            <a:r>
              <a:rPr lang="ru-RU" sz="2400" b="1" i="1" dirty="0" smtClean="0">
                <a:solidFill>
                  <a:srgbClr val="002060"/>
                </a:solidFill>
                <a:latin typeface="Times New Roman" pitchFamily="18" charset="0"/>
                <a:cs typeface="Times New Roman" pitchFamily="18" charset="0"/>
              </a:rPr>
              <a:t/>
            </a:r>
            <a:br>
              <a:rPr lang="ru-RU" sz="2400" b="1" i="1" dirty="0" smtClean="0">
                <a:solidFill>
                  <a:srgbClr val="002060"/>
                </a:solidFill>
                <a:latin typeface="Times New Roman" pitchFamily="18" charset="0"/>
                <a:cs typeface="Times New Roman" pitchFamily="18" charset="0"/>
              </a:rPr>
            </a:br>
            <a:r>
              <a:rPr lang="ru-RU" sz="1800" b="1" i="1" dirty="0" smtClean="0">
                <a:solidFill>
                  <a:srgbClr val="002060"/>
                </a:solidFill>
                <a:latin typeface="Times New Roman" pitchFamily="18" charset="0"/>
                <a:cs typeface="Times New Roman" pitchFamily="18" charset="0"/>
              </a:rPr>
              <a:t>3. Объективность проведения оценочных процедур и олимпиад школь</a:t>
            </a:r>
            <a:r>
              <a:rPr lang="ru-RU" sz="2000" b="1" i="1" dirty="0" smtClean="0">
                <a:solidFill>
                  <a:srgbClr val="002060"/>
                </a:solidFill>
                <a:latin typeface="Times New Roman" pitchFamily="18" charset="0"/>
                <a:cs typeface="Times New Roman" pitchFamily="18" charset="0"/>
              </a:rPr>
              <a:t>ник</a:t>
            </a:r>
            <a:r>
              <a:rPr lang="ru-RU" sz="2400" b="1" i="1" dirty="0" smtClean="0">
                <a:solidFill>
                  <a:srgbClr val="002060"/>
                </a:solidFill>
                <a:latin typeface="Times New Roman" pitchFamily="18" charset="0"/>
                <a:cs typeface="Times New Roman" pitchFamily="18" charset="0"/>
              </a:rPr>
              <a:t>ов</a:t>
            </a:r>
            <a:br>
              <a:rPr lang="ru-RU" sz="2400" b="1" i="1" dirty="0" smtClean="0">
                <a:solidFill>
                  <a:srgbClr val="002060"/>
                </a:solidFill>
                <a:latin typeface="Times New Roman" pitchFamily="18" charset="0"/>
                <a:cs typeface="Times New Roman" pitchFamily="18" charset="0"/>
              </a:rPr>
            </a:br>
            <a:endParaRPr lang="ru-RU" altLang="ru-RU" sz="24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p:txBody>
      </p:sp>
      <p:sp>
        <p:nvSpPr>
          <p:cNvPr id="7" name="Объект 2"/>
          <p:cNvSpPr>
            <a:spLocks noGrp="1"/>
          </p:cNvSpPr>
          <p:nvPr>
            <p:ph idx="1"/>
          </p:nvPr>
        </p:nvSpPr>
        <p:spPr>
          <a:xfrm>
            <a:off x="357158" y="571480"/>
            <a:ext cx="8358246" cy="5737840"/>
          </a:xfrm>
        </p:spPr>
        <p:txBody>
          <a:bodyPr>
            <a:noAutofit/>
          </a:bodyPr>
          <a:lstStyle/>
          <a:p>
            <a:pPr>
              <a:buNone/>
            </a:pPr>
            <a:endParaRPr lang="ru-RU" sz="1800" b="1" i="1" dirty="0" smtClean="0">
              <a:solidFill>
                <a:srgbClr val="002060"/>
              </a:solidFill>
              <a:latin typeface="Times New Roman" pitchFamily="18" charset="0"/>
              <a:cs typeface="Times New Roman" pitchFamily="18" charset="0"/>
            </a:endParaRPr>
          </a:p>
          <a:p>
            <a:pPr>
              <a:buFontTx/>
              <a:buChar char="-"/>
            </a:pPr>
            <a:r>
              <a:rPr lang="ru-RU" sz="1800" b="1" i="1" u="sng" dirty="0" smtClean="0">
                <a:solidFill>
                  <a:srgbClr val="002060"/>
                </a:solidFill>
                <a:latin typeface="Times New Roman" pitchFamily="18" charset="0"/>
                <a:cs typeface="Times New Roman" pitchFamily="18" charset="0"/>
              </a:rPr>
              <a:t>Объективность проведения оценочных процедур по 6 процедур</a:t>
            </a:r>
            <a:r>
              <a:rPr lang="ru-RU" sz="1800" b="1" i="1" dirty="0" smtClean="0">
                <a:solidFill>
                  <a:srgbClr val="002060"/>
                </a:solidFill>
                <a:latin typeface="Times New Roman" pitchFamily="18" charset="0"/>
                <a:cs typeface="Times New Roman" pitchFamily="18" charset="0"/>
              </a:rPr>
              <a:t>ам </a:t>
            </a:r>
          </a:p>
          <a:p>
            <a:pPr>
              <a:buFontTx/>
              <a:buChar char="-"/>
            </a:pPr>
            <a:r>
              <a:rPr lang="ru-RU" sz="1800" b="1" i="1" dirty="0" smtClean="0">
                <a:solidFill>
                  <a:srgbClr val="002060"/>
                </a:solidFill>
                <a:latin typeface="Times New Roman" pitchFamily="18" charset="0"/>
                <a:cs typeface="Times New Roman" pitchFamily="18" charset="0"/>
              </a:rPr>
              <a:t>(индекс необъективности - доля учащихся в зоне риска из-за того, что в их ОО обнаружены признаки необъективности результатов):</a:t>
            </a:r>
          </a:p>
          <a:p>
            <a:pPr>
              <a:buNone/>
            </a:pPr>
            <a:r>
              <a:rPr lang="ru-RU" sz="1600" b="1" dirty="0" smtClean="0">
                <a:solidFill>
                  <a:srgbClr val="002060"/>
                </a:solidFill>
                <a:latin typeface="Times New Roman" pitchFamily="18" charset="0"/>
                <a:cs typeface="Times New Roman" pitchFamily="18" charset="0"/>
              </a:rPr>
              <a:t>- ВПР -  русский язык, 4 </a:t>
            </a:r>
            <a:r>
              <a:rPr lang="ru-RU" sz="1600" b="1" dirty="0" err="1" smtClean="0">
                <a:solidFill>
                  <a:srgbClr val="002060"/>
                </a:solidFill>
                <a:latin typeface="Times New Roman" pitchFamily="18" charset="0"/>
                <a:cs typeface="Times New Roman" pitchFamily="18" charset="0"/>
              </a:rPr>
              <a:t>кл</a:t>
            </a:r>
            <a:r>
              <a:rPr lang="ru-RU" sz="1600" b="1" dirty="0" smtClean="0">
                <a:solidFill>
                  <a:srgbClr val="002060"/>
                </a:solidFill>
                <a:latin typeface="Times New Roman" pitchFamily="18" charset="0"/>
                <a:cs typeface="Times New Roman" pitchFamily="18" charset="0"/>
              </a:rPr>
              <a:t>.</a:t>
            </a:r>
            <a:r>
              <a:rPr lang="ru-RU" sz="1600" b="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buNone/>
            </a:pPr>
            <a:r>
              <a:rPr lang="ru-RU" sz="1600" dirty="0" smtClean="0">
                <a:latin typeface="Times New Roman" pitchFamily="18" charset="0"/>
                <a:cs typeface="Times New Roman" pitchFamily="18" charset="0"/>
              </a:rPr>
              <a:t>В Тверской области </a:t>
            </a:r>
            <a:r>
              <a:rPr lang="ru-RU" sz="1600" b="1" dirty="0" smtClean="0">
                <a:latin typeface="Times New Roman" pitchFamily="18" charset="0"/>
                <a:cs typeface="Times New Roman" pitchFamily="18" charset="0"/>
              </a:rPr>
              <a:t>индекс необъективности </a:t>
            </a:r>
            <a:r>
              <a:rPr lang="ru-RU" sz="1600" dirty="0" smtClean="0">
                <a:latin typeface="Times New Roman" pitchFamily="18" charset="0"/>
                <a:cs typeface="Times New Roman" pitchFamily="18" charset="0"/>
              </a:rPr>
              <a:t>составляет 1,8%. </a:t>
            </a:r>
          </a:p>
          <a:p>
            <a:pPr>
              <a:buNone/>
            </a:pPr>
            <a:r>
              <a:rPr lang="ru-RU" sz="1600" dirty="0" smtClean="0">
                <a:latin typeface="Times New Roman" pitchFamily="18" charset="0"/>
                <a:cs typeface="Times New Roman" pitchFamily="18" charset="0"/>
              </a:rPr>
              <a:t>В РФ максимальный показатель – 8,5%, минимальный 0%, 0,4%.</a:t>
            </a:r>
            <a:endParaRPr lang="ru-RU" sz="1600" dirty="0" smtClean="0">
              <a:solidFill>
                <a:srgbClr val="002060"/>
              </a:solidFill>
              <a:latin typeface="Times New Roman" pitchFamily="18" charset="0"/>
              <a:cs typeface="Times New Roman" pitchFamily="18" charset="0"/>
            </a:endParaRPr>
          </a:p>
          <a:p>
            <a:pPr>
              <a:buNone/>
            </a:pPr>
            <a:r>
              <a:rPr lang="ru-RU" sz="1600" dirty="0" smtClean="0">
                <a:solidFill>
                  <a:srgbClr val="002060"/>
                </a:solidFill>
                <a:latin typeface="Times New Roman" pitchFamily="18" charset="0"/>
                <a:cs typeface="Times New Roman" pitchFamily="18" charset="0"/>
              </a:rPr>
              <a:t> - </a:t>
            </a:r>
            <a:r>
              <a:rPr lang="ru-RU" sz="1600" b="1" dirty="0" smtClean="0">
                <a:solidFill>
                  <a:srgbClr val="002060"/>
                </a:solidFill>
                <a:latin typeface="Times New Roman" pitchFamily="18" charset="0"/>
                <a:cs typeface="Times New Roman" pitchFamily="18" charset="0"/>
              </a:rPr>
              <a:t>ВПР – математика, 4 </a:t>
            </a:r>
            <a:r>
              <a:rPr lang="ru-RU" sz="1600" b="1" dirty="0" err="1" smtClean="0">
                <a:solidFill>
                  <a:srgbClr val="002060"/>
                </a:solidFill>
                <a:latin typeface="Times New Roman" pitchFamily="18" charset="0"/>
                <a:cs typeface="Times New Roman" pitchFamily="18" charset="0"/>
              </a:rPr>
              <a:t>кл</a:t>
            </a:r>
            <a:r>
              <a:rPr lang="ru-RU" sz="1600" b="1" dirty="0" smtClean="0">
                <a:solidFill>
                  <a:srgbClr val="002060"/>
                </a:solidFill>
                <a:latin typeface="Times New Roman" pitchFamily="18" charset="0"/>
                <a:cs typeface="Times New Roman" pitchFamily="18" charset="0"/>
              </a:rPr>
              <a:t>.</a:t>
            </a:r>
          </a:p>
          <a:p>
            <a:pPr>
              <a:buNone/>
            </a:pPr>
            <a:r>
              <a:rPr lang="ru-RU" sz="1600" dirty="0" smtClean="0">
                <a:latin typeface="Times New Roman" pitchFamily="18" charset="0"/>
                <a:cs typeface="Times New Roman" pitchFamily="18" charset="0"/>
              </a:rPr>
              <a:t>  Тверская область - 0,5%,  РФ максимальный – 11,9%, минимальный  - 0%, 0,8%.</a:t>
            </a:r>
            <a:endParaRPr lang="ru-RU" sz="1600" dirty="0" smtClean="0">
              <a:solidFill>
                <a:srgbClr val="002060"/>
              </a:solidFill>
              <a:latin typeface="Times New Roman" pitchFamily="18" charset="0"/>
              <a:cs typeface="Times New Roman" pitchFamily="18" charset="0"/>
            </a:endParaRPr>
          </a:p>
          <a:p>
            <a:pPr>
              <a:buNone/>
            </a:pPr>
            <a:r>
              <a:rPr lang="ru-RU" sz="1600" dirty="0" smtClean="0">
                <a:solidFill>
                  <a:srgbClr val="002060"/>
                </a:solidFill>
                <a:latin typeface="Times New Roman" pitchFamily="18" charset="0"/>
                <a:cs typeface="Times New Roman" pitchFamily="18" charset="0"/>
              </a:rPr>
              <a:t> - </a:t>
            </a:r>
            <a:r>
              <a:rPr lang="ru-RU" sz="1600" b="1" dirty="0" smtClean="0">
                <a:solidFill>
                  <a:srgbClr val="002060"/>
                </a:solidFill>
                <a:latin typeface="Times New Roman" pitchFamily="18" charset="0"/>
                <a:cs typeface="Times New Roman" pitchFamily="18" charset="0"/>
              </a:rPr>
              <a:t>ВПР -  русский язык, 5 </a:t>
            </a:r>
            <a:r>
              <a:rPr lang="ru-RU" sz="1600" b="1" dirty="0" err="1" smtClean="0">
                <a:solidFill>
                  <a:srgbClr val="002060"/>
                </a:solidFill>
                <a:latin typeface="Times New Roman" pitchFamily="18" charset="0"/>
                <a:cs typeface="Times New Roman" pitchFamily="18" charset="0"/>
              </a:rPr>
              <a:t>кл</a:t>
            </a:r>
            <a:r>
              <a:rPr lang="ru-RU" sz="1600" dirty="0" smtClean="0">
                <a:solidFill>
                  <a:srgbClr val="002060"/>
                </a:solidFill>
                <a:latin typeface="Times New Roman" pitchFamily="18" charset="0"/>
                <a:cs typeface="Times New Roman" pitchFamily="18" charset="0"/>
              </a:rPr>
              <a:t>.</a:t>
            </a:r>
            <a:r>
              <a:rPr lang="ru-RU" sz="1600" dirty="0" smtClean="0">
                <a:latin typeface="Times New Roman" pitchFamily="18" charset="0"/>
                <a:cs typeface="Times New Roman" pitchFamily="18" charset="0"/>
              </a:rPr>
              <a:t> </a:t>
            </a:r>
          </a:p>
          <a:p>
            <a:pPr>
              <a:buNone/>
            </a:pPr>
            <a:r>
              <a:rPr lang="ru-RU" sz="1600" dirty="0" smtClean="0">
                <a:latin typeface="Times New Roman" pitchFamily="18" charset="0"/>
                <a:cs typeface="Times New Roman" pitchFamily="18" charset="0"/>
              </a:rPr>
              <a:t>Тверская область  - 2,5%,  РФ максимальный– 12%, минимальный  - 0%, 0,7%.</a:t>
            </a:r>
            <a:endParaRPr lang="ru-RU" sz="1600" dirty="0" smtClean="0">
              <a:solidFill>
                <a:srgbClr val="002060"/>
              </a:solidFill>
              <a:latin typeface="Times New Roman" pitchFamily="18" charset="0"/>
              <a:cs typeface="Times New Roman" pitchFamily="18" charset="0"/>
            </a:endParaRPr>
          </a:p>
          <a:p>
            <a:pPr>
              <a:buNone/>
            </a:pPr>
            <a:r>
              <a:rPr lang="ru-RU" sz="1600" dirty="0" smtClean="0">
                <a:solidFill>
                  <a:srgbClr val="002060"/>
                </a:solidFill>
                <a:latin typeface="Times New Roman" pitchFamily="18" charset="0"/>
                <a:cs typeface="Times New Roman" pitchFamily="18" charset="0"/>
              </a:rPr>
              <a:t> - </a:t>
            </a:r>
            <a:r>
              <a:rPr lang="ru-RU" sz="1600" b="1" dirty="0" smtClean="0">
                <a:solidFill>
                  <a:srgbClr val="002060"/>
                </a:solidFill>
                <a:latin typeface="Times New Roman" pitchFamily="18" charset="0"/>
                <a:cs typeface="Times New Roman" pitchFamily="18" charset="0"/>
              </a:rPr>
              <a:t>ВПР – математика, 5 </a:t>
            </a:r>
            <a:r>
              <a:rPr lang="ru-RU" sz="1600" b="1" dirty="0" err="1" smtClean="0">
                <a:solidFill>
                  <a:srgbClr val="002060"/>
                </a:solidFill>
                <a:latin typeface="Times New Roman" pitchFamily="18" charset="0"/>
                <a:cs typeface="Times New Roman" pitchFamily="18" charset="0"/>
              </a:rPr>
              <a:t>кл</a:t>
            </a:r>
            <a:r>
              <a:rPr lang="ru-RU" sz="1600" b="1" dirty="0" smtClean="0">
                <a:solidFill>
                  <a:srgbClr val="002060"/>
                </a:solidFill>
                <a:latin typeface="Times New Roman" pitchFamily="18" charset="0"/>
                <a:cs typeface="Times New Roman" pitchFamily="18" charset="0"/>
              </a:rPr>
              <a:t>.</a:t>
            </a:r>
            <a:r>
              <a:rPr lang="ru-RU" sz="1600" b="1" dirty="0" smtClean="0">
                <a:latin typeface="Times New Roman" pitchFamily="18" charset="0"/>
                <a:cs typeface="Times New Roman" pitchFamily="18" charset="0"/>
              </a:rPr>
              <a:t> </a:t>
            </a:r>
          </a:p>
          <a:p>
            <a:pPr>
              <a:buNone/>
            </a:pPr>
            <a:r>
              <a:rPr lang="ru-RU" sz="1600" dirty="0" smtClean="0">
                <a:latin typeface="Times New Roman" pitchFamily="18" charset="0"/>
                <a:cs typeface="Times New Roman" pitchFamily="18" charset="0"/>
              </a:rPr>
              <a:t>Тверская область - 1,4%,  РФ максимальный – 11,5%, минимальный  - 0%, 0,6%.</a:t>
            </a:r>
            <a:endParaRPr lang="ru-RU" sz="1600" dirty="0" smtClean="0">
              <a:solidFill>
                <a:srgbClr val="002060"/>
              </a:solidFill>
              <a:latin typeface="Times New Roman" pitchFamily="18" charset="0"/>
              <a:cs typeface="Times New Roman" pitchFamily="18" charset="0"/>
            </a:endParaRPr>
          </a:p>
          <a:p>
            <a:pPr>
              <a:buNone/>
            </a:pPr>
            <a:r>
              <a:rPr lang="ru-RU" sz="1600" dirty="0" smtClean="0">
                <a:solidFill>
                  <a:srgbClr val="002060"/>
                </a:solidFill>
                <a:latin typeface="Times New Roman" pitchFamily="18" charset="0"/>
                <a:cs typeface="Times New Roman" pitchFamily="18" charset="0"/>
              </a:rPr>
              <a:t> </a:t>
            </a:r>
            <a:r>
              <a:rPr lang="ru-RU" sz="1600" b="1" dirty="0" smtClean="0">
                <a:solidFill>
                  <a:srgbClr val="002060"/>
                </a:solidFill>
                <a:latin typeface="Times New Roman" pitchFamily="18" charset="0"/>
                <a:cs typeface="Times New Roman" pitchFamily="18" charset="0"/>
              </a:rPr>
              <a:t>- ОГЭ - русский язык</a:t>
            </a:r>
            <a:r>
              <a:rPr lang="ru-RU" sz="1600" b="1" dirty="0" smtClean="0">
                <a:latin typeface="Times New Roman" pitchFamily="18" charset="0"/>
                <a:cs typeface="Times New Roman" pitchFamily="18" charset="0"/>
              </a:rPr>
              <a:t>  </a:t>
            </a:r>
          </a:p>
          <a:p>
            <a:pPr>
              <a:buNone/>
            </a:pPr>
            <a:r>
              <a:rPr lang="ru-RU" sz="1600" dirty="0" smtClean="0">
                <a:latin typeface="Times New Roman" pitchFamily="18" charset="0"/>
                <a:cs typeface="Times New Roman" pitchFamily="18" charset="0"/>
              </a:rPr>
              <a:t>Тверская область - 7%,  РФ максимальный   – 26,6%, минимальный  - 3,3%.</a:t>
            </a:r>
            <a:endParaRPr lang="ru-RU" sz="1600" dirty="0" smtClean="0">
              <a:solidFill>
                <a:srgbClr val="002060"/>
              </a:solidFill>
              <a:latin typeface="Times New Roman" pitchFamily="18" charset="0"/>
              <a:cs typeface="Times New Roman" pitchFamily="18" charset="0"/>
            </a:endParaRPr>
          </a:p>
          <a:p>
            <a:pPr>
              <a:buNone/>
            </a:pPr>
            <a:r>
              <a:rPr lang="ru-RU" sz="1600" dirty="0" smtClean="0">
                <a:solidFill>
                  <a:srgbClr val="002060"/>
                </a:solidFill>
                <a:latin typeface="Times New Roman" pitchFamily="18" charset="0"/>
                <a:cs typeface="Times New Roman" pitchFamily="18" charset="0"/>
              </a:rPr>
              <a:t> -  </a:t>
            </a:r>
            <a:r>
              <a:rPr lang="ru-RU" sz="1600" b="1" dirty="0" smtClean="0">
                <a:solidFill>
                  <a:srgbClr val="002060"/>
                </a:solidFill>
                <a:latin typeface="Times New Roman" pitchFamily="18" charset="0"/>
                <a:cs typeface="Times New Roman" pitchFamily="18" charset="0"/>
              </a:rPr>
              <a:t>ОГЭ – математика </a:t>
            </a:r>
          </a:p>
          <a:p>
            <a:pPr>
              <a:buNone/>
            </a:pPr>
            <a:r>
              <a:rPr lang="ru-RU" sz="1600" dirty="0" smtClean="0">
                <a:latin typeface="Times New Roman" pitchFamily="18" charset="0"/>
                <a:cs typeface="Times New Roman" pitchFamily="18" charset="0"/>
              </a:rPr>
              <a:t> Тверская область -  4,1%. В РФ максимальны показатель – 35,3%, минимальный 0%, 0,7%.</a:t>
            </a:r>
            <a:endParaRPr lang="ru-RU" sz="1600" b="1" i="1" dirty="0" smtClean="0">
              <a:solidFill>
                <a:srgbClr val="C00000"/>
              </a:solidFill>
              <a:latin typeface="Times New Roman" pitchFamily="18" charset="0"/>
              <a:cs typeface="Times New Roman" pitchFamily="18" charset="0"/>
            </a:endParaRPr>
          </a:p>
          <a:p>
            <a:pPr>
              <a:buNone/>
            </a:pPr>
            <a:r>
              <a:rPr lang="ru-RU" sz="1600" b="1" dirty="0" smtClean="0">
                <a:solidFill>
                  <a:srgbClr val="002060"/>
                </a:solidFill>
                <a:latin typeface="Times New Roman" pitchFamily="18" charset="0"/>
                <a:cs typeface="Times New Roman" pitchFamily="18" charset="0"/>
              </a:rPr>
              <a:t>	В целом по показателю Тверская область занимает 59 место из 85 субъектов РФ.</a:t>
            </a:r>
            <a:endParaRPr lang="ru-RU" sz="1600" b="1" i="1" dirty="0" smtClean="0">
              <a:solidFill>
                <a:srgbClr val="002060"/>
              </a:solidFill>
              <a:latin typeface="Times New Roman" pitchFamily="18" charset="0"/>
              <a:cs typeface="Times New Roman" pitchFamily="18" charset="0"/>
            </a:endParaRPr>
          </a:p>
          <a:p>
            <a:pPr marL="457200" indent="-457200" algn="just">
              <a:buNone/>
            </a:pPr>
            <a:r>
              <a:rPr lang="ru-RU" sz="1600" b="1" i="1" dirty="0" smtClean="0">
                <a:solidFill>
                  <a:srgbClr val="002060"/>
                </a:solidFill>
                <a:latin typeface="Times New Roman" pitchFamily="18" charset="0"/>
                <a:cs typeface="Times New Roman" pitchFamily="18" charset="0"/>
              </a:rPr>
              <a:t> </a:t>
            </a:r>
          </a:p>
          <a:p>
            <a:pPr marL="457200" indent="-457200" algn="just">
              <a:buNone/>
            </a:pPr>
            <a:r>
              <a:rPr lang="ru-RU" sz="1800" b="1" i="1" dirty="0" smtClean="0">
                <a:solidFill>
                  <a:srgbClr val="C00000"/>
                </a:solidFill>
                <a:latin typeface="Times New Roman" pitchFamily="18" charset="0"/>
                <a:cs typeface="Times New Roman" pitchFamily="18" charset="0"/>
              </a:rPr>
              <a:t>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4"/>
          <p:cNvSpPr txBox="1">
            <a:spLocks/>
          </p:cNvSpPr>
          <p:nvPr/>
        </p:nvSpPr>
        <p:spPr bwMode="auto">
          <a:xfrm>
            <a:off x="251520" y="1412776"/>
            <a:ext cx="8892480"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Tx/>
              <a:buSzTx/>
              <a:tabLst/>
              <a:defRPr/>
            </a:pPr>
            <a:endParaRPr kumimoji="0" lang="ru-RU" sz="2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base" latinLnBrk="0" hangingPunct="1">
              <a:lnSpc>
                <a:spcPct val="100000"/>
              </a:lnSpc>
              <a:spcBef>
                <a:spcPct val="20000"/>
              </a:spcBef>
              <a:spcAft>
                <a:spcPct val="0"/>
              </a:spcAft>
              <a:buClrTx/>
              <a:buSzTx/>
              <a:buFontTx/>
              <a:buNone/>
              <a:tabLst/>
              <a:defRPr/>
            </a:pPr>
            <a:endParaRPr kumimoji="0" lang="ru-RU" sz="2200" b="1" i="0" u="none" strike="noStrike" kern="0" cap="none" spc="0" normalizeH="0" baseline="0" noProof="0" dirty="0">
              <a:ln>
                <a:noFill/>
              </a:ln>
              <a:solidFill>
                <a:schemeClr val="tx1"/>
              </a:solidFill>
              <a:effectLst/>
              <a:uLnTx/>
              <a:uFillTx/>
              <a:latin typeface="+mn-lt"/>
              <a:ea typeface="+mn-ea"/>
              <a:cs typeface="+mn-cs"/>
            </a:endParaRPr>
          </a:p>
        </p:txBody>
      </p:sp>
      <p:sp>
        <p:nvSpPr>
          <p:cNvPr id="7" name="Объект 2"/>
          <p:cNvSpPr>
            <a:spLocks noGrp="1"/>
          </p:cNvSpPr>
          <p:nvPr>
            <p:ph idx="1"/>
          </p:nvPr>
        </p:nvSpPr>
        <p:spPr>
          <a:xfrm>
            <a:off x="214282" y="357166"/>
            <a:ext cx="8572560" cy="5952154"/>
          </a:xfrm>
        </p:spPr>
        <p:txBody>
          <a:bodyPr>
            <a:noAutofit/>
          </a:bodyPr>
          <a:lstStyle/>
          <a:p>
            <a:pPr>
              <a:buNone/>
            </a:pPr>
            <a:r>
              <a:rPr lang="ru-RU" sz="1600" b="1" i="1" dirty="0" smtClean="0">
                <a:solidFill>
                  <a:srgbClr val="002060"/>
                </a:solidFill>
                <a:latin typeface="Times New Roman" pitchFamily="18" charset="0"/>
                <a:cs typeface="Times New Roman" pitchFamily="18" charset="0"/>
              </a:rPr>
              <a:t>3. Объективность проведения оценочных процедур и олимпиад школь</a:t>
            </a:r>
            <a:r>
              <a:rPr lang="ru-RU" sz="1800" b="1" i="1" dirty="0" smtClean="0">
                <a:solidFill>
                  <a:srgbClr val="002060"/>
                </a:solidFill>
                <a:latin typeface="Times New Roman" pitchFamily="18" charset="0"/>
                <a:cs typeface="Times New Roman" pitchFamily="18" charset="0"/>
              </a:rPr>
              <a:t>ников</a:t>
            </a:r>
          </a:p>
          <a:p>
            <a:pPr>
              <a:buNone/>
            </a:pPr>
            <a:r>
              <a:rPr lang="ru-RU" sz="1600" b="1" i="1" dirty="0" smtClean="0">
                <a:solidFill>
                  <a:srgbClr val="002060"/>
                </a:solidFill>
                <a:latin typeface="Times New Roman" pitchFamily="18" charset="0"/>
                <a:cs typeface="Times New Roman" pitchFamily="18" charset="0"/>
              </a:rPr>
              <a:t>Индекс необъективности  олимпиады – доля участников каждой олимпиады, не подтвердивших свой результат в ЕГЭ.</a:t>
            </a:r>
          </a:p>
          <a:p>
            <a:pPr>
              <a:buNone/>
            </a:pPr>
            <a:r>
              <a:rPr lang="ru-RU" sz="2000" b="1" i="1" dirty="0" smtClean="0">
                <a:solidFill>
                  <a:srgbClr val="002060"/>
                </a:solidFill>
                <a:latin typeface="Times New Roman" pitchFamily="18" charset="0"/>
                <a:cs typeface="Times New Roman" pitchFamily="18" charset="0"/>
              </a:rPr>
              <a:t>- </a:t>
            </a:r>
            <a:r>
              <a:rPr lang="ru-RU" sz="1400" b="1" i="1" u="sng" dirty="0" smtClean="0">
                <a:solidFill>
                  <a:srgbClr val="002060"/>
                </a:solidFill>
                <a:latin typeface="Times New Roman" pitchFamily="18" charset="0"/>
                <a:cs typeface="Times New Roman" pitchFamily="18" charset="0"/>
              </a:rPr>
              <a:t>Рейтинг по результатам Олимпиады 2016, 2017</a:t>
            </a:r>
          </a:p>
          <a:p>
            <a:r>
              <a:rPr lang="ru-RU" sz="1400" dirty="0" smtClean="0">
                <a:latin typeface="Times New Roman" pitchFamily="18" charset="0"/>
                <a:cs typeface="Times New Roman" pitchFamily="18" charset="0"/>
              </a:rPr>
              <a:t>В Тверской области</a:t>
            </a:r>
            <a:r>
              <a:rPr lang="en-US" sz="1400" dirty="0" smtClean="0">
                <a:latin typeface="Times New Roman" pitchFamily="18" charset="0"/>
                <a:cs typeface="Times New Roman" pitchFamily="18" charset="0"/>
              </a:rPr>
              <a:t>r </a:t>
            </a:r>
            <a:r>
              <a:rPr lang="ru-RU" sz="1400" dirty="0" smtClean="0">
                <a:latin typeface="Times New Roman" pitchFamily="18" charset="0"/>
                <a:cs typeface="Times New Roman" pitchFamily="18" charset="0"/>
              </a:rPr>
              <a:t>количество дипломов финала  </a:t>
            </a:r>
            <a:r>
              <a:rPr lang="ru-RU" sz="1400" dirty="0" err="1" smtClean="0">
                <a:latin typeface="Times New Roman" pitchFamily="18" charset="0"/>
                <a:cs typeface="Times New Roman" pitchFamily="18" charset="0"/>
              </a:rPr>
              <a:t>ВсОШ</a:t>
            </a:r>
            <a:r>
              <a:rPr lang="ru-RU" sz="1400" dirty="0" smtClean="0">
                <a:latin typeface="Times New Roman" pitchFamily="18" charset="0"/>
                <a:cs typeface="Times New Roman" pitchFamily="18" charset="0"/>
              </a:rPr>
              <a:t> в 2016 – 7, что составило 0,42% на 1000 выпускников 9 и11 классов; в 2017 – 6 (0,36%).  </a:t>
            </a:r>
          </a:p>
          <a:p>
            <a:r>
              <a:rPr lang="ru-RU" sz="1400" dirty="0" smtClean="0">
                <a:latin typeface="Times New Roman" pitchFamily="18" charset="0"/>
                <a:cs typeface="Times New Roman" pitchFamily="18" charset="0"/>
              </a:rPr>
              <a:t>Тверская область занимает 56 место из 85 субъектов РФ.</a:t>
            </a:r>
            <a:endParaRPr lang="ru-RU" sz="1400" b="1" i="1" dirty="0" smtClean="0">
              <a:solidFill>
                <a:srgbClr val="002060"/>
              </a:solidFill>
              <a:latin typeface="Times New Roman" pitchFamily="18" charset="0"/>
              <a:cs typeface="Times New Roman" pitchFamily="18" charset="0"/>
            </a:endParaRPr>
          </a:p>
          <a:p>
            <a:pPr>
              <a:buNone/>
            </a:pPr>
            <a:r>
              <a:rPr lang="ru-RU" sz="1600" b="1" i="1" dirty="0" smtClean="0">
                <a:solidFill>
                  <a:srgbClr val="002060"/>
                </a:solidFill>
                <a:latin typeface="Times New Roman" pitchFamily="18" charset="0"/>
                <a:cs typeface="Times New Roman" pitchFamily="18" charset="0"/>
              </a:rPr>
              <a:t>4. Профориентация на рабочие профессии</a:t>
            </a:r>
          </a:p>
          <a:p>
            <a:pPr>
              <a:buNone/>
            </a:pPr>
            <a:r>
              <a:rPr lang="ru-RU" sz="1600" b="1" i="1" dirty="0" smtClean="0">
                <a:solidFill>
                  <a:srgbClr val="002060"/>
                </a:solidFill>
                <a:latin typeface="Times New Roman" pitchFamily="18" charset="0"/>
                <a:cs typeface="Times New Roman" pitchFamily="18" charset="0"/>
              </a:rPr>
              <a:t>- </a:t>
            </a:r>
            <a:r>
              <a:rPr lang="ru-RU" sz="1400" b="1" i="1" dirty="0" smtClean="0">
                <a:solidFill>
                  <a:srgbClr val="002060"/>
                </a:solidFill>
                <a:latin typeface="Times New Roman" pitchFamily="18" charset="0"/>
                <a:cs typeface="Times New Roman" pitchFamily="18" charset="0"/>
              </a:rPr>
              <a:t>Индекс поступления в СПО 9 классы</a:t>
            </a:r>
          </a:p>
          <a:p>
            <a:r>
              <a:rPr lang="ru-RU" sz="1400" dirty="0" smtClean="0">
                <a:latin typeface="Times New Roman" pitchFamily="18" charset="0"/>
                <a:cs typeface="Times New Roman" pitchFamily="18" charset="0"/>
              </a:rPr>
              <a:t>В РФ средний показатель – 44%, в Тверской области - 46%, </a:t>
            </a:r>
          </a:p>
          <a:p>
            <a:r>
              <a:rPr lang="ru-RU" sz="1400" dirty="0" smtClean="0">
                <a:latin typeface="Times New Roman" pitchFamily="18" charset="0"/>
                <a:cs typeface="Times New Roman" pitchFamily="18" charset="0"/>
              </a:rPr>
              <a:t>37 место из 85 субъектов.</a:t>
            </a:r>
            <a:endParaRPr lang="ru-RU" sz="1400" b="1" i="1" dirty="0" smtClean="0">
              <a:solidFill>
                <a:srgbClr val="002060"/>
              </a:solidFill>
              <a:latin typeface="Times New Roman" pitchFamily="18" charset="0"/>
              <a:cs typeface="Times New Roman" pitchFamily="18" charset="0"/>
            </a:endParaRPr>
          </a:p>
          <a:p>
            <a:pPr>
              <a:buNone/>
            </a:pPr>
            <a:r>
              <a:rPr lang="ru-RU" sz="1600" b="1" i="1" dirty="0" smtClean="0">
                <a:solidFill>
                  <a:srgbClr val="002060"/>
                </a:solidFill>
                <a:latin typeface="Times New Roman" pitchFamily="18" charset="0"/>
                <a:cs typeface="Times New Roman" pitchFamily="18" charset="0"/>
              </a:rPr>
              <a:t>- </a:t>
            </a:r>
            <a:r>
              <a:rPr lang="ru-RU" sz="1400" b="1" i="1" dirty="0" smtClean="0">
                <a:solidFill>
                  <a:srgbClr val="002060"/>
                </a:solidFill>
                <a:latin typeface="Times New Roman" pitchFamily="18" charset="0"/>
                <a:cs typeface="Times New Roman" pitchFamily="18" charset="0"/>
              </a:rPr>
              <a:t>Индекс поступления в СПО 11 классы</a:t>
            </a:r>
          </a:p>
          <a:p>
            <a:r>
              <a:rPr lang="ru-RU" sz="1400" dirty="0" smtClean="0">
                <a:latin typeface="Times New Roman" pitchFamily="18" charset="0"/>
                <a:cs typeface="Times New Roman" pitchFamily="18" charset="0"/>
              </a:rPr>
              <a:t>В РФ средний показатель – 19,3%, в  Тверской области -  23,1%, </a:t>
            </a:r>
          </a:p>
          <a:p>
            <a:r>
              <a:rPr lang="ru-RU" sz="1400" dirty="0" smtClean="0">
                <a:latin typeface="Times New Roman" pitchFamily="18" charset="0"/>
                <a:cs typeface="Times New Roman" pitchFamily="18" charset="0"/>
              </a:rPr>
              <a:t>27 место из 85 субъектов.</a:t>
            </a:r>
            <a:endParaRPr lang="ru-RU" sz="1400" b="1" i="1" dirty="0" smtClean="0">
              <a:solidFill>
                <a:srgbClr val="002060"/>
              </a:solidFill>
              <a:latin typeface="Times New Roman" pitchFamily="18" charset="0"/>
              <a:cs typeface="Times New Roman" pitchFamily="18" charset="0"/>
            </a:endParaRPr>
          </a:p>
          <a:p>
            <a:pPr>
              <a:buNone/>
            </a:pPr>
            <a:r>
              <a:rPr lang="ru-RU" sz="1800" b="1" i="1" dirty="0" smtClean="0">
                <a:solidFill>
                  <a:srgbClr val="002060"/>
                </a:solidFill>
                <a:latin typeface="Times New Roman" pitchFamily="18" charset="0"/>
                <a:cs typeface="Times New Roman" pitchFamily="18" charset="0"/>
              </a:rPr>
              <a:t>5. </a:t>
            </a:r>
            <a:r>
              <a:rPr lang="ru-RU" sz="1600" b="1" i="1" dirty="0" smtClean="0">
                <a:solidFill>
                  <a:srgbClr val="002060"/>
                </a:solidFill>
                <a:latin typeface="Times New Roman" pitchFamily="18" charset="0"/>
                <a:cs typeface="Times New Roman" pitchFamily="18" charset="0"/>
              </a:rPr>
              <a:t>Профориентация на специальности ВПО</a:t>
            </a:r>
          </a:p>
          <a:p>
            <a:pPr>
              <a:buNone/>
            </a:pPr>
            <a:r>
              <a:rPr lang="ru-RU" sz="1800" b="1" i="1" dirty="0" smtClean="0">
                <a:solidFill>
                  <a:srgbClr val="002060"/>
                </a:solidFill>
                <a:latin typeface="Times New Roman" pitchFamily="18" charset="0"/>
                <a:cs typeface="Times New Roman" pitchFamily="18" charset="0"/>
              </a:rPr>
              <a:t>- </a:t>
            </a:r>
            <a:r>
              <a:rPr lang="ru-RU" sz="1400" b="1" i="1" dirty="0" smtClean="0">
                <a:solidFill>
                  <a:srgbClr val="002060"/>
                </a:solidFill>
                <a:latin typeface="Times New Roman" pitchFamily="18" charset="0"/>
                <a:cs typeface="Times New Roman" pitchFamily="18" charset="0"/>
              </a:rPr>
              <a:t>Индекс поступления в ВПО</a:t>
            </a:r>
          </a:p>
          <a:p>
            <a:r>
              <a:rPr lang="ru-RU" sz="1400" dirty="0" smtClean="0">
                <a:latin typeface="Times New Roman" pitchFamily="18" charset="0"/>
                <a:cs typeface="Times New Roman" pitchFamily="18" charset="0"/>
              </a:rPr>
              <a:t>В РФ средний показатель – 73,8%, в Тверской области - 71,1%, </a:t>
            </a:r>
          </a:p>
          <a:p>
            <a:r>
              <a:rPr lang="ru-RU" sz="1400" dirty="0" smtClean="0">
                <a:latin typeface="Times New Roman" pitchFamily="18" charset="0"/>
                <a:cs typeface="Times New Roman" pitchFamily="18" charset="0"/>
              </a:rPr>
              <a:t>56 место из 85 субъектов.</a:t>
            </a:r>
            <a:endParaRPr lang="ru-RU" sz="1400" b="1" i="1" dirty="0" smtClean="0">
              <a:solidFill>
                <a:srgbClr val="C00000"/>
              </a:solidFill>
              <a:latin typeface="Times New Roman" pitchFamily="18" charset="0"/>
              <a:cs typeface="Times New Roman" pitchFamily="18" charset="0"/>
            </a:endParaRPr>
          </a:p>
          <a:p>
            <a:pPr>
              <a:buNone/>
            </a:pPr>
            <a:r>
              <a:rPr lang="ru-RU" sz="1400" b="1" i="1" dirty="0" smtClean="0">
                <a:solidFill>
                  <a:srgbClr val="002060"/>
                </a:solidFill>
                <a:latin typeface="Times New Roman" pitchFamily="18" charset="0"/>
                <a:cs typeface="Times New Roman" pitchFamily="18" charset="0"/>
              </a:rPr>
              <a:t>- Индекс подготовки к ЕГЭ</a:t>
            </a:r>
          </a:p>
          <a:p>
            <a:pPr>
              <a:buFontTx/>
              <a:buChar char="-"/>
            </a:pPr>
            <a:r>
              <a:rPr lang="ru-RU" sz="1400" b="1" i="1" dirty="0" smtClean="0">
                <a:solidFill>
                  <a:srgbClr val="002060"/>
                </a:solidFill>
                <a:latin typeface="Times New Roman" pitchFamily="18" charset="0"/>
                <a:cs typeface="Times New Roman" pitchFamily="18" charset="0"/>
              </a:rPr>
              <a:t>Это  доля выпускников с  суммой 3-х лучших результатов ЕГЭ 150 баллов и более</a:t>
            </a:r>
          </a:p>
          <a:p>
            <a:r>
              <a:rPr lang="ru-RU" sz="1400" dirty="0" smtClean="0">
                <a:latin typeface="Times New Roman" pitchFamily="18" charset="0"/>
                <a:cs typeface="Times New Roman" pitchFamily="18" charset="0"/>
              </a:rPr>
              <a:t>В РФ средний показатель – 83,9%, в Тверской области - 85,6%, </a:t>
            </a:r>
          </a:p>
          <a:p>
            <a:r>
              <a:rPr lang="ru-RU" sz="1400" dirty="0" smtClean="0">
                <a:latin typeface="Times New Roman" pitchFamily="18" charset="0"/>
                <a:cs typeface="Times New Roman" pitchFamily="18" charset="0"/>
              </a:rPr>
              <a:t>42 место из 85 субъектов.</a:t>
            </a:r>
            <a:endParaRPr lang="ru-RU" sz="1400" b="1" i="1" dirty="0" smtClean="0">
              <a:solidFill>
                <a:srgbClr val="C00000"/>
              </a:solidFill>
              <a:latin typeface="Times New Roman" pitchFamily="18" charset="0"/>
              <a:cs typeface="Times New Roman" pitchFamily="18" charset="0"/>
            </a:endParaRPr>
          </a:p>
          <a:p>
            <a:pPr marL="457200" indent="-457200" algn="just">
              <a:buNone/>
            </a:pPr>
            <a:r>
              <a:rPr lang="ru-RU" sz="1400" b="1" i="1" dirty="0" smtClean="0">
                <a:solidFill>
                  <a:srgbClr val="C00000"/>
                </a:solidFill>
                <a:latin typeface="Times New Roman" pitchFamily="18" charset="0"/>
                <a:cs typeface="Times New Roman" pitchFamily="18" charset="0"/>
              </a:rPr>
              <a:t> </a:t>
            </a:r>
          </a:p>
          <a:p>
            <a:pPr marL="457200" indent="-457200" algn="just">
              <a:buNone/>
            </a:pPr>
            <a:r>
              <a:rPr lang="ru-RU" sz="1800" b="1" i="1" dirty="0" smtClean="0">
                <a:solidFill>
                  <a:srgbClr val="C00000"/>
                </a:solidFill>
                <a:latin typeface="Times New Roman" pitchFamily="18" charset="0"/>
                <a:cs typeface="Times New Roman" pitchFamily="18" charset="0"/>
              </a:rPr>
              <a:t> </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5196</TotalTime>
  <Words>2592</Words>
  <Application>Microsoft Office PowerPoint</Application>
  <PresentationFormat>Экран (4:3)</PresentationFormat>
  <Paragraphs>545</Paragraphs>
  <Slides>41</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Тема Office</vt:lpstr>
      <vt:lpstr> </vt:lpstr>
      <vt:lpstr>       Основные вопросы</vt:lpstr>
      <vt:lpstr>Слайд 3</vt:lpstr>
      <vt:lpstr>Слайд 4</vt:lpstr>
      <vt:lpstr>Анализ результатов  процедур ОКО </vt:lpstr>
      <vt:lpstr>Показатели ОКО </vt:lpstr>
      <vt:lpstr>Слайд 7</vt:lpstr>
      <vt:lpstr>  3. Объективность проведения оценочных процедур и олимпиад школьников </vt:lpstr>
      <vt:lpstr>Слайд 9</vt:lpstr>
      <vt:lpstr>Качество массового образования в разрезе учебных предметов, достижение обязательного минимума базовой подготовки и развитие таланта  в разрезе предметов</vt:lpstr>
      <vt:lpstr>Качество массового образования в разрезе учебных предметов, достижение обязательного минимума базовой подготовки и развитие таланта  в разрезе предметов</vt:lpstr>
      <vt:lpstr>  Алгоритм анализа</vt:lpstr>
      <vt:lpstr>  Механизмы работы с результатами анализа</vt:lpstr>
      <vt:lpstr>  РЕКОМЕНДАЦИИ</vt:lpstr>
      <vt:lpstr>Слайд 15</vt:lpstr>
      <vt:lpstr> </vt:lpstr>
      <vt:lpstr>Оценочные процедуры в Тверской области в 2016/2017 учебном году</vt:lpstr>
      <vt:lpstr>Слайд 18</vt:lpstr>
      <vt:lpstr>Слайд 19</vt:lpstr>
      <vt:lpstr>Слайд 20</vt:lpstr>
      <vt:lpstr>Слайд 21</vt:lpstr>
      <vt:lpstr>Слайд 22</vt:lpstr>
      <vt:lpstr>Слайд 23</vt:lpstr>
      <vt:lpstr>Слайд 24</vt:lpstr>
      <vt:lpstr>       </vt:lpstr>
      <vt:lpstr>Общие положения       </vt:lpstr>
      <vt:lpstr>II. Цели, задачи и принципы функционирования РСОКО Тверской области </vt:lpstr>
      <vt:lpstr>II. Цели, задачи и принципы функционирования РСОКО Тверской области </vt:lpstr>
      <vt:lpstr> III. Организация и технология оценки качества образования  </vt:lpstr>
      <vt:lpstr>III. Организация и технология оценки качества образования  </vt:lpstr>
      <vt:lpstr>  IV. Организационная структура и функциональная характеристика РСОКО Тверской области  </vt:lpstr>
      <vt:lpstr>  IV. Организационная структура и функциональная характеристика РСОКО Тверской области  </vt:lpstr>
      <vt:lpstr>  IV. Организационная структура и функциональная характеристика РСОКО Тверской области  </vt:lpstr>
      <vt:lpstr>  IV. Организационная структура и функциональная характеристика РСОКО Тверской области  </vt:lpstr>
      <vt:lpstr>  IV. Организационная структура и функциональная характеристика РСОКО Тверской области  </vt:lpstr>
      <vt:lpstr>  IV. Организационная структура и функциональная характеристика РСОКО Тверской области  </vt:lpstr>
      <vt:lpstr>  IV. Организационная структура и функциональная характеристика РСОКО Тверской области  </vt:lpstr>
      <vt:lpstr>   V. Независимая оценка качества образования   </vt:lpstr>
      <vt:lpstr>   V. Независимая оценка качества образования   </vt:lpstr>
      <vt:lpstr> VI. Финансовое обеспечение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kadmin</dc:creator>
  <cp:lastModifiedBy>Admin</cp:lastModifiedBy>
  <cp:revision>672</cp:revision>
  <dcterms:created xsi:type="dcterms:W3CDTF">2010-03-23T07:44:33Z</dcterms:created>
  <dcterms:modified xsi:type="dcterms:W3CDTF">2018-01-30T12:09:10Z</dcterms:modified>
</cp:coreProperties>
</file>