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778" r:id="rId2"/>
    <p:sldId id="801" r:id="rId3"/>
    <p:sldId id="818" r:id="rId4"/>
    <p:sldId id="820" r:id="rId5"/>
    <p:sldId id="819" r:id="rId6"/>
    <p:sldId id="261" r:id="rId7"/>
    <p:sldId id="262" r:id="rId8"/>
    <p:sldId id="263" r:id="rId9"/>
    <p:sldId id="851" r:id="rId10"/>
    <p:sldId id="823" r:id="rId11"/>
    <p:sldId id="821" r:id="rId12"/>
    <p:sldId id="822" r:id="rId13"/>
    <p:sldId id="269" r:id="rId14"/>
    <p:sldId id="849" r:id="rId15"/>
    <p:sldId id="850" r:id="rId16"/>
    <p:sldId id="853" r:id="rId17"/>
    <p:sldId id="854" r:id="rId18"/>
    <p:sldId id="855" r:id="rId19"/>
    <p:sldId id="856" r:id="rId20"/>
    <p:sldId id="860" r:id="rId21"/>
    <p:sldId id="861" r:id="rId22"/>
    <p:sldId id="862" r:id="rId23"/>
    <p:sldId id="815" r:id="rId24"/>
    <p:sldId id="848" r:id="rId25"/>
  </p:sldIdLst>
  <p:sldSz cx="11880850" cy="7164388"/>
  <p:notesSz cx="6797675" cy="9926638"/>
  <p:defaultTextStyle>
    <a:defPPr>
      <a:defRPr lang="ru-RU"/>
    </a:defPPr>
    <a:lvl1pPr marL="0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284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569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3853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137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422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7706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8990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275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57">
          <p15:clr>
            <a:srgbClr val="A4A3A4"/>
          </p15:clr>
        </p15:guide>
        <p15:guide id="2" pos="374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" initials="E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FFFFCC"/>
    <a:srgbClr val="FF9900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09" autoAdjust="0"/>
    <p:restoredTop sz="94058" autoAdjust="0"/>
  </p:normalViewPr>
  <p:slideViewPr>
    <p:cSldViewPr>
      <p:cViewPr>
        <p:scale>
          <a:sx n="86" d="100"/>
          <a:sy n="86" d="100"/>
        </p:scale>
        <p:origin x="-72" y="180"/>
      </p:cViewPr>
      <p:guideLst>
        <p:guide orient="horz" pos="2257"/>
        <p:guide pos="37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725"/>
    </p:cViewPr>
  </p:sorterViewPr>
  <p:notesViewPr>
    <p:cSldViewPr>
      <p:cViewPr varScale="1">
        <p:scale>
          <a:sx n="54" d="100"/>
          <a:sy n="54" d="100"/>
        </p:scale>
        <p:origin x="-2608" y="-76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180B3E-A62A-4D52-A10C-B0E7E5AC04F8}" type="doc">
      <dgm:prSet loTypeId="urn:microsoft.com/office/officeart/2005/8/layout/arrow5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8EEFCAC-F0E6-43DE-9676-8280269CA4BA}">
      <dgm:prSet custT="1"/>
      <dgm:spPr/>
      <dgm:t>
        <a:bodyPr/>
        <a:lstStyle/>
        <a:p>
          <a:r>
            <a:rPr lang="ru-RU" sz="2000" b="0" i="0" dirty="0"/>
            <a:t>Вызовы глобализации</a:t>
          </a:r>
          <a:endParaRPr lang="ru-RU" sz="2000" dirty="0"/>
        </a:p>
      </dgm:t>
    </dgm:pt>
    <dgm:pt modelId="{3F18D33D-C233-4DFA-B101-ADCDDBF7F5F8}" type="parTrans" cxnId="{7BD82B0F-BA9D-41D4-8726-17008EEFCE1E}">
      <dgm:prSet/>
      <dgm:spPr/>
      <dgm:t>
        <a:bodyPr/>
        <a:lstStyle/>
        <a:p>
          <a:endParaRPr lang="ru-RU"/>
        </a:p>
      </dgm:t>
    </dgm:pt>
    <dgm:pt modelId="{DEECA3B3-CFB9-4C89-B888-8A1A45C29964}" type="sibTrans" cxnId="{7BD82B0F-BA9D-41D4-8726-17008EEFCE1E}">
      <dgm:prSet/>
      <dgm:spPr/>
      <dgm:t>
        <a:bodyPr/>
        <a:lstStyle/>
        <a:p>
          <a:endParaRPr lang="ru-RU"/>
        </a:p>
      </dgm:t>
    </dgm:pt>
    <dgm:pt modelId="{8C6C1FF5-399F-419E-8198-73EEDEFC5082}">
      <dgm:prSet custT="1"/>
      <dgm:spPr/>
      <dgm:t>
        <a:bodyPr/>
        <a:lstStyle/>
        <a:p>
          <a:r>
            <a:rPr lang="ru-RU" sz="2000" b="0" i="0" dirty="0"/>
            <a:t>Новые подходы к содержанию образования</a:t>
          </a:r>
          <a:endParaRPr lang="ru-RU" sz="2000" dirty="0"/>
        </a:p>
      </dgm:t>
    </dgm:pt>
    <dgm:pt modelId="{9D9DD028-DCAE-41A1-BD1F-0E0974005DD6}" type="parTrans" cxnId="{AA3B51CC-39AB-4868-B38D-5E6E7BB295A1}">
      <dgm:prSet/>
      <dgm:spPr/>
      <dgm:t>
        <a:bodyPr/>
        <a:lstStyle/>
        <a:p>
          <a:endParaRPr lang="ru-RU"/>
        </a:p>
      </dgm:t>
    </dgm:pt>
    <dgm:pt modelId="{FEA5824B-9764-4381-844D-2C5072DF8448}" type="sibTrans" cxnId="{AA3B51CC-39AB-4868-B38D-5E6E7BB295A1}">
      <dgm:prSet/>
      <dgm:spPr/>
      <dgm:t>
        <a:bodyPr/>
        <a:lstStyle/>
        <a:p>
          <a:endParaRPr lang="ru-RU"/>
        </a:p>
      </dgm:t>
    </dgm:pt>
    <dgm:pt modelId="{07C08A97-DE99-414C-AD18-3F31B8A82512}">
      <dgm:prSet custT="1"/>
      <dgm:spPr/>
      <dgm:t>
        <a:bodyPr/>
        <a:lstStyle/>
        <a:p>
          <a:r>
            <a:rPr lang="ru-RU" sz="2000" b="0" i="0" dirty="0"/>
            <a:t>Признания потенциала школьного образования, его ответственности и возможностей формирования ответственного гражданина</a:t>
          </a:r>
          <a:endParaRPr lang="ru-RU" sz="2000" dirty="0"/>
        </a:p>
      </dgm:t>
    </dgm:pt>
    <dgm:pt modelId="{B174E711-6912-4C1F-B2B8-7D774C6E8694}" type="parTrans" cxnId="{6C4F6BFE-2DBD-4BF6-9C70-FDFE0189C645}">
      <dgm:prSet/>
      <dgm:spPr/>
      <dgm:t>
        <a:bodyPr/>
        <a:lstStyle/>
        <a:p>
          <a:endParaRPr lang="ru-RU"/>
        </a:p>
      </dgm:t>
    </dgm:pt>
    <dgm:pt modelId="{D52A930C-023D-4B28-A0CB-48AA777D9971}" type="sibTrans" cxnId="{6C4F6BFE-2DBD-4BF6-9C70-FDFE0189C645}">
      <dgm:prSet/>
      <dgm:spPr/>
      <dgm:t>
        <a:bodyPr/>
        <a:lstStyle/>
        <a:p>
          <a:endParaRPr lang="ru-RU"/>
        </a:p>
      </dgm:t>
    </dgm:pt>
    <dgm:pt modelId="{314C0B69-8E12-40FF-8A9D-9061E07B370E}" type="pres">
      <dgm:prSet presAssocID="{42180B3E-A62A-4D52-A10C-B0E7E5AC04F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90D223-111E-4033-9467-B9314DCAACCD}" type="pres">
      <dgm:prSet presAssocID="{38EEFCAC-F0E6-43DE-9676-8280269CA4BA}" presName="arrow" presStyleLbl="node1" presStyleIdx="0" presStyleCnt="3" custAng="20963974" custScaleX="123721" custScaleY="83108" custRadScaleRad="103797" custRadScaleInc="-15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807C8-E32D-4A7E-913D-1FD52407CB89}" type="pres">
      <dgm:prSet presAssocID="{07C08A97-DE99-414C-AD18-3F31B8A82512}" presName="arrow" presStyleLbl="node1" presStyleIdx="1" presStyleCnt="3" custScaleX="188776" custScaleY="157742" custRadScaleRad="103315" custRadScaleInc="-8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496B8-F8B4-49A7-9FAB-123749E61E13}" type="pres">
      <dgm:prSet presAssocID="{8C6C1FF5-399F-419E-8198-73EEDEFC5082}" presName="arrow" presStyleLbl="node1" presStyleIdx="2" presStyleCnt="3" custScaleX="140418" custScaleY="136802" custRadScaleRad="121683" custRadScaleInc="10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F39C6E-3190-405F-8F6E-E1714784037B}" type="presOf" srcId="{8C6C1FF5-399F-419E-8198-73EEDEFC5082}" destId="{343496B8-F8B4-49A7-9FAB-123749E61E13}" srcOrd="0" destOrd="0" presId="urn:microsoft.com/office/officeart/2005/8/layout/arrow5"/>
    <dgm:cxn modelId="{AA3B51CC-39AB-4868-B38D-5E6E7BB295A1}" srcId="{42180B3E-A62A-4D52-A10C-B0E7E5AC04F8}" destId="{8C6C1FF5-399F-419E-8198-73EEDEFC5082}" srcOrd="2" destOrd="0" parTransId="{9D9DD028-DCAE-41A1-BD1F-0E0974005DD6}" sibTransId="{FEA5824B-9764-4381-844D-2C5072DF8448}"/>
    <dgm:cxn modelId="{7BD82B0F-BA9D-41D4-8726-17008EEFCE1E}" srcId="{42180B3E-A62A-4D52-A10C-B0E7E5AC04F8}" destId="{38EEFCAC-F0E6-43DE-9676-8280269CA4BA}" srcOrd="0" destOrd="0" parTransId="{3F18D33D-C233-4DFA-B101-ADCDDBF7F5F8}" sibTransId="{DEECA3B3-CFB9-4C89-B888-8A1A45C29964}"/>
    <dgm:cxn modelId="{0ED5FD43-251A-4978-B789-7891606BFEE8}" type="presOf" srcId="{38EEFCAC-F0E6-43DE-9676-8280269CA4BA}" destId="{0290D223-111E-4033-9467-B9314DCAACCD}" srcOrd="0" destOrd="0" presId="urn:microsoft.com/office/officeart/2005/8/layout/arrow5"/>
    <dgm:cxn modelId="{6C4F6BFE-2DBD-4BF6-9C70-FDFE0189C645}" srcId="{42180B3E-A62A-4D52-A10C-B0E7E5AC04F8}" destId="{07C08A97-DE99-414C-AD18-3F31B8A82512}" srcOrd="1" destOrd="0" parTransId="{B174E711-6912-4C1F-B2B8-7D774C6E8694}" sibTransId="{D52A930C-023D-4B28-A0CB-48AA777D9971}"/>
    <dgm:cxn modelId="{11DF1ECA-D207-455E-9A2E-E6F0C5407931}" type="presOf" srcId="{07C08A97-DE99-414C-AD18-3F31B8A82512}" destId="{A67807C8-E32D-4A7E-913D-1FD52407CB89}" srcOrd="0" destOrd="0" presId="urn:microsoft.com/office/officeart/2005/8/layout/arrow5"/>
    <dgm:cxn modelId="{1C696EB0-B7BB-4AB1-BB8A-C02804223CF4}" type="presOf" srcId="{42180B3E-A62A-4D52-A10C-B0E7E5AC04F8}" destId="{314C0B69-8E12-40FF-8A9D-9061E07B370E}" srcOrd="0" destOrd="0" presId="urn:microsoft.com/office/officeart/2005/8/layout/arrow5"/>
    <dgm:cxn modelId="{1F748C49-3B6A-4DB6-B755-9524EB854719}" type="presParOf" srcId="{314C0B69-8E12-40FF-8A9D-9061E07B370E}" destId="{0290D223-111E-4033-9467-B9314DCAACCD}" srcOrd="0" destOrd="0" presId="urn:microsoft.com/office/officeart/2005/8/layout/arrow5"/>
    <dgm:cxn modelId="{26690CBC-21C9-4EE7-9EF9-33AAAD2B3A5C}" type="presParOf" srcId="{314C0B69-8E12-40FF-8A9D-9061E07B370E}" destId="{A67807C8-E32D-4A7E-913D-1FD52407CB89}" srcOrd="1" destOrd="0" presId="urn:microsoft.com/office/officeart/2005/8/layout/arrow5"/>
    <dgm:cxn modelId="{6BADB472-B570-4B81-9B8D-E7FF1DF8C182}" type="presParOf" srcId="{314C0B69-8E12-40FF-8A9D-9061E07B370E}" destId="{343496B8-F8B4-49A7-9FAB-123749E61E13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71BBB2-3B95-4F4A-AFDA-88C5886D019E}" type="doc">
      <dgm:prSet loTypeId="urn:microsoft.com/office/officeart/2005/8/layout/default#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142CCC2-9958-453F-9E57-84C3DDDFDAFD}">
      <dgm:prSet phldrT="[Текст]"/>
      <dgm:spPr/>
      <dgm:t>
        <a:bodyPr/>
        <a:lstStyle/>
        <a:p>
          <a:r>
            <a:rPr lang="ru-RU" dirty="0"/>
            <a:t>Знания</a:t>
          </a:r>
        </a:p>
      </dgm:t>
    </dgm:pt>
    <dgm:pt modelId="{D92F6C63-D5DF-4080-B19C-BE7604D2EB87}" type="parTrans" cxnId="{84307D80-1AC2-4465-8CCE-1CC1CBB181C7}">
      <dgm:prSet/>
      <dgm:spPr/>
      <dgm:t>
        <a:bodyPr/>
        <a:lstStyle/>
        <a:p>
          <a:endParaRPr lang="ru-RU"/>
        </a:p>
      </dgm:t>
    </dgm:pt>
    <dgm:pt modelId="{D0493814-1925-4F08-895B-1A3154D92AB3}" type="sibTrans" cxnId="{84307D80-1AC2-4465-8CCE-1CC1CBB181C7}">
      <dgm:prSet/>
      <dgm:spPr/>
      <dgm:t>
        <a:bodyPr/>
        <a:lstStyle/>
        <a:p>
          <a:endParaRPr lang="ru-RU"/>
        </a:p>
      </dgm:t>
    </dgm:pt>
    <dgm:pt modelId="{4AD65799-02DF-49EE-B811-E2CC7C8D6921}">
      <dgm:prSet phldrT="[Текст]"/>
      <dgm:spPr/>
      <dgm:t>
        <a:bodyPr/>
        <a:lstStyle/>
        <a:p>
          <a:r>
            <a:rPr lang="ru-RU" dirty="0"/>
            <a:t>Ценности</a:t>
          </a:r>
        </a:p>
      </dgm:t>
    </dgm:pt>
    <dgm:pt modelId="{C793D9C5-E243-45FD-8AEF-94D58E2038E0}" type="parTrans" cxnId="{1BB66347-1B13-4465-9FC3-739DA3630D15}">
      <dgm:prSet/>
      <dgm:spPr/>
      <dgm:t>
        <a:bodyPr/>
        <a:lstStyle/>
        <a:p>
          <a:endParaRPr lang="ru-RU"/>
        </a:p>
      </dgm:t>
    </dgm:pt>
    <dgm:pt modelId="{7B708D2C-4772-40B9-B82E-1F82C7B84AF5}" type="sibTrans" cxnId="{1BB66347-1B13-4465-9FC3-739DA3630D15}">
      <dgm:prSet/>
      <dgm:spPr/>
      <dgm:t>
        <a:bodyPr/>
        <a:lstStyle/>
        <a:p>
          <a:endParaRPr lang="ru-RU"/>
        </a:p>
      </dgm:t>
    </dgm:pt>
    <dgm:pt modelId="{ECB43AE4-3706-4F18-BDF2-B5153C407165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Отношения</a:t>
          </a:r>
        </a:p>
      </dgm:t>
    </dgm:pt>
    <dgm:pt modelId="{9E8DD36D-1BAD-4AF7-9C6B-1ACB69799E78}" type="parTrans" cxnId="{13F57F1F-3C5C-4472-9C09-858D54137714}">
      <dgm:prSet/>
      <dgm:spPr/>
      <dgm:t>
        <a:bodyPr/>
        <a:lstStyle/>
        <a:p>
          <a:endParaRPr lang="ru-RU"/>
        </a:p>
      </dgm:t>
    </dgm:pt>
    <dgm:pt modelId="{405C06FE-09D1-4A45-B1F3-40EF0B85D1FD}" type="sibTrans" cxnId="{13F57F1F-3C5C-4472-9C09-858D54137714}">
      <dgm:prSet/>
      <dgm:spPr/>
      <dgm:t>
        <a:bodyPr/>
        <a:lstStyle/>
        <a:p>
          <a:endParaRPr lang="ru-RU"/>
        </a:p>
      </dgm:t>
    </dgm:pt>
    <dgm:pt modelId="{7800CD08-B22A-4CC1-95D9-632E538E9A94}">
      <dgm:prSet/>
      <dgm:spPr/>
      <dgm:t>
        <a:bodyPr/>
        <a:lstStyle/>
        <a:p>
          <a:r>
            <a:rPr lang="ru-RU" dirty="0"/>
            <a:t>Умения</a:t>
          </a:r>
        </a:p>
      </dgm:t>
    </dgm:pt>
    <dgm:pt modelId="{E8CB679F-F7DE-40FA-89C5-A7C3B10DF7C3}" type="parTrans" cxnId="{852CB4F8-6883-48BF-80CE-AD980301C90E}">
      <dgm:prSet/>
      <dgm:spPr/>
      <dgm:t>
        <a:bodyPr/>
        <a:lstStyle/>
        <a:p>
          <a:endParaRPr lang="ru-RU"/>
        </a:p>
      </dgm:t>
    </dgm:pt>
    <dgm:pt modelId="{64581636-0952-4982-AF95-B2B481915CC9}" type="sibTrans" cxnId="{852CB4F8-6883-48BF-80CE-AD980301C90E}">
      <dgm:prSet/>
      <dgm:spPr/>
      <dgm:t>
        <a:bodyPr/>
        <a:lstStyle/>
        <a:p>
          <a:endParaRPr lang="ru-RU"/>
        </a:p>
      </dgm:t>
    </dgm:pt>
    <dgm:pt modelId="{E8AFFC25-F943-4533-861C-12BC78C2A366}" type="pres">
      <dgm:prSet presAssocID="{DD71BBB2-3B95-4F4A-AFDA-88C5886D019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13F6C4-3915-4B09-B99E-D5747F9E3544}" type="pres">
      <dgm:prSet presAssocID="{B142CCC2-9958-453F-9E57-84C3DDDFDAF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E9E8AB-8D93-4AE4-B0F6-CE32D27B406C}" type="pres">
      <dgm:prSet presAssocID="{D0493814-1925-4F08-895B-1A3154D92AB3}" presName="sibTrans" presStyleCnt="0"/>
      <dgm:spPr/>
    </dgm:pt>
    <dgm:pt modelId="{22358AA3-D8B5-4A28-8F07-6A009A5D211F}" type="pres">
      <dgm:prSet presAssocID="{7800CD08-B22A-4CC1-95D9-632E538E9A9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532DD-C405-4700-BD05-FEE4B0A217CA}" type="pres">
      <dgm:prSet presAssocID="{64581636-0952-4982-AF95-B2B481915CC9}" presName="sibTrans" presStyleCnt="0"/>
      <dgm:spPr/>
    </dgm:pt>
    <dgm:pt modelId="{DDA922F8-2A8C-413A-9E98-F5DE352AC460}" type="pres">
      <dgm:prSet presAssocID="{4AD65799-02DF-49EE-B811-E2CC7C8D692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18B39D-B46C-4080-8A01-C7976470F603}" type="pres">
      <dgm:prSet presAssocID="{7B708D2C-4772-40B9-B82E-1F82C7B84AF5}" presName="sibTrans" presStyleCnt="0"/>
      <dgm:spPr/>
    </dgm:pt>
    <dgm:pt modelId="{A23CCFA6-316A-4C9B-B083-FB7E4139194B}" type="pres">
      <dgm:prSet presAssocID="{ECB43AE4-3706-4F18-BDF2-B5153C40716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CCDC75-F224-4895-8596-4B747A307651}" type="presOf" srcId="{B142CCC2-9958-453F-9E57-84C3DDDFDAFD}" destId="{0B13F6C4-3915-4B09-B99E-D5747F9E3544}" srcOrd="0" destOrd="0" presId="urn:microsoft.com/office/officeart/2005/8/layout/default#1"/>
    <dgm:cxn modelId="{13F57F1F-3C5C-4472-9C09-858D54137714}" srcId="{DD71BBB2-3B95-4F4A-AFDA-88C5886D019E}" destId="{ECB43AE4-3706-4F18-BDF2-B5153C407165}" srcOrd="3" destOrd="0" parTransId="{9E8DD36D-1BAD-4AF7-9C6B-1ACB69799E78}" sibTransId="{405C06FE-09D1-4A45-B1F3-40EF0B85D1FD}"/>
    <dgm:cxn modelId="{FFF2B8A3-3012-4C4F-8056-2BF99747F303}" type="presOf" srcId="{7800CD08-B22A-4CC1-95D9-632E538E9A94}" destId="{22358AA3-D8B5-4A28-8F07-6A009A5D211F}" srcOrd="0" destOrd="0" presId="urn:microsoft.com/office/officeart/2005/8/layout/default#1"/>
    <dgm:cxn modelId="{653A0B81-4659-4D28-B7CD-C178402D94D8}" type="presOf" srcId="{ECB43AE4-3706-4F18-BDF2-B5153C407165}" destId="{A23CCFA6-316A-4C9B-B083-FB7E4139194B}" srcOrd="0" destOrd="0" presId="urn:microsoft.com/office/officeart/2005/8/layout/default#1"/>
    <dgm:cxn modelId="{84307D80-1AC2-4465-8CCE-1CC1CBB181C7}" srcId="{DD71BBB2-3B95-4F4A-AFDA-88C5886D019E}" destId="{B142CCC2-9958-453F-9E57-84C3DDDFDAFD}" srcOrd="0" destOrd="0" parTransId="{D92F6C63-D5DF-4080-B19C-BE7604D2EB87}" sibTransId="{D0493814-1925-4F08-895B-1A3154D92AB3}"/>
    <dgm:cxn modelId="{852CB4F8-6883-48BF-80CE-AD980301C90E}" srcId="{DD71BBB2-3B95-4F4A-AFDA-88C5886D019E}" destId="{7800CD08-B22A-4CC1-95D9-632E538E9A94}" srcOrd="1" destOrd="0" parTransId="{E8CB679F-F7DE-40FA-89C5-A7C3B10DF7C3}" sibTransId="{64581636-0952-4982-AF95-B2B481915CC9}"/>
    <dgm:cxn modelId="{BF4BBDC3-5517-4DF1-A86B-B6EFE123E1FF}" type="presOf" srcId="{4AD65799-02DF-49EE-B811-E2CC7C8D6921}" destId="{DDA922F8-2A8C-413A-9E98-F5DE352AC460}" srcOrd="0" destOrd="0" presId="urn:microsoft.com/office/officeart/2005/8/layout/default#1"/>
    <dgm:cxn modelId="{5024F907-BE11-41E8-B3A2-A9A94D17C9E6}" type="presOf" srcId="{DD71BBB2-3B95-4F4A-AFDA-88C5886D019E}" destId="{E8AFFC25-F943-4533-861C-12BC78C2A366}" srcOrd="0" destOrd="0" presId="urn:microsoft.com/office/officeart/2005/8/layout/default#1"/>
    <dgm:cxn modelId="{1BB66347-1B13-4465-9FC3-739DA3630D15}" srcId="{DD71BBB2-3B95-4F4A-AFDA-88C5886D019E}" destId="{4AD65799-02DF-49EE-B811-E2CC7C8D6921}" srcOrd="2" destOrd="0" parTransId="{C793D9C5-E243-45FD-8AEF-94D58E2038E0}" sibTransId="{7B708D2C-4772-40B9-B82E-1F82C7B84AF5}"/>
    <dgm:cxn modelId="{5484F401-BA2F-42F7-B70D-1CF5A529BF62}" type="presParOf" srcId="{E8AFFC25-F943-4533-861C-12BC78C2A366}" destId="{0B13F6C4-3915-4B09-B99E-D5747F9E3544}" srcOrd="0" destOrd="0" presId="urn:microsoft.com/office/officeart/2005/8/layout/default#1"/>
    <dgm:cxn modelId="{FDD2DF04-10D1-4816-BEF9-387F22537353}" type="presParOf" srcId="{E8AFFC25-F943-4533-861C-12BC78C2A366}" destId="{5FE9E8AB-8D93-4AE4-B0F6-CE32D27B406C}" srcOrd="1" destOrd="0" presId="urn:microsoft.com/office/officeart/2005/8/layout/default#1"/>
    <dgm:cxn modelId="{7B491DC8-E306-4D56-8007-4B755C1E4877}" type="presParOf" srcId="{E8AFFC25-F943-4533-861C-12BC78C2A366}" destId="{22358AA3-D8B5-4A28-8F07-6A009A5D211F}" srcOrd="2" destOrd="0" presId="urn:microsoft.com/office/officeart/2005/8/layout/default#1"/>
    <dgm:cxn modelId="{8A10526A-CC3E-4F07-AF04-195F866F568D}" type="presParOf" srcId="{E8AFFC25-F943-4533-861C-12BC78C2A366}" destId="{BAA532DD-C405-4700-BD05-FEE4B0A217CA}" srcOrd="3" destOrd="0" presId="urn:microsoft.com/office/officeart/2005/8/layout/default#1"/>
    <dgm:cxn modelId="{D7F5FA1F-D713-4E22-8214-063FC05534F9}" type="presParOf" srcId="{E8AFFC25-F943-4533-861C-12BC78C2A366}" destId="{DDA922F8-2A8C-413A-9E98-F5DE352AC460}" srcOrd="4" destOrd="0" presId="urn:microsoft.com/office/officeart/2005/8/layout/default#1"/>
    <dgm:cxn modelId="{7A7AB8A4-AB77-4F8A-A0A2-95AE292682F3}" type="presParOf" srcId="{E8AFFC25-F943-4533-861C-12BC78C2A366}" destId="{E018B39D-B46C-4080-8A01-C7976470F603}" srcOrd="5" destOrd="0" presId="urn:microsoft.com/office/officeart/2005/8/layout/default#1"/>
    <dgm:cxn modelId="{00672127-2333-4C11-9DBA-6A1FCBB687E1}" type="presParOf" srcId="{E8AFFC25-F943-4533-861C-12BC78C2A366}" destId="{A23CCFA6-316A-4C9B-B083-FB7E4139194B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DCCC03-B13E-4FA4-B446-A44B8E2A9AAA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E034372-3BE3-4491-89A5-76C26D4578C2}">
      <dgm:prSet phldrT="[Текст]"/>
      <dgm:spPr/>
      <dgm:t>
        <a:bodyPr/>
        <a:lstStyle/>
        <a:p>
          <a:r>
            <a:rPr lang="ru-RU" dirty="0"/>
            <a:t>1) осознание и понимание глобальных проблем</a:t>
          </a:r>
        </a:p>
      </dgm:t>
    </dgm:pt>
    <dgm:pt modelId="{112BA403-01C9-426E-9F30-7A577050D521}" type="parTrans" cxnId="{C1AA94CB-F641-40B5-88D5-1AA54337D481}">
      <dgm:prSet/>
      <dgm:spPr/>
      <dgm:t>
        <a:bodyPr/>
        <a:lstStyle/>
        <a:p>
          <a:endParaRPr lang="ru-RU"/>
        </a:p>
      </dgm:t>
    </dgm:pt>
    <dgm:pt modelId="{82A2C06B-CC85-4B68-AC1F-0D597BE01320}" type="sibTrans" cxnId="{C1AA94CB-F641-40B5-88D5-1AA54337D481}">
      <dgm:prSet/>
      <dgm:spPr/>
      <dgm:t>
        <a:bodyPr/>
        <a:lstStyle/>
        <a:p>
          <a:endParaRPr lang="ru-RU"/>
        </a:p>
      </dgm:t>
    </dgm:pt>
    <dgm:pt modelId="{CAA24134-A5A1-466D-B953-CA3BF1BE07E2}">
      <dgm:prSet phldrT="[Текст]" custT="1"/>
      <dgm:spPr/>
      <dgm:t>
        <a:bodyPr/>
        <a:lstStyle/>
        <a:p>
          <a:r>
            <a:rPr lang="ru-RU" sz="2000" dirty="0" err="1"/>
            <a:t>осведомленность</a:t>
          </a:r>
          <a:r>
            <a:rPr lang="ru-RU" sz="2000" dirty="0"/>
            <a:t> о наиболее значимых глобальных проблемах</a:t>
          </a:r>
        </a:p>
      </dgm:t>
    </dgm:pt>
    <dgm:pt modelId="{F71135FF-0F23-48EA-9BAF-5FCB15A30B29}" type="parTrans" cxnId="{58BD606B-554A-48B8-AFC1-F5558FA4B7E7}">
      <dgm:prSet/>
      <dgm:spPr/>
      <dgm:t>
        <a:bodyPr/>
        <a:lstStyle/>
        <a:p>
          <a:endParaRPr lang="ru-RU"/>
        </a:p>
      </dgm:t>
    </dgm:pt>
    <dgm:pt modelId="{79296E8F-2ADE-4118-8D92-9B05BD01F403}" type="sibTrans" cxnId="{58BD606B-554A-48B8-AFC1-F5558FA4B7E7}">
      <dgm:prSet/>
      <dgm:spPr/>
      <dgm:t>
        <a:bodyPr/>
        <a:lstStyle/>
        <a:p>
          <a:endParaRPr lang="ru-RU"/>
        </a:p>
      </dgm:t>
    </dgm:pt>
    <dgm:pt modelId="{A6DE2B3C-842B-43DF-814D-9A7302AE6546}">
      <dgm:prSet phldrT="[Текст]"/>
      <dgm:spPr/>
      <dgm:t>
        <a:bodyPr/>
        <a:lstStyle/>
        <a:p>
          <a:r>
            <a:rPr lang="ru-RU" dirty="0"/>
            <a:t>2) осознание и понимание межкультурных различий, взаимопонимание</a:t>
          </a:r>
        </a:p>
      </dgm:t>
    </dgm:pt>
    <dgm:pt modelId="{F407E041-5D27-4010-9DF0-CB7C879D226C}" type="parTrans" cxnId="{BD17FEAE-7E05-4424-9A35-C4560B5BFCC1}">
      <dgm:prSet/>
      <dgm:spPr/>
      <dgm:t>
        <a:bodyPr/>
        <a:lstStyle/>
        <a:p>
          <a:endParaRPr lang="ru-RU"/>
        </a:p>
      </dgm:t>
    </dgm:pt>
    <dgm:pt modelId="{63EB1279-2F9D-4F02-B9E9-4D288041E4A2}" type="sibTrans" cxnId="{BD17FEAE-7E05-4424-9A35-C4560B5BFCC1}">
      <dgm:prSet/>
      <dgm:spPr/>
      <dgm:t>
        <a:bodyPr/>
        <a:lstStyle/>
        <a:p>
          <a:endParaRPr lang="ru-RU"/>
        </a:p>
      </dgm:t>
    </dgm:pt>
    <dgm:pt modelId="{1455D873-34B2-43F7-9CE1-EFC46942FDB4}">
      <dgm:prSet phldrT="[Текст]" custT="1"/>
      <dgm:spPr/>
      <dgm:t>
        <a:bodyPr/>
        <a:lstStyle/>
        <a:p>
          <a:r>
            <a:rPr lang="ru-RU" sz="2000" dirty="0">
              <a:solidFill>
                <a:srgbClr val="FF0000"/>
              </a:solidFill>
            </a:rPr>
            <a:t>осознание сходства и различий разных культур</a:t>
          </a:r>
        </a:p>
      </dgm:t>
    </dgm:pt>
    <dgm:pt modelId="{19A93B88-B51E-4A64-B94D-E7268FE55F73}" type="parTrans" cxnId="{D9B427DB-AF24-4BF5-BADC-9B87B66C6D97}">
      <dgm:prSet/>
      <dgm:spPr/>
      <dgm:t>
        <a:bodyPr/>
        <a:lstStyle/>
        <a:p>
          <a:endParaRPr lang="ru-RU"/>
        </a:p>
      </dgm:t>
    </dgm:pt>
    <dgm:pt modelId="{BF41F844-1352-4662-9630-FFC17E75005E}" type="sibTrans" cxnId="{D9B427DB-AF24-4BF5-BADC-9B87B66C6D97}">
      <dgm:prSet/>
      <dgm:spPr/>
      <dgm:t>
        <a:bodyPr/>
        <a:lstStyle/>
        <a:p>
          <a:endParaRPr lang="ru-RU"/>
        </a:p>
      </dgm:t>
    </dgm:pt>
    <dgm:pt modelId="{A7F57DBF-5CF3-4FB5-9E60-582A5E42F215}">
      <dgm:prSet custT="1"/>
      <dgm:spPr/>
      <dgm:t>
        <a:bodyPr/>
        <a:lstStyle/>
        <a:p>
          <a:r>
            <a:rPr lang="ru-RU" sz="2000" dirty="0"/>
            <a:t>понимание взаимосвязей между глобальными проблемами, влияния глобальных проблем на локальные тенденции</a:t>
          </a:r>
        </a:p>
      </dgm:t>
    </dgm:pt>
    <dgm:pt modelId="{C8942A5F-1755-493B-8D45-D3115BA04CCA}" type="parTrans" cxnId="{BD813E40-80B8-4F58-815C-A1E7A8C208DD}">
      <dgm:prSet/>
      <dgm:spPr/>
      <dgm:t>
        <a:bodyPr/>
        <a:lstStyle/>
        <a:p>
          <a:endParaRPr lang="ru-RU"/>
        </a:p>
      </dgm:t>
    </dgm:pt>
    <dgm:pt modelId="{23001D96-9794-4327-98FF-1AA48489915A}" type="sibTrans" cxnId="{BD813E40-80B8-4F58-815C-A1E7A8C208DD}">
      <dgm:prSet/>
      <dgm:spPr/>
      <dgm:t>
        <a:bodyPr/>
        <a:lstStyle/>
        <a:p>
          <a:endParaRPr lang="ru-RU"/>
        </a:p>
      </dgm:t>
    </dgm:pt>
    <dgm:pt modelId="{840FABA0-3874-47DE-A1C0-955B71707562}">
      <dgm:prSet custT="1"/>
      <dgm:spPr/>
      <dgm:t>
        <a:bodyPr/>
        <a:lstStyle/>
        <a:p>
          <a:r>
            <a:rPr lang="ru-RU" sz="2000" dirty="0"/>
            <a:t>понимание иной точки зрения, осознание факторов, влияющих на выбор той или иной позиции</a:t>
          </a:r>
        </a:p>
      </dgm:t>
    </dgm:pt>
    <dgm:pt modelId="{B3060EDB-D066-410A-9EB4-648B18CA9259}" type="parTrans" cxnId="{ED390817-B4B9-425A-A4C0-3C9383FC40E1}">
      <dgm:prSet/>
      <dgm:spPr/>
      <dgm:t>
        <a:bodyPr/>
        <a:lstStyle/>
        <a:p>
          <a:endParaRPr lang="ru-RU"/>
        </a:p>
      </dgm:t>
    </dgm:pt>
    <dgm:pt modelId="{824B45F2-D9EB-4EE5-ABCF-8D4736045D05}" type="sibTrans" cxnId="{ED390817-B4B9-425A-A4C0-3C9383FC40E1}">
      <dgm:prSet/>
      <dgm:spPr/>
      <dgm:t>
        <a:bodyPr/>
        <a:lstStyle/>
        <a:p>
          <a:endParaRPr lang="ru-RU"/>
        </a:p>
      </dgm:t>
    </dgm:pt>
    <dgm:pt modelId="{2E9A641F-50FD-4EAD-951C-DBA090F26DE6}" type="pres">
      <dgm:prSet presAssocID="{3CDCCC03-B13E-4FA4-B446-A44B8E2A9AA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92ADB1-3337-4981-A9F2-152BB7EB8EC2}" type="pres">
      <dgm:prSet presAssocID="{9E034372-3BE3-4491-89A5-76C26D4578C2}" presName="compNode" presStyleCnt="0"/>
      <dgm:spPr/>
    </dgm:pt>
    <dgm:pt modelId="{773FC888-E9EC-4080-BB73-EE0CFB93E822}" type="pres">
      <dgm:prSet presAssocID="{9E034372-3BE3-4491-89A5-76C26D4578C2}" presName="aNode" presStyleLbl="bgShp" presStyleIdx="0" presStyleCnt="2" custScaleX="90854" custScaleY="100000" custLinFactNeighborX="-2557" custLinFactNeighborY="-12403"/>
      <dgm:spPr/>
      <dgm:t>
        <a:bodyPr/>
        <a:lstStyle/>
        <a:p>
          <a:endParaRPr lang="ru-RU"/>
        </a:p>
      </dgm:t>
    </dgm:pt>
    <dgm:pt modelId="{28905526-0A06-4E54-831C-8D684FC08BA6}" type="pres">
      <dgm:prSet presAssocID="{9E034372-3BE3-4491-89A5-76C26D4578C2}" presName="textNode" presStyleLbl="bgShp" presStyleIdx="0" presStyleCnt="2"/>
      <dgm:spPr/>
      <dgm:t>
        <a:bodyPr/>
        <a:lstStyle/>
        <a:p>
          <a:endParaRPr lang="ru-RU"/>
        </a:p>
      </dgm:t>
    </dgm:pt>
    <dgm:pt modelId="{DDD531CC-04A0-404E-8666-645AAEB9B98A}" type="pres">
      <dgm:prSet presAssocID="{9E034372-3BE3-4491-89A5-76C26D4578C2}" presName="compChildNode" presStyleCnt="0"/>
      <dgm:spPr/>
    </dgm:pt>
    <dgm:pt modelId="{75EF2226-51BC-49BC-B663-177B88439C1D}" type="pres">
      <dgm:prSet presAssocID="{9E034372-3BE3-4491-89A5-76C26D4578C2}" presName="theInnerList" presStyleCnt="0"/>
      <dgm:spPr/>
    </dgm:pt>
    <dgm:pt modelId="{C6E3494D-EC4A-4A7E-99A5-EBD2DB665A92}" type="pres">
      <dgm:prSet presAssocID="{CAA24134-A5A1-466D-B953-CA3BF1BE07E2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8A241-A576-44AF-9844-B5A210378DE0}" type="pres">
      <dgm:prSet presAssocID="{CAA24134-A5A1-466D-B953-CA3BF1BE07E2}" presName="aSpace2" presStyleCnt="0"/>
      <dgm:spPr/>
    </dgm:pt>
    <dgm:pt modelId="{99625CD4-2AF5-4FB9-916C-D56CFD1652E2}" type="pres">
      <dgm:prSet presAssocID="{A7F57DBF-5CF3-4FB5-9E60-582A5E42F215}" presName="childNode" presStyleLbl="node1" presStyleIdx="1" presStyleCnt="4" custScaleX="103066" custScaleY="195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3EAF8-109B-4653-81B7-C7707A0A0240}" type="pres">
      <dgm:prSet presAssocID="{9E034372-3BE3-4491-89A5-76C26D4578C2}" presName="aSpace" presStyleCnt="0"/>
      <dgm:spPr/>
    </dgm:pt>
    <dgm:pt modelId="{AE900FDF-C428-470A-AE96-682766D8919F}" type="pres">
      <dgm:prSet presAssocID="{A6DE2B3C-842B-43DF-814D-9A7302AE6546}" presName="compNode" presStyleCnt="0"/>
      <dgm:spPr/>
    </dgm:pt>
    <dgm:pt modelId="{DAF49A14-C29C-46C6-A8B1-A877393CECD7}" type="pres">
      <dgm:prSet presAssocID="{A6DE2B3C-842B-43DF-814D-9A7302AE6546}" presName="aNode" presStyleLbl="bgShp" presStyleIdx="1" presStyleCnt="2"/>
      <dgm:spPr/>
      <dgm:t>
        <a:bodyPr/>
        <a:lstStyle/>
        <a:p>
          <a:endParaRPr lang="ru-RU"/>
        </a:p>
      </dgm:t>
    </dgm:pt>
    <dgm:pt modelId="{ED3AECC2-EAA9-4C98-BCF7-C148C8A8216D}" type="pres">
      <dgm:prSet presAssocID="{A6DE2B3C-842B-43DF-814D-9A7302AE6546}" presName="textNode" presStyleLbl="bgShp" presStyleIdx="1" presStyleCnt="2"/>
      <dgm:spPr/>
      <dgm:t>
        <a:bodyPr/>
        <a:lstStyle/>
        <a:p>
          <a:endParaRPr lang="ru-RU"/>
        </a:p>
      </dgm:t>
    </dgm:pt>
    <dgm:pt modelId="{197147C1-1275-476C-A826-96951B70C2F9}" type="pres">
      <dgm:prSet presAssocID="{A6DE2B3C-842B-43DF-814D-9A7302AE6546}" presName="compChildNode" presStyleCnt="0"/>
      <dgm:spPr/>
    </dgm:pt>
    <dgm:pt modelId="{4A787AAC-E3F6-408E-9BE7-3B745051970A}" type="pres">
      <dgm:prSet presAssocID="{A6DE2B3C-842B-43DF-814D-9A7302AE6546}" presName="theInnerList" presStyleCnt="0"/>
      <dgm:spPr/>
    </dgm:pt>
    <dgm:pt modelId="{14C1623C-A592-4ED1-BA61-9929BF6F0FA7}" type="pres">
      <dgm:prSet presAssocID="{1455D873-34B2-43F7-9CE1-EFC46942FDB4}" presName="childNode" presStyleLbl="node1" presStyleIdx="2" presStyleCnt="4" custScaleY="40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62668-9EF3-4F48-9777-25F3CAB4FC2D}" type="pres">
      <dgm:prSet presAssocID="{1455D873-34B2-43F7-9CE1-EFC46942FDB4}" presName="aSpace2" presStyleCnt="0"/>
      <dgm:spPr/>
    </dgm:pt>
    <dgm:pt modelId="{D3EDA9EC-2FA4-4A01-8088-F0C2C4DC7F80}" type="pres">
      <dgm:prSet presAssocID="{840FABA0-3874-47DE-A1C0-955B71707562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AA94CB-F641-40B5-88D5-1AA54337D481}" srcId="{3CDCCC03-B13E-4FA4-B446-A44B8E2A9AAA}" destId="{9E034372-3BE3-4491-89A5-76C26D4578C2}" srcOrd="0" destOrd="0" parTransId="{112BA403-01C9-426E-9F30-7A577050D521}" sibTransId="{82A2C06B-CC85-4B68-AC1F-0D597BE01320}"/>
    <dgm:cxn modelId="{32FD0650-DF57-4260-B52A-F85B09ADD698}" type="presOf" srcId="{840FABA0-3874-47DE-A1C0-955B71707562}" destId="{D3EDA9EC-2FA4-4A01-8088-F0C2C4DC7F80}" srcOrd="0" destOrd="0" presId="urn:microsoft.com/office/officeart/2005/8/layout/lProcess2"/>
    <dgm:cxn modelId="{0E5133BA-7C7C-4249-931B-846B65545C1E}" type="presOf" srcId="{CAA24134-A5A1-466D-B953-CA3BF1BE07E2}" destId="{C6E3494D-EC4A-4A7E-99A5-EBD2DB665A92}" srcOrd="0" destOrd="0" presId="urn:microsoft.com/office/officeart/2005/8/layout/lProcess2"/>
    <dgm:cxn modelId="{ED390817-B4B9-425A-A4C0-3C9383FC40E1}" srcId="{A6DE2B3C-842B-43DF-814D-9A7302AE6546}" destId="{840FABA0-3874-47DE-A1C0-955B71707562}" srcOrd="1" destOrd="0" parTransId="{B3060EDB-D066-410A-9EB4-648B18CA9259}" sibTransId="{824B45F2-D9EB-4EE5-ABCF-8D4736045D05}"/>
    <dgm:cxn modelId="{BD17FEAE-7E05-4424-9A35-C4560B5BFCC1}" srcId="{3CDCCC03-B13E-4FA4-B446-A44B8E2A9AAA}" destId="{A6DE2B3C-842B-43DF-814D-9A7302AE6546}" srcOrd="1" destOrd="0" parTransId="{F407E041-5D27-4010-9DF0-CB7C879D226C}" sibTransId="{63EB1279-2F9D-4F02-B9E9-4D288041E4A2}"/>
    <dgm:cxn modelId="{BD813E40-80B8-4F58-815C-A1E7A8C208DD}" srcId="{9E034372-3BE3-4491-89A5-76C26D4578C2}" destId="{A7F57DBF-5CF3-4FB5-9E60-582A5E42F215}" srcOrd="1" destOrd="0" parTransId="{C8942A5F-1755-493B-8D45-D3115BA04CCA}" sibTransId="{23001D96-9794-4327-98FF-1AA48489915A}"/>
    <dgm:cxn modelId="{74562909-1055-4FEB-85E0-DD012F258B36}" type="presOf" srcId="{A6DE2B3C-842B-43DF-814D-9A7302AE6546}" destId="{ED3AECC2-EAA9-4C98-BCF7-C148C8A8216D}" srcOrd="1" destOrd="0" presId="urn:microsoft.com/office/officeart/2005/8/layout/lProcess2"/>
    <dgm:cxn modelId="{B8F5C8FD-F526-4C25-A6DD-CC5181234DAC}" type="presOf" srcId="{1455D873-34B2-43F7-9CE1-EFC46942FDB4}" destId="{14C1623C-A592-4ED1-BA61-9929BF6F0FA7}" srcOrd="0" destOrd="0" presId="urn:microsoft.com/office/officeart/2005/8/layout/lProcess2"/>
    <dgm:cxn modelId="{58BD606B-554A-48B8-AFC1-F5558FA4B7E7}" srcId="{9E034372-3BE3-4491-89A5-76C26D4578C2}" destId="{CAA24134-A5A1-466D-B953-CA3BF1BE07E2}" srcOrd="0" destOrd="0" parTransId="{F71135FF-0F23-48EA-9BAF-5FCB15A30B29}" sibTransId="{79296E8F-2ADE-4118-8D92-9B05BD01F403}"/>
    <dgm:cxn modelId="{F724978E-92A4-41D9-98B0-10F3030111CC}" type="presOf" srcId="{A6DE2B3C-842B-43DF-814D-9A7302AE6546}" destId="{DAF49A14-C29C-46C6-A8B1-A877393CECD7}" srcOrd="0" destOrd="0" presId="urn:microsoft.com/office/officeart/2005/8/layout/lProcess2"/>
    <dgm:cxn modelId="{D9B427DB-AF24-4BF5-BADC-9B87B66C6D97}" srcId="{A6DE2B3C-842B-43DF-814D-9A7302AE6546}" destId="{1455D873-34B2-43F7-9CE1-EFC46942FDB4}" srcOrd="0" destOrd="0" parTransId="{19A93B88-B51E-4A64-B94D-E7268FE55F73}" sibTransId="{BF41F844-1352-4662-9630-FFC17E75005E}"/>
    <dgm:cxn modelId="{F22AAEDA-98FE-430D-B2A0-F646A8BB62A6}" type="presOf" srcId="{A7F57DBF-5CF3-4FB5-9E60-582A5E42F215}" destId="{99625CD4-2AF5-4FB9-916C-D56CFD1652E2}" srcOrd="0" destOrd="0" presId="urn:microsoft.com/office/officeart/2005/8/layout/lProcess2"/>
    <dgm:cxn modelId="{2002C03C-023A-4A64-A6A5-08D35195F6A6}" type="presOf" srcId="{9E034372-3BE3-4491-89A5-76C26D4578C2}" destId="{28905526-0A06-4E54-831C-8D684FC08BA6}" srcOrd="1" destOrd="0" presId="urn:microsoft.com/office/officeart/2005/8/layout/lProcess2"/>
    <dgm:cxn modelId="{920C8ECE-802C-4862-9F90-F7BADDFF5792}" type="presOf" srcId="{3CDCCC03-B13E-4FA4-B446-A44B8E2A9AAA}" destId="{2E9A641F-50FD-4EAD-951C-DBA090F26DE6}" srcOrd="0" destOrd="0" presId="urn:microsoft.com/office/officeart/2005/8/layout/lProcess2"/>
    <dgm:cxn modelId="{11946946-9137-4576-9BBF-75258151631F}" type="presOf" srcId="{9E034372-3BE3-4491-89A5-76C26D4578C2}" destId="{773FC888-E9EC-4080-BB73-EE0CFB93E822}" srcOrd="0" destOrd="0" presId="urn:microsoft.com/office/officeart/2005/8/layout/lProcess2"/>
    <dgm:cxn modelId="{97524A77-A50C-4881-845B-06A0D2A77EDC}" type="presParOf" srcId="{2E9A641F-50FD-4EAD-951C-DBA090F26DE6}" destId="{E292ADB1-3337-4981-A9F2-152BB7EB8EC2}" srcOrd="0" destOrd="0" presId="urn:microsoft.com/office/officeart/2005/8/layout/lProcess2"/>
    <dgm:cxn modelId="{3DA5A8C9-28AC-4439-AD37-2678B363D939}" type="presParOf" srcId="{E292ADB1-3337-4981-A9F2-152BB7EB8EC2}" destId="{773FC888-E9EC-4080-BB73-EE0CFB93E822}" srcOrd="0" destOrd="0" presId="urn:microsoft.com/office/officeart/2005/8/layout/lProcess2"/>
    <dgm:cxn modelId="{8EF26E05-0D03-4504-89C0-606B0026BCDB}" type="presParOf" srcId="{E292ADB1-3337-4981-A9F2-152BB7EB8EC2}" destId="{28905526-0A06-4E54-831C-8D684FC08BA6}" srcOrd="1" destOrd="0" presId="urn:microsoft.com/office/officeart/2005/8/layout/lProcess2"/>
    <dgm:cxn modelId="{57A5BDBD-ABBD-4AA8-A81B-2C4A6B23E33B}" type="presParOf" srcId="{E292ADB1-3337-4981-A9F2-152BB7EB8EC2}" destId="{DDD531CC-04A0-404E-8666-645AAEB9B98A}" srcOrd="2" destOrd="0" presId="urn:microsoft.com/office/officeart/2005/8/layout/lProcess2"/>
    <dgm:cxn modelId="{AB9371A4-CA2A-4EE6-8B35-B289FB489C1A}" type="presParOf" srcId="{DDD531CC-04A0-404E-8666-645AAEB9B98A}" destId="{75EF2226-51BC-49BC-B663-177B88439C1D}" srcOrd="0" destOrd="0" presId="urn:microsoft.com/office/officeart/2005/8/layout/lProcess2"/>
    <dgm:cxn modelId="{52BECD03-C0AC-41CA-9D42-EEC22C15C361}" type="presParOf" srcId="{75EF2226-51BC-49BC-B663-177B88439C1D}" destId="{C6E3494D-EC4A-4A7E-99A5-EBD2DB665A92}" srcOrd="0" destOrd="0" presId="urn:microsoft.com/office/officeart/2005/8/layout/lProcess2"/>
    <dgm:cxn modelId="{08F9D63C-DF56-4E19-AAA9-C154F4708CCF}" type="presParOf" srcId="{75EF2226-51BC-49BC-B663-177B88439C1D}" destId="{D438A241-A576-44AF-9844-B5A210378DE0}" srcOrd="1" destOrd="0" presId="urn:microsoft.com/office/officeart/2005/8/layout/lProcess2"/>
    <dgm:cxn modelId="{6B4485BD-C7AB-4F7A-96C7-565FA7511982}" type="presParOf" srcId="{75EF2226-51BC-49BC-B663-177B88439C1D}" destId="{99625CD4-2AF5-4FB9-916C-D56CFD1652E2}" srcOrd="2" destOrd="0" presId="urn:microsoft.com/office/officeart/2005/8/layout/lProcess2"/>
    <dgm:cxn modelId="{CBB246DB-8735-4CC1-B8FC-B5A9EDD32F21}" type="presParOf" srcId="{2E9A641F-50FD-4EAD-951C-DBA090F26DE6}" destId="{4933EAF8-109B-4653-81B7-C7707A0A0240}" srcOrd="1" destOrd="0" presId="urn:microsoft.com/office/officeart/2005/8/layout/lProcess2"/>
    <dgm:cxn modelId="{C218E33E-EB4E-4021-8869-8A5936D76015}" type="presParOf" srcId="{2E9A641F-50FD-4EAD-951C-DBA090F26DE6}" destId="{AE900FDF-C428-470A-AE96-682766D8919F}" srcOrd="2" destOrd="0" presId="urn:microsoft.com/office/officeart/2005/8/layout/lProcess2"/>
    <dgm:cxn modelId="{FFFD4A8C-6471-48D0-BC81-08531F62D30B}" type="presParOf" srcId="{AE900FDF-C428-470A-AE96-682766D8919F}" destId="{DAF49A14-C29C-46C6-A8B1-A877393CECD7}" srcOrd="0" destOrd="0" presId="urn:microsoft.com/office/officeart/2005/8/layout/lProcess2"/>
    <dgm:cxn modelId="{0FEE135C-105A-4DDC-BC0F-9381B8BD7759}" type="presParOf" srcId="{AE900FDF-C428-470A-AE96-682766D8919F}" destId="{ED3AECC2-EAA9-4C98-BCF7-C148C8A8216D}" srcOrd="1" destOrd="0" presId="urn:microsoft.com/office/officeart/2005/8/layout/lProcess2"/>
    <dgm:cxn modelId="{E2C7807B-B41A-4787-89A9-4D0285C327A2}" type="presParOf" srcId="{AE900FDF-C428-470A-AE96-682766D8919F}" destId="{197147C1-1275-476C-A826-96951B70C2F9}" srcOrd="2" destOrd="0" presId="urn:microsoft.com/office/officeart/2005/8/layout/lProcess2"/>
    <dgm:cxn modelId="{617C9A86-389E-48BF-B2B3-CF69980CAB20}" type="presParOf" srcId="{197147C1-1275-476C-A826-96951B70C2F9}" destId="{4A787AAC-E3F6-408E-9BE7-3B745051970A}" srcOrd="0" destOrd="0" presId="urn:microsoft.com/office/officeart/2005/8/layout/lProcess2"/>
    <dgm:cxn modelId="{E419DCB6-CAE0-47DA-8025-9EE622EB48E7}" type="presParOf" srcId="{4A787AAC-E3F6-408E-9BE7-3B745051970A}" destId="{14C1623C-A592-4ED1-BA61-9929BF6F0FA7}" srcOrd="0" destOrd="0" presId="urn:microsoft.com/office/officeart/2005/8/layout/lProcess2"/>
    <dgm:cxn modelId="{17AD19C1-6C4D-42E5-A8AB-BCF5CF88673E}" type="presParOf" srcId="{4A787AAC-E3F6-408E-9BE7-3B745051970A}" destId="{CD362668-9EF3-4F48-9777-25F3CAB4FC2D}" srcOrd="1" destOrd="0" presId="urn:microsoft.com/office/officeart/2005/8/layout/lProcess2"/>
    <dgm:cxn modelId="{950FB7F1-7DD8-4A3F-AFDD-4DA28F3C015C}" type="presParOf" srcId="{4A787AAC-E3F6-408E-9BE7-3B745051970A}" destId="{D3EDA9EC-2FA4-4A01-8088-F0C2C4DC7F8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DCCC03-B13E-4FA4-B446-A44B8E2A9AAA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E034372-3BE3-4491-89A5-76C26D4578C2}">
      <dgm:prSet phldrT="[Текст]" custT="1"/>
      <dgm:spPr/>
      <dgm:t>
        <a:bodyPr/>
        <a:lstStyle/>
        <a:p>
          <a:r>
            <a:rPr lang="ru-RU" sz="2800" dirty="0"/>
            <a:t>1) аналитическое мышление</a:t>
          </a:r>
        </a:p>
      </dgm:t>
    </dgm:pt>
    <dgm:pt modelId="{112BA403-01C9-426E-9F30-7A577050D521}" type="parTrans" cxnId="{C1AA94CB-F641-40B5-88D5-1AA54337D481}">
      <dgm:prSet/>
      <dgm:spPr/>
      <dgm:t>
        <a:bodyPr/>
        <a:lstStyle/>
        <a:p>
          <a:endParaRPr lang="ru-RU"/>
        </a:p>
      </dgm:t>
    </dgm:pt>
    <dgm:pt modelId="{82A2C06B-CC85-4B68-AC1F-0D597BE01320}" type="sibTrans" cxnId="{C1AA94CB-F641-40B5-88D5-1AA54337D481}">
      <dgm:prSet/>
      <dgm:spPr/>
      <dgm:t>
        <a:bodyPr/>
        <a:lstStyle/>
        <a:p>
          <a:endParaRPr lang="ru-RU"/>
        </a:p>
      </dgm:t>
    </dgm:pt>
    <dgm:pt modelId="{CAA24134-A5A1-466D-B953-CA3BF1BE07E2}">
      <dgm:prSet phldrT="[Текст]" custT="1"/>
      <dgm:spPr/>
      <dgm:t>
        <a:bodyPr/>
        <a:lstStyle/>
        <a:p>
          <a:r>
            <a:rPr lang="ru-RU" sz="2000" dirty="0"/>
            <a:t>следование логике</a:t>
          </a:r>
        </a:p>
      </dgm:t>
    </dgm:pt>
    <dgm:pt modelId="{F71135FF-0F23-48EA-9BAF-5FCB15A30B29}" type="parTrans" cxnId="{58BD606B-554A-48B8-AFC1-F5558FA4B7E7}">
      <dgm:prSet/>
      <dgm:spPr/>
      <dgm:t>
        <a:bodyPr/>
        <a:lstStyle/>
        <a:p>
          <a:endParaRPr lang="ru-RU"/>
        </a:p>
      </dgm:t>
    </dgm:pt>
    <dgm:pt modelId="{79296E8F-2ADE-4118-8D92-9B05BD01F403}" type="sibTrans" cxnId="{58BD606B-554A-48B8-AFC1-F5558FA4B7E7}">
      <dgm:prSet/>
      <dgm:spPr/>
      <dgm:t>
        <a:bodyPr/>
        <a:lstStyle/>
        <a:p>
          <a:endParaRPr lang="ru-RU"/>
        </a:p>
      </dgm:t>
    </dgm:pt>
    <dgm:pt modelId="{A7F57DBF-5CF3-4FB5-9E60-582A5E42F215}">
      <dgm:prSet custT="1"/>
      <dgm:spPr/>
      <dgm:t>
        <a:bodyPr/>
        <a:lstStyle/>
        <a:p>
          <a:pPr algn="ctr"/>
          <a:r>
            <a:rPr lang="ru-RU" sz="2000" dirty="0">
              <a:solidFill>
                <a:srgbClr val="FF0000"/>
              </a:solidFill>
            </a:rPr>
            <a:t>системность рассмотрения проблемы, соблюдение последовательности рассмотрения проблем</a:t>
          </a:r>
        </a:p>
      </dgm:t>
    </dgm:pt>
    <dgm:pt modelId="{C8942A5F-1755-493B-8D45-D3115BA04CCA}" type="parTrans" cxnId="{BD813E40-80B8-4F58-815C-A1E7A8C208DD}">
      <dgm:prSet/>
      <dgm:spPr/>
      <dgm:t>
        <a:bodyPr/>
        <a:lstStyle/>
        <a:p>
          <a:endParaRPr lang="ru-RU"/>
        </a:p>
      </dgm:t>
    </dgm:pt>
    <dgm:pt modelId="{23001D96-9794-4327-98FF-1AA48489915A}" type="sibTrans" cxnId="{BD813E40-80B8-4F58-815C-A1E7A8C208DD}">
      <dgm:prSet/>
      <dgm:spPr/>
      <dgm:t>
        <a:bodyPr/>
        <a:lstStyle/>
        <a:p>
          <a:endParaRPr lang="ru-RU"/>
        </a:p>
      </dgm:t>
    </dgm:pt>
    <dgm:pt modelId="{C4483320-FCC4-459E-BFD1-2948E8B5C25A}">
      <dgm:prSet custT="1"/>
      <dgm:spPr/>
      <dgm:t>
        <a:bodyPr/>
        <a:lstStyle/>
        <a:p>
          <a:r>
            <a:rPr lang="ru-RU" sz="2000" dirty="0"/>
            <a:t>способность интерпретировать смысл элементов текста</a:t>
          </a:r>
        </a:p>
      </dgm:t>
    </dgm:pt>
    <dgm:pt modelId="{D7CC77A2-550B-4900-9450-5EBF670DD006}" type="parTrans" cxnId="{BD36CC05-9F93-4714-A1FD-EEF6DFFBD408}">
      <dgm:prSet/>
      <dgm:spPr/>
      <dgm:t>
        <a:bodyPr/>
        <a:lstStyle/>
        <a:p>
          <a:endParaRPr lang="ru-RU"/>
        </a:p>
      </dgm:t>
    </dgm:pt>
    <dgm:pt modelId="{37411120-5375-4850-BF0C-41586D16F6F9}" type="sibTrans" cxnId="{BD36CC05-9F93-4714-A1FD-EEF6DFFBD408}">
      <dgm:prSet/>
      <dgm:spPr/>
      <dgm:t>
        <a:bodyPr/>
        <a:lstStyle/>
        <a:p>
          <a:endParaRPr lang="ru-RU"/>
        </a:p>
      </dgm:t>
    </dgm:pt>
    <dgm:pt modelId="{F8EA862D-5A8D-4EBA-90B8-C653224804FA}">
      <dgm:prSet custT="1"/>
      <dgm:spPr/>
      <dgm:t>
        <a:bodyPr/>
        <a:lstStyle/>
        <a:p>
          <a:r>
            <a:rPr lang="ru-RU" sz="2000" dirty="0"/>
            <a:t>способность устанавливать связи и выявлять противоречия при рассмотрении проблемы</a:t>
          </a:r>
        </a:p>
      </dgm:t>
    </dgm:pt>
    <dgm:pt modelId="{5F6A2C6A-83FC-4F91-AE45-CB2197292E73}" type="parTrans" cxnId="{AC3278C8-D9BD-42B2-8F1D-AADF59495FA7}">
      <dgm:prSet/>
      <dgm:spPr/>
      <dgm:t>
        <a:bodyPr/>
        <a:lstStyle/>
        <a:p>
          <a:endParaRPr lang="ru-RU"/>
        </a:p>
      </dgm:t>
    </dgm:pt>
    <dgm:pt modelId="{0AADFF19-854C-4670-830B-76ACDA8381B2}" type="sibTrans" cxnId="{AC3278C8-D9BD-42B2-8F1D-AADF59495FA7}">
      <dgm:prSet/>
      <dgm:spPr/>
      <dgm:t>
        <a:bodyPr/>
        <a:lstStyle/>
        <a:p>
          <a:endParaRPr lang="ru-RU"/>
        </a:p>
      </dgm:t>
    </dgm:pt>
    <dgm:pt modelId="{2E9A641F-50FD-4EAD-951C-DBA090F26DE6}" type="pres">
      <dgm:prSet presAssocID="{3CDCCC03-B13E-4FA4-B446-A44B8E2A9AA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92ADB1-3337-4981-A9F2-152BB7EB8EC2}" type="pres">
      <dgm:prSet presAssocID="{9E034372-3BE3-4491-89A5-76C26D4578C2}" presName="compNode" presStyleCnt="0"/>
      <dgm:spPr/>
    </dgm:pt>
    <dgm:pt modelId="{773FC888-E9EC-4080-BB73-EE0CFB93E822}" type="pres">
      <dgm:prSet presAssocID="{9E034372-3BE3-4491-89A5-76C26D4578C2}" presName="aNode" presStyleLbl="bgShp" presStyleIdx="0" presStyleCnt="1" custScaleX="100000" custScaleY="100000" custLinFactNeighborX="-2557" custLinFactNeighborY="-12403"/>
      <dgm:spPr/>
      <dgm:t>
        <a:bodyPr/>
        <a:lstStyle/>
        <a:p>
          <a:endParaRPr lang="ru-RU"/>
        </a:p>
      </dgm:t>
    </dgm:pt>
    <dgm:pt modelId="{28905526-0A06-4E54-831C-8D684FC08BA6}" type="pres">
      <dgm:prSet presAssocID="{9E034372-3BE3-4491-89A5-76C26D4578C2}" presName="textNode" presStyleLbl="bgShp" presStyleIdx="0" presStyleCnt="1"/>
      <dgm:spPr/>
      <dgm:t>
        <a:bodyPr/>
        <a:lstStyle/>
        <a:p>
          <a:endParaRPr lang="ru-RU"/>
        </a:p>
      </dgm:t>
    </dgm:pt>
    <dgm:pt modelId="{DDD531CC-04A0-404E-8666-645AAEB9B98A}" type="pres">
      <dgm:prSet presAssocID="{9E034372-3BE3-4491-89A5-76C26D4578C2}" presName="compChildNode" presStyleCnt="0"/>
      <dgm:spPr/>
    </dgm:pt>
    <dgm:pt modelId="{75EF2226-51BC-49BC-B663-177B88439C1D}" type="pres">
      <dgm:prSet presAssocID="{9E034372-3BE3-4491-89A5-76C26D4578C2}" presName="theInnerList" presStyleCnt="0"/>
      <dgm:spPr/>
    </dgm:pt>
    <dgm:pt modelId="{C6E3494D-EC4A-4A7E-99A5-EBD2DB665A92}" type="pres">
      <dgm:prSet presAssocID="{CAA24134-A5A1-466D-B953-CA3BF1BE07E2}" presName="childNode" presStyleLbl="node1" presStyleIdx="0" presStyleCnt="4" custScaleX="104714" custScaleY="196629" custLinFactY="-100000" custLinFactNeighborX="-4708" custLinFactNeighborY="-172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8A241-A576-44AF-9844-B5A210378DE0}" type="pres">
      <dgm:prSet presAssocID="{CAA24134-A5A1-466D-B953-CA3BF1BE07E2}" presName="aSpace2" presStyleCnt="0"/>
      <dgm:spPr/>
    </dgm:pt>
    <dgm:pt modelId="{99625CD4-2AF5-4FB9-916C-D56CFD1652E2}" type="pres">
      <dgm:prSet presAssocID="{A7F57DBF-5CF3-4FB5-9E60-582A5E42F215}" presName="childNode" presStyleLbl="node1" presStyleIdx="1" presStyleCnt="4" custScaleX="105941" custScaleY="463970" custLinFactY="-65803" custLinFactNeighborX="-460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74807-2251-4B5C-8909-3ABFA3930346}" type="pres">
      <dgm:prSet presAssocID="{A7F57DBF-5CF3-4FB5-9E60-582A5E42F215}" presName="aSpace2" presStyleCnt="0"/>
      <dgm:spPr/>
    </dgm:pt>
    <dgm:pt modelId="{919997D1-77D0-4B97-9D67-0386C21079D8}" type="pres">
      <dgm:prSet presAssocID="{C4483320-FCC4-459E-BFD1-2948E8B5C25A}" presName="childNode" presStyleLbl="node1" presStyleIdx="2" presStyleCnt="4" custScaleX="105028" custScaleY="244654" custLinFactY="-30485" custLinFactNeighborX="-455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98FA4-975B-4E07-84ED-77E0121B3271}" type="pres">
      <dgm:prSet presAssocID="{C4483320-FCC4-459E-BFD1-2948E8B5C25A}" presName="aSpace2" presStyleCnt="0"/>
      <dgm:spPr/>
    </dgm:pt>
    <dgm:pt modelId="{D52F2118-514D-40DB-87BE-DDA00F9C1D94}" type="pres">
      <dgm:prSet presAssocID="{F8EA862D-5A8D-4EBA-90B8-C653224804FA}" presName="childNode" presStyleLbl="node1" presStyleIdx="3" presStyleCnt="4" custScaleX="107312" custScaleY="515967" custLinFactNeighborX="-3409" custLinFactNeighborY="-76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466C9E-2F0C-48C4-9461-E608B4C780A3}" type="presOf" srcId="{C4483320-FCC4-459E-BFD1-2948E8B5C25A}" destId="{919997D1-77D0-4B97-9D67-0386C21079D8}" srcOrd="0" destOrd="0" presId="urn:microsoft.com/office/officeart/2005/8/layout/lProcess2"/>
    <dgm:cxn modelId="{AF060697-1481-4888-8FA5-7E72C82C96A5}" type="presOf" srcId="{A7F57DBF-5CF3-4FB5-9E60-582A5E42F215}" destId="{99625CD4-2AF5-4FB9-916C-D56CFD1652E2}" srcOrd="0" destOrd="0" presId="urn:microsoft.com/office/officeart/2005/8/layout/lProcess2"/>
    <dgm:cxn modelId="{0CE71756-1B01-40AE-9A49-5967B59A72E2}" type="presOf" srcId="{CAA24134-A5A1-466D-B953-CA3BF1BE07E2}" destId="{C6E3494D-EC4A-4A7E-99A5-EBD2DB665A92}" srcOrd="0" destOrd="0" presId="urn:microsoft.com/office/officeart/2005/8/layout/lProcess2"/>
    <dgm:cxn modelId="{C1AA94CB-F641-40B5-88D5-1AA54337D481}" srcId="{3CDCCC03-B13E-4FA4-B446-A44B8E2A9AAA}" destId="{9E034372-3BE3-4491-89A5-76C26D4578C2}" srcOrd="0" destOrd="0" parTransId="{112BA403-01C9-426E-9F30-7A577050D521}" sibTransId="{82A2C06B-CC85-4B68-AC1F-0D597BE01320}"/>
    <dgm:cxn modelId="{BD813E40-80B8-4F58-815C-A1E7A8C208DD}" srcId="{9E034372-3BE3-4491-89A5-76C26D4578C2}" destId="{A7F57DBF-5CF3-4FB5-9E60-582A5E42F215}" srcOrd="1" destOrd="0" parTransId="{C8942A5F-1755-493B-8D45-D3115BA04CCA}" sibTransId="{23001D96-9794-4327-98FF-1AA48489915A}"/>
    <dgm:cxn modelId="{54623F8D-3B70-4244-A7D7-10E4FCAB070D}" type="presOf" srcId="{3CDCCC03-B13E-4FA4-B446-A44B8E2A9AAA}" destId="{2E9A641F-50FD-4EAD-951C-DBA090F26DE6}" srcOrd="0" destOrd="0" presId="urn:microsoft.com/office/officeart/2005/8/layout/lProcess2"/>
    <dgm:cxn modelId="{58BD606B-554A-48B8-AFC1-F5558FA4B7E7}" srcId="{9E034372-3BE3-4491-89A5-76C26D4578C2}" destId="{CAA24134-A5A1-466D-B953-CA3BF1BE07E2}" srcOrd="0" destOrd="0" parTransId="{F71135FF-0F23-48EA-9BAF-5FCB15A30B29}" sibTransId="{79296E8F-2ADE-4118-8D92-9B05BD01F403}"/>
    <dgm:cxn modelId="{6CF5D37B-1DF9-4E6B-9B57-210A3748F674}" type="presOf" srcId="{9E034372-3BE3-4491-89A5-76C26D4578C2}" destId="{28905526-0A06-4E54-831C-8D684FC08BA6}" srcOrd="1" destOrd="0" presId="urn:microsoft.com/office/officeart/2005/8/layout/lProcess2"/>
    <dgm:cxn modelId="{4EAF7A41-3E77-4A68-B7D4-0337588AB20C}" type="presOf" srcId="{F8EA862D-5A8D-4EBA-90B8-C653224804FA}" destId="{D52F2118-514D-40DB-87BE-DDA00F9C1D94}" srcOrd="0" destOrd="0" presId="urn:microsoft.com/office/officeart/2005/8/layout/lProcess2"/>
    <dgm:cxn modelId="{BD36CC05-9F93-4714-A1FD-EEF6DFFBD408}" srcId="{9E034372-3BE3-4491-89A5-76C26D4578C2}" destId="{C4483320-FCC4-459E-BFD1-2948E8B5C25A}" srcOrd="2" destOrd="0" parTransId="{D7CC77A2-550B-4900-9450-5EBF670DD006}" sibTransId="{37411120-5375-4850-BF0C-41586D16F6F9}"/>
    <dgm:cxn modelId="{AC3278C8-D9BD-42B2-8F1D-AADF59495FA7}" srcId="{9E034372-3BE3-4491-89A5-76C26D4578C2}" destId="{F8EA862D-5A8D-4EBA-90B8-C653224804FA}" srcOrd="3" destOrd="0" parTransId="{5F6A2C6A-83FC-4F91-AE45-CB2197292E73}" sibTransId="{0AADFF19-854C-4670-830B-76ACDA8381B2}"/>
    <dgm:cxn modelId="{1C636577-2F6E-460F-BB8E-A3EB19BC1686}" type="presOf" srcId="{9E034372-3BE3-4491-89A5-76C26D4578C2}" destId="{773FC888-E9EC-4080-BB73-EE0CFB93E822}" srcOrd="0" destOrd="0" presId="urn:microsoft.com/office/officeart/2005/8/layout/lProcess2"/>
    <dgm:cxn modelId="{B0B77ED4-24B1-495D-AE55-160C2D4EC87C}" type="presParOf" srcId="{2E9A641F-50FD-4EAD-951C-DBA090F26DE6}" destId="{E292ADB1-3337-4981-A9F2-152BB7EB8EC2}" srcOrd="0" destOrd="0" presId="urn:microsoft.com/office/officeart/2005/8/layout/lProcess2"/>
    <dgm:cxn modelId="{CFB089B6-F5C8-429D-A218-EC23A96E57BA}" type="presParOf" srcId="{E292ADB1-3337-4981-A9F2-152BB7EB8EC2}" destId="{773FC888-E9EC-4080-BB73-EE0CFB93E822}" srcOrd="0" destOrd="0" presId="urn:microsoft.com/office/officeart/2005/8/layout/lProcess2"/>
    <dgm:cxn modelId="{254B54B9-DC37-4E80-AB92-0B3ED7971138}" type="presParOf" srcId="{E292ADB1-3337-4981-A9F2-152BB7EB8EC2}" destId="{28905526-0A06-4E54-831C-8D684FC08BA6}" srcOrd="1" destOrd="0" presId="urn:microsoft.com/office/officeart/2005/8/layout/lProcess2"/>
    <dgm:cxn modelId="{6938DD6F-FC4C-4D6F-B39D-4A8F84E6BECE}" type="presParOf" srcId="{E292ADB1-3337-4981-A9F2-152BB7EB8EC2}" destId="{DDD531CC-04A0-404E-8666-645AAEB9B98A}" srcOrd="2" destOrd="0" presId="urn:microsoft.com/office/officeart/2005/8/layout/lProcess2"/>
    <dgm:cxn modelId="{431A4253-4417-4D82-91D8-3ED4ACF9C93A}" type="presParOf" srcId="{DDD531CC-04A0-404E-8666-645AAEB9B98A}" destId="{75EF2226-51BC-49BC-B663-177B88439C1D}" srcOrd="0" destOrd="0" presId="urn:microsoft.com/office/officeart/2005/8/layout/lProcess2"/>
    <dgm:cxn modelId="{4F9A680C-D554-4AC1-95C0-1ACCFA26A078}" type="presParOf" srcId="{75EF2226-51BC-49BC-B663-177B88439C1D}" destId="{C6E3494D-EC4A-4A7E-99A5-EBD2DB665A92}" srcOrd="0" destOrd="0" presId="urn:microsoft.com/office/officeart/2005/8/layout/lProcess2"/>
    <dgm:cxn modelId="{B4D2A433-1DEE-4875-8D68-46479DC77119}" type="presParOf" srcId="{75EF2226-51BC-49BC-B663-177B88439C1D}" destId="{D438A241-A576-44AF-9844-B5A210378DE0}" srcOrd="1" destOrd="0" presId="urn:microsoft.com/office/officeart/2005/8/layout/lProcess2"/>
    <dgm:cxn modelId="{F91CFFD7-6423-4AB5-9337-5F75CF0B6C5A}" type="presParOf" srcId="{75EF2226-51BC-49BC-B663-177B88439C1D}" destId="{99625CD4-2AF5-4FB9-916C-D56CFD1652E2}" srcOrd="2" destOrd="0" presId="urn:microsoft.com/office/officeart/2005/8/layout/lProcess2"/>
    <dgm:cxn modelId="{CC518B35-80FA-437E-B8E8-17DB8CB7FE14}" type="presParOf" srcId="{75EF2226-51BC-49BC-B663-177B88439C1D}" destId="{0DA74807-2251-4B5C-8909-3ABFA3930346}" srcOrd="3" destOrd="0" presId="urn:microsoft.com/office/officeart/2005/8/layout/lProcess2"/>
    <dgm:cxn modelId="{A58940D5-31D5-46BF-ADD9-E91C0AA4F407}" type="presParOf" srcId="{75EF2226-51BC-49BC-B663-177B88439C1D}" destId="{919997D1-77D0-4B97-9D67-0386C21079D8}" srcOrd="4" destOrd="0" presId="urn:microsoft.com/office/officeart/2005/8/layout/lProcess2"/>
    <dgm:cxn modelId="{14BCE046-E58F-4EA5-BD01-DC31878BB5B1}" type="presParOf" srcId="{75EF2226-51BC-49BC-B663-177B88439C1D}" destId="{1DB98FA4-975B-4E07-84ED-77E0121B3271}" srcOrd="5" destOrd="0" presId="urn:microsoft.com/office/officeart/2005/8/layout/lProcess2"/>
    <dgm:cxn modelId="{76A5F0E9-F086-48C9-AB6C-403CD5C7E0B1}" type="presParOf" srcId="{75EF2226-51BC-49BC-B663-177B88439C1D}" destId="{D52F2118-514D-40DB-87BE-DDA00F9C1D94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DCCC03-B13E-4FA4-B446-A44B8E2A9AAA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E034372-3BE3-4491-89A5-76C26D4578C2}">
      <dgm:prSet phldrT="[Текст]" custT="1"/>
      <dgm:spPr/>
      <dgm:t>
        <a:bodyPr/>
        <a:lstStyle/>
        <a:p>
          <a:r>
            <a:rPr lang="ru-RU" sz="2800" dirty="0"/>
            <a:t>2) критическое мышление</a:t>
          </a:r>
        </a:p>
      </dgm:t>
    </dgm:pt>
    <dgm:pt modelId="{112BA403-01C9-426E-9F30-7A577050D521}" type="parTrans" cxnId="{C1AA94CB-F641-40B5-88D5-1AA54337D481}">
      <dgm:prSet/>
      <dgm:spPr/>
      <dgm:t>
        <a:bodyPr/>
        <a:lstStyle/>
        <a:p>
          <a:endParaRPr lang="ru-RU"/>
        </a:p>
      </dgm:t>
    </dgm:pt>
    <dgm:pt modelId="{82A2C06B-CC85-4B68-AC1F-0D597BE01320}" type="sibTrans" cxnId="{C1AA94CB-F641-40B5-88D5-1AA54337D481}">
      <dgm:prSet/>
      <dgm:spPr/>
      <dgm:t>
        <a:bodyPr/>
        <a:lstStyle/>
        <a:p>
          <a:endParaRPr lang="ru-RU"/>
        </a:p>
      </dgm:t>
    </dgm:pt>
    <dgm:pt modelId="{CAA24134-A5A1-466D-B953-CA3BF1BE07E2}">
      <dgm:prSet phldrT="[Текст]" custT="1"/>
      <dgm:spPr/>
      <dgm:t>
        <a:bodyPr/>
        <a:lstStyle/>
        <a:p>
          <a:r>
            <a:rPr lang="ru-RU" sz="2000" dirty="0"/>
            <a:t>оценка значимости, обоснованности, достоверности информации (текста, источника, утверждения) </a:t>
          </a:r>
          <a:r>
            <a:rPr lang="ru-RU" sz="2000" dirty="0">
              <a:solidFill>
                <a:srgbClr val="FF0000"/>
              </a:solidFill>
            </a:rPr>
            <a:t>с позиций внутренней целостности</a:t>
          </a:r>
          <a:r>
            <a:rPr lang="ru-RU" sz="2000" dirty="0"/>
            <a:t>, непротиворечивости объективным данным и личному  опыту</a:t>
          </a:r>
        </a:p>
      </dgm:t>
    </dgm:pt>
    <dgm:pt modelId="{F71135FF-0F23-48EA-9BAF-5FCB15A30B29}" type="parTrans" cxnId="{58BD606B-554A-48B8-AFC1-F5558FA4B7E7}">
      <dgm:prSet/>
      <dgm:spPr/>
      <dgm:t>
        <a:bodyPr/>
        <a:lstStyle/>
        <a:p>
          <a:endParaRPr lang="ru-RU"/>
        </a:p>
      </dgm:t>
    </dgm:pt>
    <dgm:pt modelId="{79296E8F-2ADE-4118-8D92-9B05BD01F403}" type="sibTrans" cxnId="{58BD606B-554A-48B8-AFC1-F5558FA4B7E7}">
      <dgm:prSet/>
      <dgm:spPr/>
      <dgm:t>
        <a:bodyPr/>
        <a:lstStyle/>
        <a:p>
          <a:endParaRPr lang="ru-RU"/>
        </a:p>
      </dgm:t>
    </dgm:pt>
    <dgm:pt modelId="{A7F57DBF-5CF3-4FB5-9E60-582A5E42F215}">
      <dgm:prSet custT="1"/>
      <dgm:spPr/>
      <dgm:t>
        <a:bodyPr/>
        <a:lstStyle/>
        <a:p>
          <a:pPr algn="ctr"/>
          <a:r>
            <a:rPr lang="ru-RU" sz="2000" dirty="0"/>
            <a:t>осознание связи собственных взглядов </a:t>
          </a:r>
          <a:r>
            <a:rPr lang="ru-RU" sz="2000" dirty="0">
              <a:solidFill>
                <a:srgbClr val="FF0000"/>
              </a:solidFill>
            </a:rPr>
            <a:t>с </a:t>
          </a:r>
          <a:r>
            <a:rPr lang="ru-RU" sz="2000" dirty="0" err="1">
              <a:solidFill>
                <a:srgbClr val="FF0000"/>
              </a:solidFill>
            </a:rPr>
            <a:t>определенными</a:t>
          </a:r>
          <a:r>
            <a:rPr lang="ru-RU" sz="2000" dirty="0">
              <a:solidFill>
                <a:srgbClr val="FF0000"/>
              </a:solidFill>
            </a:rPr>
            <a:t> ценностями и культурными традициями</a:t>
          </a:r>
          <a:r>
            <a:rPr lang="ru-RU" sz="2000" dirty="0"/>
            <a:t>, понимание обусловленности взглядов и суждений культурными и иными традициями</a:t>
          </a:r>
        </a:p>
      </dgm:t>
    </dgm:pt>
    <dgm:pt modelId="{C8942A5F-1755-493B-8D45-D3115BA04CCA}" type="parTrans" cxnId="{BD813E40-80B8-4F58-815C-A1E7A8C208DD}">
      <dgm:prSet/>
      <dgm:spPr/>
      <dgm:t>
        <a:bodyPr/>
        <a:lstStyle/>
        <a:p>
          <a:endParaRPr lang="ru-RU"/>
        </a:p>
      </dgm:t>
    </dgm:pt>
    <dgm:pt modelId="{23001D96-9794-4327-98FF-1AA48489915A}" type="sibTrans" cxnId="{BD813E40-80B8-4F58-815C-A1E7A8C208DD}">
      <dgm:prSet/>
      <dgm:spPr/>
      <dgm:t>
        <a:bodyPr/>
        <a:lstStyle/>
        <a:p>
          <a:endParaRPr lang="ru-RU"/>
        </a:p>
      </dgm:t>
    </dgm:pt>
    <dgm:pt modelId="{2E9A641F-50FD-4EAD-951C-DBA090F26DE6}" type="pres">
      <dgm:prSet presAssocID="{3CDCCC03-B13E-4FA4-B446-A44B8E2A9AA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92ADB1-3337-4981-A9F2-152BB7EB8EC2}" type="pres">
      <dgm:prSet presAssocID="{9E034372-3BE3-4491-89A5-76C26D4578C2}" presName="compNode" presStyleCnt="0"/>
      <dgm:spPr/>
    </dgm:pt>
    <dgm:pt modelId="{773FC888-E9EC-4080-BB73-EE0CFB93E822}" type="pres">
      <dgm:prSet presAssocID="{9E034372-3BE3-4491-89A5-76C26D4578C2}" presName="aNode" presStyleLbl="bgShp" presStyleIdx="0" presStyleCnt="1" custScaleX="100000" custScaleY="100000" custLinFactNeighborX="-2557" custLinFactNeighborY="-12403"/>
      <dgm:spPr/>
      <dgm:t>
        <a:bodyPr/>
        <a:lstStyle/>
        <a:p>
          <a:endParaRPr lang="ru-RU"/>
        </a:p>
      </dgm:t>
    </dgm:pt>
    <dgm:pt modelId="{28905526-0A06-4E54-831C-8D684FC08BA6}" type="pres">
      <dgm:prSet presAssocID="{9E034372-3BE3-4491-89A5-76C26D4578C2}" presName="textNode" presStyleLbl="bgShp" presStyleIdx="0" presStyleCnt="1"/>
      <dgm:spPr/>
      <dgm:t>
        <a:bodyPr/>
        <a:lstStyle/>
        <a:p>
          <a:endParaRPr lang="ru-RU"/>
        </a:p>
      </dgm:t>
    </dgm:pt>
    <dgm:pt modelId="{DDD531CC-04A0-404E-8666-645AAEB9B98A}" type="pres">
      <dgm:prSet presAssocID="{9E034372-3BE3-4491-89A5-76C26D4578C2}" presName="compChildNode" presStyleCnt="0"/>
      <dgm:spPr/>
    </dgm:pt>
    <dgm:pt modelId="{75EF2226-51BC-49BC-B663-177B88439C1D}" type="pres">
      <dgm:prSet presAssocID="{9E034372-3BE3-4491-89A5-76C26D4578C2}" presName="theInnerList" presStyleCnt="0"/>
      <dgm:spPr/>
    </dgm:pt>
    <dgm:pt modelId="{C6E3494D-EC4A-4A7E-99A5-EBD2DB665A92}" type="pres">
      <dgm:prSet presAssocID="{CAA24134-A5A1-466D-B953-CA3BF1BE07E2}" presName="childNode" presStyleLbl="node1" presStyleIdx="0" presStyleCnt="2" custScaleX="108320" custScaleY="818882" custLinFactY="-100000" custLinFactNeighborX="-4049" custLinFactNeighborY="-117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8A241-A576-44AF-9844-B5A210378DE0}" type="pres">
      <dgm:prSet presAssocID="{CAA24134-A5A1-466D-B953-CA3BF1BE07E2}" presName="aSpace2" presStyleCnt="0"/>
      <dgm:spPr/>
    </dgm:pt>
    <dgm:pt modelId="{99625CD4-2AF5-4FB9-916C-D56CFD1652E2}" type="pres">
      <dgm:prSet presAssocID="{A7F57DBF-5CF3-4FB5-9E60-582A5E42F215}" presName="childNode" presStyleLbl="node1" presStyleIdx="1" presStyleCnt="2" custScaleX="107213" custScaleY="671493" custLinFactNeighborX="-4150" custLinFactNeighborY="-7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001489-C613-4497-83E8-3372E49BDB78}" type="presOf" srcId="{3CDCCC03-B13E-4FA4-B446-A44B8E2A9AAA}" destId="{2E9A641F-50FD-4EAD-951C-DBA090F26DE6}" srcOrd="0" destOrd="0" presId="urn:microsoft.com/office/officeart/2005/8/layout/lProcess2"/>
    <dgm:cxn modelId="{C1AA94CB-F641-40B5-88D5-1AA54337D481}" srcId="{3CDCCC03-B13E-4FA4-B446-A44B8E2A9AAA}" destId="{9E034372-3BE3-4491-89A5-76C26D4578C2}" srcOrd="0" destOrd="0" parTransId="{112BA403-01C9-426E-9F30-7A577050D521}" sibTransId="{82A2C06B-CC85-4B68-AC1F-0D597BE01320}"/>
    <dgm:cxn modelId="{BD813E40-80B8-4F58-815C-A1E7A8C208DD}" srcId="{9E034372-3BE3-4491-89A5-76C26D4578C2}" destId="{A7F57DBF-5CF3-4FB5-9E60-582A5E42F215}" srcOrd="1" destOrd="0" parTransId="{C8942A5F-1755-493B-8D45-D3115BA04CCA}" sibTransId="{23001D96-9794-4327-98FF-1AA48489915A}"/>
    <dgm:cxn modelId="{05F0DBD1-0797-4BD8-A0F3-2B78AED68879}" type="presOf" srcId="{9E034372-3BE3-4491-89A5-76C26D4578C2}" destId="{773FC888-E9EC-4080-BB73-EE0CFB93E822}" srcOrd="0" destOrd="0" presId="urn:microsoft.com/office/officeart/2005/8/layout/lProcess2"/>
    <dgm:cxn modelId="{58BD606B-554A-48B8-AFC1-F5558FA4B7E7}" srcId="{9E034372-3BE3-4491-89A5-76C26D4578C2}" destId="{CAA24134-A5A1-466D-B953-CA3BF1BE07E2}" srcOrd="0" destOrd="0" parTransId="{F71135FF-0F23-48EA-9BAF-5FCB15A30B29}" sibTransId="{79296E8F-2ADE-4118-8D92-9B05BD01F403}"/>
    <dgm:cxn modelId="{18ADDDB3-AAEE-4D97-9132-CA4C363B5BE6}" type="presOf" srcId="{9E034372-3BE3-4491-89A5-76C26D4578C2}" destId="{28905526-0A06-4E54-831C-8D684FC08BA6}" srcOrd="1" destOrd="0" presId="urn:microsoft.com/office/officeart/2005/8/layout/lProcess2"/>
    <dgm:cxn modelId="{BCDC0A6B-EA31-4A16-82AD-6C59566D8DF6}" type="presOf" srcId="{CAA24134-A5A1-466D-B953-CA3BF1BE07E2}" destId="{C6E3494D-EC4A-4A7E-99A5-EBD2DB665A92}" srcOrd="0" destOrd="0" presId="urn:microsoft.com/office/officeart/2005/8/layout/lProcess2"/>
    <dgm:cxn modelId="{BE6C3F0A-F862-4083-A7DE-ED2E7374C6E3}" type="presOf" srcId="{A7F57DBF-5CF3-4FB5-9E60-582A5E42F215}" destId="{99625CD4-2AF5-4FB9-916C-D56CFD1652E2}" srcOrd="0" destOrd="0" presId="urn:microsoft.com/office/officeart/2005/8/layout/lProcess2"/>
    <dgm:cxn modelId="{65029ECB-CD8E-47EA-AA05-52BDF20A0478}" type="presParOf" srcId="{2E9A641F-50FD-4EAD-951C-DBA090F26DE6}" destId="{E292ADB1-3337-4981-A9F2-152BB7EB8EC2}" srcOrd="0" destOrd="0" presId="urn:microsoft.com/office/officeart/2005/8/layout/lProcess2"/>
    <dgm:cxn modelId="{3CFBB9EE-3386-41BF-9F1F-4086DC890490}" type="presParOf" srcId="{E292ADB1-3337-4981-A9F2-152BB7EB8EC2}" destId="{773FC888-E9EC-4080-BB73-EE0CFB93E822}" srcOrd="0" destOrd="0" presId="urn:microsoft.com/office/officeart/2005/8/layout/lProcess2"/>
    <dgm:cxn modelId="{98CFA912-80EE-4DD7-A756-24FA73C3F711}" type="presParOf" srcId="{E292ADB1-3337-4981-A9F2-152BB7EB8EC2}" destId="{28905526-0A06-4E54-831C-8D684FC08BA6}" srcOrd="1" destOrd="0" presId="urn:microsoft.com/office/officeart/2005/8/layout/lProcess2"/>
    <dgm:cxn modelId="{C62BC586-2206-44FE-A242-8590CEB82DA8}" type="presParOf" srcId="{E292ADB1-3337-4981-A9F2-152BB7EB8EC2}" destId="{DDD531CC-04A0-404E-8666-645AAEB9B98A}" srcOrd="2" destOrd="0" presId="urn:microsoft.com/office/officeart/2005/8/layout/lProcess2"/>
    <dgm:cxn modelId="{2764C8B2-39AA-4623-BA3C-CF1A5E592927}" type="presParOf" srcId="{DDD531CC-04A0-404E-8666-645AAEB9B98A}" destId="{75EF2226-51BC-49BC-B663-177B88439C1D}" srcOrd="0" destOrd="0" presId="urn:microsoft.com/office/officeart/2005/8/layout/lProcess2"/>
    <dgm:cxn modelId="{023D6947-BE51-4E30-8E0F-B0B22F26F924}" type="presParOf" srcId="{75EF2226-51BC-49BC-B663-177B88439C1D}" destId="{C6E3494D-EC4A-4A7E-99A5-EBD2DB665A92}" srcOrd="0" destOrd="0" presId="urn:microsoft.com/office/officeart/2005/8/layout/lProcess2"/>
    <dgm:cxn modelId="{E28D6B37-4EEB-499A-B020-063403C018E1}" type="presParOf" srcId="{75EF2226-51BC-49BC-B663-177B88439C1D}" destId="{D438A241-A576-44AF-9844-B5A210378DE0}" srcOrd="1" destOrd="0" presId="urn:microsoft.com/office/officeart/2005/8/layout/lProcess2"/>
    <dgm:cxn modelId="{7CA1EA73-BAA5-41C8-AF56-CF81AE659886}" type="presParOf" srcId="{75EF2226-51BC-49BC-B663-177B88439C1D}" destId="{99625CD4-2AF5-4FB9-916C-D56CFD1652E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90D223-111E-4033-9467-B9314DCAACCD}">
      <dsp:nvSpPr>
        <dsp:cNvPr id="0" name=""/>
        <dsp:cNvSpPr/>
      </dsp:nvSpPr>
      <dsp:spPr>
        <a:xfrm rot="20963974">
          <a:off x="2918001" y="-226758"/>
          <a:ext cx="3070261" cy="2062408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/>
            <a:t>Вызовы глобализации</a:t>
          </a:r>
          <a:endParaRPr lang="ru-RU" sz="2000" kern="1200" dirty="0"/>
        </a:p>
      </dsp:txBody>
      <dsp:txXfrm rot="20963974">
        <a:off x="2918001" y="-226758"/>
        <a:ext cx="3070261" cy="2062408"/>
      </dsp:txXfrm>
    </dsp:sp>
    <dsp:sp modelId="{A67807C8-E32D-4A7E-913D-1FD52407CB89}">
      <dsp:nvSpPr>
        <dsp:cNvPr id="0" name=""/>
        <dsp:cNvSpPr/>
      </dsp:nvSpPr>
      <dsp:spPr>
        <a:xfrm rot="7200000">
          <a:off x="4268756" y="1047826"/>
          <a:ext cx="4684667" cy="3914527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/>
            <a:t>Признания потенциала школьного образования, его ответственности и возможностей формирования ответственного гражданина</a:t>
          </a:r>
          <a:endParaRPr lang="ru-RU" sz="2000" kern="1200" dirty="0"/>
        </a:p>
      </dsp:txBody>
      <dsp:txXfrm rot="7200000">
        <a:off x="4268756" y="1047826"/>
        <a:ext cx="4684667" cy="3914527"/>
      </dsp:txXfrm>
    </dsp:sp>
    <dsp:sp modelId="{343496B8-F8B4-49A7-9FAB-123749E61E13}">
      <dsp:nvSpPr>
        <dsp:cNvPr id="0" name=""/>
        <dsp:cNvSpPr/>
      </dsp:nvSpPr>
      <dsp:spPr>
        <a:xfrm rot="14400000">
          <a:off x="1334685" y="1335543"/>
          <a:ext cx="3484614" cy="3394879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/>
            <a:t>Новые подходы к содержанию образования</a:t>
          </a:r>
          <a:endParaRPr lang="ru-RU" sz="2000" kern="1200" dirty="0"/>
        </a:p>
      </dsp:txBody>
      <dsp:txXfrm rot="14400000">
        <a:off x="1334685" y="1335543"/>
        <a:ext cx="3484614" cy="33948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13F6C4-3915-4B09-B99E-D5747F9E3544}">
      <dsp:nvSpPr>
        <dsp:cNvPr id="0" name=""/>
        <dsp:cNvSpPr/>
      </dsp:nvSpPr>
      <dsp:spPr>
        <a:xfrm>
          <a:off x="532936" y="1090"/>
          <a:ext cx="3264139" cy="1958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/>
            <a:t>Знания</a:t>
          </a:r>
        </a:p>
      </dsp:txBody>
      <dsp:txXfrm>
        <a:off x="532936" y="1090"/>
        <a:ext cx="3264139" cy="1958483"/>
      </dsp:txXfrm>
    </dsp:sp>
    <dsp:sp modelId="{22358AA3-D8B5-4A28-8F07-6A009A5D211F}">
      <dsp:nvSpPr>
        <dsp:cNvPr id="0" name=""/>
        <dsp:cNvSpPr/>
      </dsp:nvSpPr>
      <dsp:spPr>
        <a:xfrm>
          <a:off x="4123490" y="1090"/>
          <a:ext cx="3264139" cy="1958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/>
            <a:t>Умения</a:t>
          </a:r>
        </a:p>
      </dsp:txBody>
      <dsp:txXfrm>
        <a:off x="4123490" y="1090"/>
        <a:ext cx="3264139" cy="1958483"/>
      </dsp:txXfrm>
    </dsp:sp>
    <dsp:sp modelId="{DDA922F8-2A8C-413A-9E98-F5DE352AC460}">
      <dsp:nvSpPr>
        <dsp:cNvPr id="0" name=""/>
        <dsp:cNvSpPr/>
      </dsp:nvSpPr>
      <dsp:spPr>
        <a:xfrm>
          <a:off x="532936" y="2285988"/>
          <a:ext cx="3264139" cy="1958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/>
            <a:t>Ценности</a:t>
          </a:r>
        </a:p>
      </dsp:txBody>
      <dsp:txXfrm>
        <a:off x="532936" y="2285988"/>
        <a:ext cx="3264139" cy="1958483"/>
      </dsp:txXfrm>
    </dsp:sp>
    <dsp:sp modelId="{A23CCFA6-316A-4C9B-B083-FB7E4139194B}">
      <dsp:nvSpPr>
        <dsp:cNvPr id="0" name=""/>
        <dsp:cNvSpPr/>
      </dsp:nvSpPr>
      <dsp:spPr>
        <a:xfrm>
          <a:off x="4123490" y="2285988"/>
          <a:ext cx="3264139" cy="1958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600" kern="1200" dirty="0"/>
            <a:t>Отношения</a:t>
          </a:r>
        </a:p>
      </dsp:txBody>
      <dsp:txXfrm>
        <a:off x="4123490" y="2285988"/>
        <a:ext cx="3264139" cy="195848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3FC888-E9EC-4080-BB73-EE0CFB93E822}">
      <dsp:nvSpPr>
        <dsp:cNvPr id="0" name=""/>
        <dsp:cNvSpPr/>
      </dsp:nvSpPr>
      <dsp:spPr>
        <a:xfrm>
          <a:off x="0" y="0"/>
          <a:ext cx="3547262" cy="4621688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1) осознание и понимание глобальных проблем</a:t>
          </a:r>
        </a:p>
      </dsp:txBody>
      <dsp:txXfrm>
        <a:off x="0" y="0"/>
        <a:ext cx="3547262" cy="1386506"/>
      </dsp:txXfrm>
    </dsp:sp>
    <dsp:sp modelId="{C6E3494D-EC4A-4A7E-99A5-EBD2DB665A92}">
      <dsp:nvSpPr>
        <dsp:cNvPr id="0" name=""/>
        <dsp:cNvSpPr/>
      </dsp:nvSpPr>
      <dsp:spPr>
        <a:xfrm>
          <a:off x="213755" y="1387160"/>
          <a:ext cx="3123483" cy="9651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/>
            <a:t>осведомленность</a:t>
          </a:r>
          <a:r>
            <a:rPr lang="ru-RU" sz="2000" kern="1200" dirty="0"/>
            <a:t> о наиболее значимых глобальных проблемах</a:t>
          </a:r>
        </a:p>
      </dsp:txBody>
      <dsp:txXfrm>
        <a:off x="213755" y="1387160"/>
        <a:ext cx="3123483" cy="965183"/>
      </dsp:txXfrm>
    </dsp:sp>
    <dsp:sp modelId="{99625CD4-2AF5-4FB9-916C-D56CFD1652E2}">
      <dsp:nvSpPr>
        <dsp:cNvPr id="0" name=""/>
        <dsp:cNvSpPr/>
      </dsp:nvSpPr>
      <dsp:spPr>
        <a:xfrm>
          <a:off x="165872" y="2500834"/>
          <a:ext cx="3219249" cy="18891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понимание взаимосвязей между глобальными проблемами, влияния глобальных проблем на локальные тенденции</a:t>
          </a:r>
        </a:p>
      </dsp:txBody>
      <dsp:txXfrm>
        <a:off x="165872" y="2500834"/>
        <a:ext cx="3219249" cy="1889115"/>
      </dsp:txXfrm>
    </dsp:sp>
    <dsp:sp modelId="{DAF49A14-C29C-46C6-A8B1-A877393CECD7}">
      <dsp:nvSpPr>
        <dsp:cNvPr id="0" name=""/>
        <dsp:cNvSpPr/>
      </dsp:nvSpPr>
      <dsp:spPr>
        <a:xfrm>
          <a:off x="3841955" y="0"/>
          <a:ext cx="3904354" cy="4621688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2) осознание и понимание межкультурных различий, взаимопонимание</a:t>
          </a:r>
        </a:p>
      </dsp:txBody>
      <dsp:txXfrm>
        <a:off x="3841955" y="0"/>
        <a:ext cx="3904354" cy="1386506"/>
      </dsp:txXfrm>
    </dsp:sp>
    <dsp:sp modelId="{14C1623C-A592-4ED1-BA61-9929BF6F0FA7}">
      <dsp:nvSpPr>
        <dsp:cNvPr id="0" name=""/>
        <dsp:cNvSpPr/>
      </dsp:nvSpPr>
      <dsp:spPr>
        <a:xfrm>
          <a:off x="4232391" y="1387717"/>
          <a:ext cx="3123483" cy="7743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rgbClr val="FF0000"/>
              </a:solidFill>
            </a:rPr>
            <a:t>осознание сходства и различий разных культур</a:t>
          </a:r>
        </a:p>
      </dsp:txBody>
      <dsp:txXfrm>
        <a:off x="4232391" y="1387717"/>
        <a:ext cx="3123483" cy="774328"/>
      </dsp:txXfrm>
    </dsp:sp>
    <dsp:sp modelId="{D3EDA9EC-2FA4-4A01-8088-F0C2C4DC7F80}">
      <dsp:nvSpPr>
        <dsp:cNvPr id="0" name=""/>
        <dsp:cNvSpPr/>
      </dsp:nvSpPr>
      <dsp:spPr>
        <a:xfrm>
          <a:off x="4232391" y="2459025"/>
          <a:ext cx="3123483" cy="19303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понимание иной точки зрения, осознание факторов, влияющих на выбор той или иной позиции</a:t>
          </a:r>
        </a:p>
      </dsp:txBody>
      <dsp:txXfrm>
        <a:off x="4232391" y="2459025"/>
        <a:ext cx="3123483" cy="193036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3FC888-E9EC-4080-BB73-EE0CFB93E822}">
      <dsp:nvSpPr>
        <dsp:cNvPr id="0" name=""/>
        <dsp:cNvSpPr/>
      </dsp:nvSpPr>
      <dsp:spPr>
        <a:xfrm>
          <a:off x="0" y="0"/>
          <a:ext cx="8650878" cy="4785794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1) аналитическое мышление</a:t>
          </a:r>
        </a:p>
      </dsp:txBody>
      <dsp:txXfrm>
        <a:off x="0" y="0"/>
        <a:ext cx="8650878" cy="1435738"/>
      </dsp:txXfrm>
    </dsp:sp>
    <dsp:sp modelId="{C6E3494D-EC4A-4A7E-99A5-EBD2DB665A92}">
      <dsp:nvSpPr>
        <dsp:cNvPr id="0" name=""/>
        <dsp:cNvSpPr/>
      </dsp:nvSpPr>
      <dsp:spPr>
        <a:xfrm>
          <a:off x="376140" y="1168442"/>
          <a:ext cx="7246944" cy="4166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следование логике</a:t>
          </a:r>
        </a:p>
      </dsp:txBody>
      <dsp:txXfrm>
        <a:off x="376140" y="1168442"/>
        <a:ext cx="7246944" cy="416638"/>
      </dsp:txXfrm>
    </dsp:sp>
    <dsp:sp modelId="{99625CD4-2AF5-4FB9-916C-D56CFD1652E2}">
      <dsp:nvSpPr>
        <dsp:cNvPr id="0" name=""/>
        <dsp:cNvSpPr/>
      </dsp:nvSpPr>
      <dsp:spPr>
        <a:xfrm>
          <a:off x="341086" y="1713715"/>
          <a:ext cx="7331861" cy="9831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rgbClr val="FF0000"/>
              </a:solidFill>
            </a:rPr>
            <a:t>системность рассмотрения проблемы, соблюдение последовательности рассмотрения проблем</a:t>
          </a:r>
        </a:p>
      </dsp:txBody>
      <dsp:txXfrm>
        <a:off x="341086" y="1713715"/>
        <a:ext cx="7331861" cy="983108"/>
      </dsp:txXfrm>
    </dsp:sp>
    <dsp:sp modelId="{919997D1-77D0-4B97-9D67-0386C21079D8}">
      <dsp:nvSpPr>
        <dsp:cNvPr id="0" name=""/>
        <dsp:cNvSpPr/>
      </dsp:nvSpPr>
      <dsp:spPr>
        <a:xfrm>
          <a:off x="376140" y="2804258"/>
          <a:ext cx="7268675" cy="5183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способность интерпретировать смысл элементов текста</a:t>
          </a:r>
        </a:p>
      </dsp:txBody>
      <dsp:txXfrm>
        <a:off x="376140" y="2804258"/>
        <a:ext cx="7268675" cy="518398"/>
      </dsp:txXfrm>
    </dsp:sp>
    <dsp:sp modelId="{D52F2118-514D-40DB-87BE-DDA00F9C1D94}">
      <dsp:nvSpPr>
        <dsp:cNvPr id="0" name=""/>
        <dsp:cNvSpPr/>
      </dsp:nvSpPr>
      <dsp:spPr>
        <a:xfrm>
          <a:off x="376140" y="3427428"/>
          <a:ext cx="7426744" cy="10932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способность устанавливать связи и выявлять противоречия при рассмотрении проблемы</a:t>
          </a:r>
        </a:p>
      </dsp:txBody>
      <dsp:txXfrm>
        <a:off x="376140" y="3427428"/>
        <a:ext cx="7426744" cy="109328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3FC888-E9EC-4080-BB73-EE0CFB93E822}">
      <dsp:nvSpPr>
        <dsp:cNvPr id="0" name=""/>
        <dsp:cNvSpPr/>
      </dsp:nvSpPr>
      <dsp:spPr>
        <a:xfrm>
          <a:off x="0" y="0"/>
          <a:ext cx="8650878" cy="4785794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2) критическое мышление</a:t>
          </a:r>
        </a:p>
      </dsp:txBody>
      <dsp:txXfrm>
        <a:off x="0" y="0"/>
        <a:ext cx="8650878" cy="1435738"/>
      </dsp:txXfrm>
    </dsp:sp>
    <dsp:sp modelId="{C6E3494D-EC4A-4A7E-99A5-EBD2DB665A92}">
      <dsp:nvSpPr>
        <dsp:cNvPr id="0" name=""/>
        <dsp:cNvSpPr/>
      </dsp:nvSpPr>
      <dsp:spPr>
        <a:xfrm>
          <a:off x="296967" y="1191900"/>
          <a:ext cx="7496504" cy="16915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оценка значимости, обоснованности, достоверности информации (текста, источника, утверждения) </a:t>
          </a:r>
          <a:r>
            <a:rPr lang="ru-RU" sz="2000" kern="1200" dirty="0">
              <a:solidFill>
                <a:srgbClr val="FF0000"/>
              </a:solidFill>
            </a:rPr>
            <a:t>с позиций внутренней целостности</a:t>
          </a:r>
          <a:r>
            <a:rPr lang="ru-RU" sz="2000" kern="1200" dirty="0"/>
            <a:t>, непротиворечивости объективным данным и личному  опыту</a:t>
          </a:r>
        </a:p>
      </dsp:txBody>
      <dsp:txXfrm>
        <a:off x="296967" y="1191900"/>
        <a:ext cx="7496504" cy="1691599"/>
      </dsp:txXfrm>
    </dsp:sp>
    <dsp:sp modelId="{99625CD4-2AF5-4FB9-916C-D56CFD1652E2}">
      <dsp:nvSpPr>
        <dsp:cNvPr id="0" name=""/>
        <dsp:cNvSpPr/>
      </dsp:nvSpPr>
      <dsp:spPr>
        <a:xfrm>
          <a:off x="328283" y="3156961"/>
          <a:ext cx="7419892" cy="13871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осознание связи собственных взглядов </a:t>
          </a:r>
          <a:r>
            <a:rPr lang="ru-RU" sz="2000" kern="1200" dirty="0">
              <a:solidFill>
                <a:srgbClr val="FF0000"/>
              </a:solidFill>
            </a:rPr>
            <a:t>с </a:t>
          </a:r>
          <a:r>
            <a:rPr lang="ru-RU" sz="2000" kern="1200" dirty="0" err="1">
              <a:solidFill>
                <a:srgbClr val="FF0000"/>
              </a:solidFill>
            </a:rPr>
            <a:t>определенными</a:t>
          </a:r>
          <a:r>
            <a:rPr lang="ru-RU" sz="2000" kern="1200" dirty="0">
              <a:solidFill>
                <a:srgbClr val="FF0000"/>
              </a:solidFill>
            </a:rPr>
            <a:t> ценностями и культурными традициями</a:t>
          </a:r>
          <a:r>
            <a:rPr lang="ru-RU" sz="2000" kern="1200" dirty="0"/>
            <a:t>, понимание обусловленности взглядов и суждений культурными и иными традициями</a:t>
          </a:r>
        </a:p>
      </dsp:txBody>
      <dsp:txXfrm>
        <a:off x="328283" y="3156961"/>
        <a:ext cx="7419892" cy="1387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51784-54F6-426E-87DC-1A3CF8FA5B1E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4E22A-C109-4224-9CC9-5E37112E0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0992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546F4-3602-4837-BFFD-3E3B4BA3A09D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2738" y="744538"/>
            <a:ext cx="61722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ru-RU" dirty="0" err="1"/>
              <a:t>Енка</a:t>
            </a:r>
            <a:r>
              <a:rPr lang="ru-RU" dirty="0"/>
              <a:t> </a:t>
            </a:r>
            <a:r>
              <a:rPr lang="ru-RU" dirty="0" err="1"/>
              <a:t>стра</a:t>
            </a:r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E0C06-5FE1-4F23-A7EB-1A222EB9CE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227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7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7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4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2933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  <a:noFill/>
        </p:spPr>
        <p:txBody>
          <a:bodyPr/>
          <a:lstStyle/>
          <a:p>
            <a:fld id="{876606BA-0030-4ECF-A0B2-1D221DE62FE0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953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066" y="2225605"/>
            <a:ext cx="10098723" cy="15357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130" y="4059820"/>
            <a:ext cx="8316595" cy="18308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3618" y="286908"/>
            <a:ext cx="2673191" cy="611294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4044" y="286908"/>
            <a:ext cx="7821560" cy="611294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775005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08" y="4603785"/>
            <a:ext cx="10098723" cy="142292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8508" y="3036576"/>
            <a:ext cx="10098723" cy="156721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2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638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1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89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2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4047" y="1671693"/>
            <a:ext cx="5247375" cy="472816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9435" y="1671693"/>
            <a:ext cx="5247375" cy="472816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5" y="1603698"/>
            <a:ext cx="5249437" cy="66834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84" indent="0">
              <a:buNone/>
              <a:defRPr sz="2300" b="1"/>
            </a:lvl2pPr>
            <a:lvl3pPr marL="1042569" indent="0">
              <a:buNone/>
              <a:defRPr sz="2100" b="1"/>
            </a:lvl3pPr>
            <a:lvl4pPr marL="1563853" indent="0">
              <a:buNone/>
              <a:defRPr sz="1900" b="1"/>
            </a:lvl4pPr>
            <a:lvl5pPr marL="2085137" indent="0">
              <a:buNone/>
              <a:defRPr sz="1900" b="1"/>
            </a:lvl5pPr>
            <a:lvl6pPr marL="2606422" indent="0">
              <a:buNone/>
              <a:defRPr sz="1900" b="1"/>
            </a:lvl6pPr>
            <a:lvl7pPr marL="3127706" indent="0">
              <a:buNone/>
              <a:defRPr sz="1900" b="1"/>
            </a:lvl7pPr>
            <a:lvl8pPr marL="3648990" indent="0">
              <a:buNone/>
              <a:defRPr sz="1900" b="1"/>
            </a:lvl8pPr>
            <a:lvl9pPr marL="4170275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045" y="2272043"/>
            <a:ext cx="5249437" cy="412781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35309" y="1603698"/>
            <a:ext cx="5251501" cy="66834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84" indent="0">
              <a:buNone/>
              <a:defRPr sz="2300" b="1"/>
            </a:lvl2pPr>
            <a:lvl3pPr marL="1042569" indent="0">
              <a:buNone/>
              <a:defRPr sz="2100" b="1"/>
            </a:lvl3pPr>
            <a:lvl4pPr marL="1563853" indent="0">
              <a:buNone/>
              <a:defRPr sz="1900" b="1"/>
            </a:lvl4pPr>
            <a:lvl5pPr marL="2085137" indent="0">
              <a:buNone/>
              <a:defRPr sz="1900" b="1"/>
            </a:lvl5pPr>
            <a:lvl6pPr marL="2606422" indent="0">
              <a:buNone/>
              <a:defRPr sz="1900" b="1"/>
            </a:lvl6pPr>
            <a:lvl7pPr marL="3127706" indent="0">
              <a:buNone/>
              <a:defRPr sz="1900" b="1"/>
            </a:lvl7pPr>
            <a:lvl8pPr marL="3648990" indent="0">
              <a:buNone/>
              <a:defRPr sz="1900" b="1"/>
            </a:lvl8pPr>
            <a:lvl9pPr marL="4170275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35309" y="2272043"/>
            <a:ext cx="5251501" cy="412781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6" y="285251"/>
            <a:ext cx="3908718" cy="121396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5084" y="285251"/>
            <a:ext cx="6641725" cy="6114606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46" y="1499216"/>
            <a:ext cx="3908718" cy="4900641"/>
          </a:xfrm>
        </p:spPr>
        <p:txBody>
          <a:bodyPr/>
          <a:lstStyle>
            <a:lvl1pPr marL="0" indent="0">
              <a:buNone/>
              <a:defRPr sz="1600"/>
            </a:lvl1pPr>
            <a:lvl2pPr marL="521284" indent="0">
              <a:buNone/>
              <a:defRPr sz="1500"/>
            </a:lvl2pPr>
            <a:lvl3pPr marL="1042569" indent="0">
              <a:buNone/>
              <a:defRPr sz="1100"/>
            </a:lvl3pPr>
            <a:lvl4pPr marL="1563853" indent="0">
              <a:buNone/>
              <a:defRPr sz="1100"/>
            </a:lvl4pPr>
            <a:lvl5pPr marL="2085137" indent="0">
              <a:buNone/>
              <a:defRPr sz="1100"/>
            </a:lvl5pPr>
            <a:lvl6pPr marL="2606422" indent="0">
              <a:buNone/>
              <a:defRPr sz="1100"/>
            </a:lvl6pPr>
            <a:lvl7pPr marL="3127706" indent="0">
              <a:buNone/>
              <a:defRPr sz="1100"/>
            </a:lvl7pPr>
            <a:lvl8pPr marL="3648990" indent="0">
              <a:buNone/>
              <a:defRPr sz="1100"/>
            </a:lvl8pPr>
            <a:lvl9pPr marL="417027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730" y="5015073"/>
            <a:ext cx="7128510" cy="59205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28730" y="640151"/>
            <a:ext cx="7128510" cy="4298633"/>
          </a:xfrm>
        </p:spPr>
        <p:txBody>
          <a:bodyPr/>
          <a:lstStyle>
            <a:lvl1pPr marL="0" indent="0">
              <a:buNone/>
              <a:defRPr sz="3600"/>
            </a:lvl1pPr>
            <a:lvl2pPr marL="521284" indent="0">
              <a:buNone/>
              <a:defRPr sz="3200"/>
            </a:lvl2pPr>
            <a:lvl3pPr marL="1042569" indent="0">
              <a:buNone/>
              <a:defRPr sz="2700"/>
            </a:lvl3pPr>
            <a:lvl4pPr marL="1563853" indent="0">
              <a:buNone/>
              <a:defRPr sz="2300"/>
            </a:lvl4pPr>
            <a:lvl5pPr marL="2085137" indent="0">
              <a:buNone/>
              <a:defRPr sz="2300"/>
            </a:lvl5pPr>
            <a:lvl6pPr marL="2606422" indent="0">
              <a:buNone/>
              <a:defRPr sz="2300"/>
            </a:lvl6pPr>
            <a:lvl7pPr marL="3127706" indent="0">
              <a:buNone/>
              <a:defRPr sz="2300"/>
            </a:lvl7pPr>
            <a:lvl8pPr marL="3648990" indent="0">
              <a:buNone/>
              <a:defRPr sz="2300"/>
            </a:lvl8pPr>
            <a:lvl9pPr marL="4170275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8730" y="5607131"/>
            <a:ext cx="7128510" cy="840819"/>
          </a:xfrm>
        </p:spPr>
        <p:txBody>
          <a:bodyPr/>
          <a:lstStyle>
            <a:lvl1pPr marL="0" indent="0">
              <a:buNone/>
              <a:defRPr sz="1600"/>
            </a:lvl1pPr>
            <a:lvl2pPr marL="521284" indent="0">
              <a:buNone/>
              <a:defRPr sz="1500"/>
            </a:lvl2pPr>
            <a:lvl3pPr marL="1042569" indent="0">
              <a:buNone/>
              <a:defRPr sz="1100"/>
            </a:lvl3pPr>
            <a:lvl4pPr marL="1563853" indent="0">
              <a:buNone/>
              <a:defRPr sz="1100"/>
            </a:lvl4pPr>
            <a:lvl5pPr marL="2085137" indent="0">
              <a:buNone/>
              <a:defRPr sz="1100"/>
            </a:lvl5pPr>
            <a:lvl6pPr marL="2606422" indent="0">
              <a:buNone/>
              <a:defRPr sz="1100"/>
            </a:lvl6pPr>
            <a:lvl7pPr marL="3127706" indent="0">
              <a:buNone/>
              <a:defRPr sz="1100"/>
            </a:lvl7pPr>
            <a:lvl8pPr marL="3648990" indent="0">
              <a:buNone/>
              <a:defRPr sz="1100"/>
            </a:lvl8pPr>
            <a:lvl9pPr marL="417027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5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1194065"/>
          </a:xfrm>
          <a:prstGeom prst="rect">
            <a:avLst/>
          </a:prstGeom>
        </p:spPr>
        <p:txBody>
          <a:bodyPr vert="horz" lIns="104257" tIns="52128" rIns="104257" bIns="5212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4" y="1671693"/>
            <a:ext cx="10692765" cy="4728165"/>
          </a:xfrm>
          <a:prstGeom prst="rect">
            <a:avLst/>
          </a:prstGeom>
        </p:spPr>
        <p:txBody>
          <a:bodyPr vert="horz" lIns="104257" tIns="52128" rIns="104257" bIns="5212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4043" y="6640325"/>
            <a:ext cx="2772198" cy="381438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BE020-E3D2-4B40-A05B-7CD782450F67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9292" y="6640325"/>
            <a:ext cx="3762269" cy="381438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4611" y="6640325"/>
            <a:ext cx="2772198" cy="381438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2569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964" indent="-390964" algn="l" defTabSz="104256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087" indent="-325803" algn="l" defTabSz="104256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211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494" indent="-260643" algn="l" defTabSz="104256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779" indent="-260643" algn="l" defTabSz="1042569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063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349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633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917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284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569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853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137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422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706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990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275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Объект 2"/>
          <p:cNvSpPr txBox="1">
            <a:spLocks noGrp="1"/>
          </p:cNvSpPr>
          <p:nvPr>
            <p:ph type="body" sz="half" idx="1"/>
          </p:nvPr>
        </p:nvSpPr>
        <p:spPr>
          <a:xfrm>
            <a:off x="585895" y="2471181"/>
            <a:ext cx="11140885" cy="2083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1222451">
              <a:spcBef>
                <a:spcPts val="0"/>
              </a:spcBef>
              <a:buSzTx/>
              <a:buNone/>
              <a:defRPr sz="4512" b="1"/>
            </a:lvl1pPr>
          </a:lstStyle>
          <a:p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932816" cy="17099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825" y="4302274"/>
            <a:ext cx="111612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973" indent="-101973">
              <a:defRPr/>
            </a:pPr>
            <a:endParaRPr lang="ru-RU" sz="2000" i="1" dirty="0"/>
          </a:p>
          <a:p>
            <a:pPr marL="101973" indent="-101973">
              <a:defRPr/>
            </a:pPr>
            <a:endParaRPr lang="ru-RU" sz="2000" i="1" dirty="0"/>
          </a:p>
          <a:p>
            <a:pPr marL="101973" indent="-101973">
              <a:defRPr/>
            </a:pPr>
            <a:endParaRPr lang="ru-RU" sz="2000" i="1" dirty="0"/>
          </a:p>
          <a:p>
            <a:pPr marL="101973" indent="-101973">
              <a:defRPr/>
            </a:pPr>
            <a:r>
              <a:rPr lang="ru-RU" sz="2000" i="1" dirty="0"/>
              <a:t>«Мы должны научиться измерять то, что важно, а не то, что легко измерить…» </a:t>
            </a:r>
          </a:p>
          <a:p>
            <a:pPr marL="101973" indent="-101973" algn="r">
              <a:defRPr/>
            </a:pPr>
            <a:r>
              <a:rPr lang="ru-RU" sz="2000" i="1" dirty="0"/>
              <a:t>А. Эйнштейн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871EDFC-11F6-4D2F-9B24-696E5EF77E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19" r="17531" b="65620"/>
          <a:stretch/>
        </p:blipFill>
        <p:spPr>
          <a:xfrm>
            <a:off x="3492153" y="2286050"/>
            <a:ext cx="5440911" cy="196559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300" dirty="0"/>
              <a:t>Какие умения проверяются?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1. Оценивать информацию, формулировать аргументы, объяснять. </a:t>
            </a:r>
          </a:p>
          <a:p>
            <a:pPr marL="0" indent="0">
              <a:buNone/>
            </a:pPr>
            <a:r>
              <a:rPr lang="ru-RU" dirty="0"/>
              <a:t>2. Выявлять и анализировать различные перспективы, распознавать перспективы. </a:t>
            </a:r>
          </a:p>
          <a:p>
            <a:pPr marL="0" indent="0">
              <a:buNone/>
            </a:pPr>
            <a:r>
              <a:rPr lang="ru-RU" dirty="0"/>
              <a:t>3. Оценивать действия и последствия, понимать последствия, результаты и выводы.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sz="3100" dirty="0"/>
              <a:t>Содержание, выбранное для проверки</a:t>
            </a:r>
            <a:r>
              <a:rPr lang="en-US" sz="3100" dirty="0"/>
              <a:t> (PISA)</a:t>
            </a:r>
            <a:r>
              <a:rPr lang="ru-RU" sz="3100" dirty="0"/>
              <a:t>: изменения климата, миграции, бедность, с этим содержанием связаны образование, работа, жизнь (социальное окружение), и в целом совместное пользование окружающей средой людьми, </a:t>
            </a:r>
            <a:r>
              <a:rPr lang="ru-RU" sz="3100" i="1" dirty="0"/>
              <a:t>которые имеют разные взгляды на перспективу ее развития.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CD5B-6C06-474F-AE96-E99D0760959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0501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Что учитывалось при отборе содержания</a:t>
            </a:r>
            <a:r>
              <a:rPr lang="en-US" sz="2400" dirty="0"/>
              <a:t> </a:t>
            </a:r>
            <a:r>
              <a:rPr lang="ru-RU" sz="2400" dirty="0"/>
              <a:t>для мониторинга? </a:t>
            </a:r>
            <a:r>
              <a:rPr lang="ru-RU" sz="4300" dirty="0"/>
              <a:t/>
            </a:r>
            <a:br>
              <a:rPr lang="ru-RU" sz="43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Материалы </a:t>
            </a:r>
            <a:r>
              <a:rPr lang="en-US" dirty="0"/>
              <a:t>PISA</a:t>
            </a:r>
            <a:endParaRPr lang="ru-RU" dirty="0"/>
          </a:p>
          <a:p>
            <a:r>
              <a:rPr lang="ru-RU" dirty="0"/>
              <a:t>Документы ООН</a:t>
            </a:r>
          </a:p>
          <a:p>
            <a:r>
              <a:rPr lang="ru-RU" dirty="0"/>
              <a:t>ПООП</a:t>
            </a:r>
          </a:p>
          <a:p>
            <a:pPr marL="0" indent="0">
              <a:buNone/>
            </a:pPr>
            <a:r>
              <a:rPr lang="ru-RU" dirty="0"/>
              <a:t>Элементы курсов: </a:t>
            </a:r>
          </a:p>
          <a:p>
            <a:pPr marL="0" indent="0">
              <a:buNone/>
            </a:pPr>
            <a:r>
              <a:rPr lang="ru-RU" dirty="0"/>
              <a:t>               география, </a:t>
            </a:r>
          </a:p>
          <a:p>
            <a:pPr marL="0" indent="0">
              <a:buNone/>
            </a:pPr>
            <a:r>
              <a:rPr lang="ru-RU" dirty="0"/>
              <a:t>               обществознание, </a:t>
            </a:r>
          </a:p>
          <a:p>
            <a:pPr marL="0" indent="0">
              <a:buNone/>
            </a:pPr>
            <a:r>
              <a:rPr lang="ru-RU" dirty="0"/>
              <a:t>               история, </a:t>
            </a:r>
          </a:p>
          <a:p>
            <a:pPr marL="0" indent="0">
              <a:buNone/>
            </a:pPr>
            <a:r>
              <a:rPr lang="ru-RU" dirty="0"/>
              <a:t>               биология, </a:t>
            </a:r>
          </a:p>
          <a:p>
            <a:pPr marL="0" indent="0">
              <a:buNone/>
            </a:pPr>
            <a:r>
              <a:rPr lang="ru-RU" dirty="0"/>
              <a:t>               окружающий мир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CD5B-6C06-474F-AE96-E99D0760959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7989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043" y="286907"/>
            <a:ext cx="10665885" cy="1414661"/>
          </a:xfrm>
        </p:spPr>
        <p:txBody>
          <a:bodyPr>
            <a:noAutofit/>
          </a:bodyPr>
          <a:lstStyle/>
          <a:p>
            <a:r>
              <a:rPr lang="ru-RU" sz="3200" dirty="0"/>
              <a:t>Содержание</a:t>
            </a:r>
            <a:r>
              <a:rPr lang="en-US" sz="3200" dirty="0"/>
              <a:t> </a:t>
            </a:r>
            <a:r>
              <a:rPr lang="ru-RU" sz="3200" dirty="0"/>
              <a:t>для мониторинга </a:t>
            </a:r>
            <a:r>
              <a:rPr lang="ru-RU" sz="4300" dirty="0"/>
              <a:t> </a:t>
            </a:r>
            <a:br>
              <a:rPr lang="ru-RU" sz="4300" dirty="0"/>
            </a:br>
            <a:endParaRPr lang="ru-RU" sz="2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6770" y="1154626"/>
            <a:ext cx="5627064" cy="58158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100" b="1" kern="900" dirty="0"/>
              <a:t>Глобальные проблемы</a:t>
            </a:r>
            <a:r>
              <a:rPr lang="ru-RU" sz="2100" kern="900" dirty="0"/>
              <a:t>:  </a:t>
            </a:r>
          </a:p>
          <a:p>
            <a:pPr marL="0" indent="0">
              <a:buNone/>
            </a:pPr>
            <a:r>
              <a:rPr lang="ru-RU" sz="2100" kern="900" dirty="0"/>
              <a:t>война и мир, </a:t>
            </a:r>
          </a:p>
          <a:p>
            <a:pPr marL="0" indent="0">
              <a:buNone/>
            </a:pPr>
            <a:r>
              <a:rPr lang="ru-RU" sz="2100" kern="900" dirty="0">
                <a:solidFill>
                  <a:srgbClr val="FF0000"/>
                </a:solidFill>
              </a:rPr>
              <a:t>международный терроризм</a:t>
            </a:r>
            <a:r>
              <a:rPr lang="ru-RU" sz="2100" kern="900" dirty="0"/>
              <a:t>, </a:t>
            </a:r>
          </a:p>
          <a:p>
            <a:pPr marL="0" indent="0">
              <a:buNone/>
            </a:pPr>
            <a:r>
              <a:rPr lang="ru-RU" sz="2100" kern="900" dirty="0"/>
              <a:t>«Север – Юг»,  </a:t>
            </a:r>
          </a:p>
          <a:p>
            <a:pPr marL="0" indent="0">
              <a:buNone/>
            </a:pPr>
            <a:r>
              <a:rPr lang="ru-RU" sz="2100" kern="900" dirty="0"/>
              <a:t>изменение климата, </a:t>
            </a:r>
          </a:p>
          <a:p>
            <a:pPr marL="0" indent="0">
              <a:buNone/>
            </a:pPr>
            <a:r>
              <a:rPr lang="ru-RU" sz="2100" kern="900" dirty="0"/>
              <a:t>Мировой океан, вода (дефицит воды, доступ к чистой воде),</a:t>
            </a:r>
          </a:p>
          <a:p>
            <a:pPr marL="0" indent="0">
              <a:buNone/>
            </a:pPr>
            <a:r>
              <a:rPr lang="ru-RU" sz="2100" kern="900" dirty="0"/>
              <a:t> демографическая проблема (старение, дети), </a:t>
            </a:r>
          </a:p>
          <a:p>
            <a:pPr marL="0" indent="0">
              <a:buNone/>
            </a:pPr>
            <a:r>
              <a:rPr lang="ru-RU" sz="2100" kern="900" dirty="0"/>
              <a:t>продовольственная проблема, </a:t>
            </a:r>
          </a:p>
          <a:p>
            <a:pPr marL="0" indent="0">
              <a:buNone/>
            </a:pPr>
            <a:r>
              <a:rPr lang="ru-RU" sz="2100" kern="900" dirty="0">
                <a:solidFill>
                  <a:srgbClr val="FF0000"/>
                </a:solidFill>
              </a:rPr>
              <a:t>миграция и беженцы</a:t>
            </a:r>
            <a:r>
              <a:rPr lang="ru-RU" sz="2100" kern="900" dirty="0"/>
              <a:t>, </a:t>
            </a:r>
          </a:p>
          <a:p>
            <a:pPr marL="0" indent="0">
              <a:buNone/>
            </a:pPr>
            <a:r>
              <a:rPr lang="ru-RU" sz="2100" kern="900" dirty="0"/>
              <a:t>энергетическая и сырьевая проблемы, </a:t>
            </a:r>
          </a:p>
          <a:p>
            <a:pPr marL="0" indent="0">
              <a:buNone/>
            </a:pPr>
            <a:r>
              <a:rPr lang="ru-RU" sz="2100" kern="900" dirty="0"/>
              <a:t>гендерное равенство,</a:t>
            </a:r>
          </a:p>
          <a:p>
            <a:pPr marL="0" indent="0">
              <a:buNone/>
            </a:pPr>
            <a:r>
              <a:rPr lang="ru-RU" sz="2100" kern="900" dirty="0"/>
              <a:t> здравоохранение, питание,  </a:t>
            </a:r>
          </a:p>
          <a:p>
            <a:pPr marL="0" indent="0">
              <a:buNone/>
            </a:pPr>
            <a:r>
              <a:rPr lang="ru-RU" sz="2100" kern="900" dirty="0"/>
              <a:t>права человека, </a:t>
            </a:r>
          </a:p>
          <a:p>
            <a:pPr marL="0" indent="0">
              <a:buNone/>
            </a:pPr>
            <a:r>
              <a:rPr lang="ru-RU" sz="2100" kern="900" dirty="0">
                <a:solidFill>
                  <a:srgbClr val="FF0000"/>
                </a:solidFill>
              </a:rPr>
              <a:t>инновации в сфере данных для целей развития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444481" y="1154626"/>
            <a:ext cx="5247375" cy="5007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100" b="1" dirty="0"/>
              <a:t>"Осознание и понимание межкультурных различий</a:t>
            </a:r>
          </a:p>
          <a:p>
            <a:pPr marL="0" indent="0">
              <a:buNone/>
            </a:pPr>
            <a:r>
              <a:rPr lang="ru-RU" sz="2100" b="1" dirty="0"/>
              <a:t> и взаимопонимание":</a:t>
            </a:r>
          </a:p>
          <a:p>
            <a:pPr marL="0" indent="0">
              <a:buNone/>
            </a:pPr>
            <a:r>
              <a:rPr lang="ru-RU" sz="2100" dirty="0"/>
              <a:t>семья, </a:t>
            </a:r>
          </a:p>
          <a:p>
            <a:pPr marL="0" indent="0">
              <a:buNone/>
            </a:pPr>
            <a:r>
              <a:rPr lang="ru-RU" sz="2100" dirty="0"/>
              <a:t>природа, </a:t>
            </a:r>
          </a:p>
          <a:p>
            <a:pPr marL="0" indent="0">
              <a:buNone/>
            </a:pPr>
            <a:r>
              <a:rPr lang="ru-RU" sz="2100" dirty="0"/>
              <a:t>образование, </a:t>
            </a:r>
          </a:p>
          <a:p>
            <a:pPr marL="0" indent="0">
              <a:buNone/>
            </a:pPr>
            <a:r>
              <a:rPr lang="ru-RU" sz="2100" dirty="0"/>
              <a:t>гендерные различия, </a:t>
            </a:r>
          </a:p>
          <a:p>
            <a:pPr marL="0" indent="0">
              <a:buNone/>
            </a:pPr>
            <a:r>
              <a:rPr lang="ru-RU" sz="2100" dirty="0"/>
              <a:t>здоровье (здравоохранение, питание), </a:t>
            </a:r>
          </a:p>
          <a:p>
            <a:pPr marL="0" indent="0">
              <a:buNone/>
            </a:pPr>
            <a:r>
              <a:rPr lang="ru-RU" sz="2100" dirty="0"/>
              <a:t>традиции и обычаи, </a:t>
            </a:r>
          </a:p>
          <a:p>
            <a:pPr marL="0" indent="0">
              <a:buNone/>
            </a:pPr>
            <a:r>
              <a:rPr lang="ru-RU" sz="2100" dirty="0"/>
              <a:t>человек и государство (права человека)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CD5B-6C06-474F-AE96-E99D0760959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8355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Проблемы формирования концептуальной рамки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Отбор </a:t>
            </a:r>
            <a:r>
              <a:rPr lang="ru-RU" dirty="0" err="1"/>
              <a:t>знаниевого</a:t>
            </a:r>
            <a:r>
              <a:rPr lang="ru-RU" dirty="0"/>
              <a:t> компонента: возрастные особенности, накопленный багаж знаний, "чувствительные вопросы", возможность обращения </a:t>
            </a:r>
            <a:r>
              <a:rPr lang="ru-RU" dirty="0" smtClean="0"/>
              <a:t>к ситуациям</a:t>
            </a:r>
            <a:r>
              <a:rPr lang="ru-RU" dirty="0"/>
              <a:t>, возникающим в вымышленных странах</a:t>
            </a:r>
          </a:p>
          <a:p>
            <a:r>
              <a:rPr lang="ru-RU" dirty="0"/>
              <a:t>Четкий отбор ситуаций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Отношения и ценности?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Решение сосредоточиться исключительно на когнитивных компонентах глобальной компетенции, а именно критические и аналитическое мышление в отношении глобальных тем, а также перспектив и межкультурной ситуации..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CD5B-6C06-474F-AE96-E99D0760959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7930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="" xmlns:a16="http://schemas.microsoft.com/office/drawing/2014/main" id="{AE82BC63-6FC4-4239-AD3E-A6210A5AC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Проблемы разработки инструментария «Глобальные компетенции» в исследовании </a:t>
            </a:r>
            <a:r>
              <a:rPr lang="en-US" sz="1800" dirty="0"/>
              <a:t>PISA</a:t>
            </a:r>
            <a:r>
              <a:rPr lang="ru-RU" sz="1800" dirty="0"/>
              <a:t>: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16" name="Объект 15">
            <a:extLst>
              <a:ext uri="{FF2B5EF4-FFF2-40B4-BE49-F238E27FC236}">
                <a16:creationId xmlns="" xmlns:a16="http://schemas.microsoft.com/office/drawing/2014/main" id="{D03794F5-050B-418E-9015-F149F71A4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44" y="1671693"/>
            <a:ext cx="10692765" cy="520578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dirty="0"/>
              <a:t>1) Еще нет четкого научного определения и описания области, которая оценивается. </a:t>
            </a:r>
          </a:p>
          <a:p>
            <a:pPr marL="0" indent="0">
              <a:buNone/>
            </a:pPr>
            <a:r>
              <a:rPr lang="ru-RU" sz="6400" dirty="0"/>
              <a:t>2) «Правильные», «неправильные» ответы другие. «Правильный», «неправильный» ответ должен оценивать степень готовности обучающегося к решению глобальных задач, как самостоятельно, так и совместно с представителями различных национальностей и культур. </a:t>
            </a:r>
          </a:p>
          <a:p>
            <a:pPr marL="0" indent="0">
              <a:buNone/>
            </a:pPr>
            <a:r>
              <a:rPr lang="ru-RU" sz="6400" dirty="0"/>
              <a:t>3) Сложно создать валидный и надежный инструмент. Многие задания не были взяты в исследование </a:t>
            </a:r>
            <a:r>
              <a:rPr lang="en-US" sz="6400" dirty="0"/>
              <a:t>PISA</a:t>
            </a:r>
            <a:r>
              <a:rPr lang="ru-RU" sz="6400" dirty="0"/>
              <a:t> для апробации, т.к. у разработчиков не было единого подхода к определению что правильно, а что неправильно.</a:t>
            </a:r>
          </a:p>
          <a:p>
            <a:pPr marL="0" indent="0">
              <a:buNone/>
            </a:pPr>
            <a:r>
              <a:rPr lang="ru-RU" sz="6400" dirty="0"/>
              <a:t>4) При разработке первых заданий </a:t>
            </a:r>
            <a:r>
              <a:rPr lang="en-US" sz="6400" dirty="0"/>
              <a:t>PISA</a:t>
            </a:r>
            <a:r>
              <a:rPr lang="ru-RU" sz="6400" dirty="0"/>
              <a:t> по глобальным компетенциям выявилась  опасность односторонности или предвзятости выдвигаемых оценок в предлагаемых ситуаций. Это проявилось, в том числе, в частом использовании стереотипов в ситуациях, где предлагалось проверить способности к межкультурному взаимодействию. </a:t>
            </a:r>
          </a:p>
          <a:p>
            <a:pPr marL="0" indent="0">
              <a:buNone/>
            </a:pPr>
            <a:r>
              <a:rPr lang="ru-RU" sz="6400" dirty="0"/>
              <a:t>Пример ситуации: </a:t>
            </a:r>
            <a:r>
              <a:rPr lang="ru-RU" sz="6400" i="1" dirty="0"/>
              <a:t>Учащийся участвует в совместной работе с двумя школьниками, приехавшими из других стран. Он ждет двух сокурсников, которые опаздывают, и задается вопросом «Почему они могут опаздывать». Разрабатывается задание с выбором ответов, среди которых «люди в стране XY не ценят встречи вовремя» или «люди в стране XY, похоже, не соблюдают договоренности». </a:t>
            </a:r>
          </a:p>
          <a:p>
            <a:pPr marL="0" indent="0">
              <a:buNone/>
            </a:pPr>
            <a:r>
              <a:rPr lang="ru-RU" sz="6400" dirty="0"/>
              <a:t>Очень аккуратно следует подходить к отбору ситуаций и к формулируемым ответам. </a:t>
            </a:r>
          </a:p>
          <a:p>
            <a:pPr marL="0" indent="0">
              <a:buNone/>
            </a:pPr>
            <a:r>
              <a:rPr lang="ru-RU" sz="6400" dirty="0"/>
              <a:t>5) Предложенные ситуации подразумевают четко выраженные социально желательные реакции учащихся через стереотипное содержание и варианты ответа. Такие задания реально оценивают как учащиеся могут угадать и соответствовать социальным ожиданиям, а не глобальные компетенции, т.е. не соответствуют своему назначению. Явные варианты ответов не работают в заданиях.</a:t>
            </a:r>
          </a:p>
          <a:p>
            <a:pPr marL="0" indent="0">
              <a:buNone/>
            </a:pPr>
            <a:r>
              <a:rPr lang="ru-RU" sz="6400" dirty="0"/>
              <a:t>6) Нет начальной шкалы измерения, чтобы выявить сложность заданий. После апробации появилась информация.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7962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5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B22C306-2028-42BA-B9A6-64BE30D05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КЛАСС.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ДОСТУПНОСТЬ ЧИСТОЙ ВОДЫ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Глобальные проблемы человечества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7" name="Объект 6">
                <a:extLst>
                  <a:ext uri="{FF2B5EF4-FFF2-40B4-BE49-F238E27FC236}">
                    <a16:creationId xmlns:a16="http://schemas.microsoft.com/office/drawing/2014/main" xmlns="" id="{85C3B652-3198-46A0-B7DF-7D0B5032E7A1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465688916"/>
                  </p:ext>
                </p:extLst>
              </p:nvPr>
            </p:nvGraphicFramePr>
            <p:xfrm>
              <a:off x="593725" y="2591898"/>
              <a:ext cx="5248275" cy="291312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248275">
                      <a:extLst>
                        <a:ext uri="{9D8B030D-6E8A-4147-A177-3AD203B41FA5}">
                          <a16:colId xmlns:a16="http://schemas.microsoft.com/office/drawing/2014/main" xmlns="" val="3383124988"/>
                        </a:ext>
                      </a:extLst>
                    </a:gridCol>
                  </a:tblGrid>
                  <a:tr h="2887054">
                    <a:tc>
                      <a:txBody>
                        <a:bodyPr/>
                        <a:lstStyle/>
                        <a:p>
                          <a:pPr marL="38735" marR="10668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Текст 1.  Доступность чистой воды </a:t>
                          </a:r>
                          <a:endParaRPr lang="ru-RU" sz="900" dirty="0">
                            <a:effectLst/>
                          </a:endParaRPr>
                        </a:p>
                        <a:p>
                          <a:pPr marL="38735" marR="10668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 </a:t>
                          </a:r>
                          <a:endParaRPr lang="ru-RU" sz="900" dirty="0">
                            <a:effectLst/>
                          </a:endParaRPr>
                        </a:p>
                        <a:p>
                          <a:pPr marL="38735" marR="10668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Каждый человек имеет право на доступ к достаточному количеству воды для личных и бытовых нужд (от 50 до 100 литров в сутки на человека). Доступная вода должна быть безопасной и дешевой. Источник воды должен находиться в пределах 1000 м от дома и на набор воды должно уходить не более 30 минут. </a:t>
                          </a:r>
                          <a:endParaRPr lang="ru-RU" sz="900" dirty="0">
                            <a:effectLst/>
                          </a:endParaRPr>
                        </a:p>
                        <a:p>
                          <a:pPr marL="38735" marR="10668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Чистая вода имеет большое значение для здоровья человека. На планете достаточно пресной воды для каждого ее жителя. Однако в странах с невысоким уровнем развития экономики миллионы людей, в основном дети, заболевают и часто умирают от болезней, связанных с отсутствием доступа к чистой воде. Они не могут использовать чистую воду для умывания, стирки вещей, приготовления пищи. В странах с высоким уровнем развития экономики, людей, не имеющих доступа к чистой воде, значительно меньше, чем в экономически неразвитых странах. Доступа к чистой воде лишены 783 млн жителей планеты. Кроме того, от недостатка чистой воды страдает более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9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1000">
                                      <a:effectLst/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000" dirty="0">
                              <a:effectLst/>
                            </a:rPr>
                            <a:t> населения Земли, и эта цифра постоянно растет.</a:t>
                          </a:r>
                          <a:endParaRPr lang="ru-RU" sz="900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 </a:t>
                          </a:r>
                          <a:endParaRPr lang="ru-RU" sz="9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21" marR="57121" marT="0" marB="0"/>
                    </a:tc>
                    <a:extLst>
                      <a:ext uri="{0D108BD9-81ED-4DB2-BD59-A6C34878D82A}">
                        <a16:rowId xmlns:a16="http://schemas.microsoft.com/office/drawing/2014/main" xmlns="" val="3865194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Объект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5C3B652-3198-46A0-B7DF-7D0B5032E7A1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465688916"/>
                  </p:ext>
                </p:extLst>
              </p:nvPr>
            </p:nvGraphicFramePr>
            <p:xfrm>
              <a:off x="593725" y="2591898"/>
              <a:ext cx="5248275" cy="289280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24827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383124988"/>
                        </a:ext>
                      </a:extLst>
                    </a:gridCol>
                  </a:tblGrid>
                  <a:tr h="289280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7121" marR="57121" marT="0" marB="0">
                        <a:blipFill>
                          <a:blip r:embed="rId4"/>
                          <a:stretch>
                            <a:fillRect l="-116" t="-842" r="-464" b="-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86519400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1" name="Объект 10">
            <a:extLst>
              <a:ext uri="{FF2B5EF4-FFF2-40B4-BE49-F238E27FC236}">
                <a16:creationId xmlns="" xmlns:a16="http://schemas.microsoft.com/office/drawing/2014/main" id="{0E3223D1-F59B-45BD-911A-25E1910CFCF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585860197"/>
              </p:ext>
            </p:extLst>
          </p:nvPr>
        </p:nvGraphicFramePr>
        <p:xfrm>
          <a:off x="6038534" y="3707627"/>
          <a:ext cx="5036199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42861">
                  <a:extLst>
                    <a:ext uri="{9D8B030D-6E8A-4147-A177-3AD203B41FA5}">
                      <a16:colId xmlns="" xmlns:a16="http://schemas.microsoft.com/office/drawing/2014/main" val="1654845414"/>
                    </a:ext>
                  </a:extLst>
                </a:gridCol>
                <a:gridCol w="593338">
                  <a:extLst>
                    <a:ext uri="{9D8B030D-6E8A-4147-A177-3AD203B41FA5}">
                      <a16:colId xmlns="" xmlns:a16="http://schemas.microsoft.com/office/drawing/2014/main" val="3594746182"/>
                    </a:ext>
                  </a:extLst>
                </a:gridCol>
              </a:tblGrid>
              <a:tr h="396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Многие люди на Земле не имеют возможности использовать чистую воду для своих нужд.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8" marR="6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8" marR="67318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2363239"/>
                  </a:ext>
                </a:extLst>
              </a:tr>
              <a:tr h="189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 Земле пресная вода доступна каждому жителю.  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8" marR="6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8" marR="67318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9549145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Люди, которые используют грязную воду для питья, рискуют заразиться опасными болезнями. 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8" marR="6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8" marR="67318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44086320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 всех странах вода, которая продается для питья, стоит очень дорого. 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8" marR="6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8" marR="67318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1198682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89B85D3-682A-41C2-BBDD-2E09386F2B5C}"/>
              </a:ext>
            </a:extLst>
          </p:cNvPr>
          <p:cNvSpPr/>
          <p:nvPr/>
        </p:nvSpPr>
        <p:spPr>
          <a:xfrm>
            <a:off x="6038850" y="2718098"/>
            <a:ext cx="59404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Задание 1. 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Используя текст, выберите все верные утверждения о проблеме доступности  чистой воды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01F0429-A5FF-44B7-87D8-02A95077556C}"/>
              </a:ext>
            </a:extLst>
          </p:cNvPr>
          <p:cNvSpPr txBox="1"/>
          <p:nvPr/>
        </p:nvSpPr>
        <p:spPr>
          <a:xfrm>
            <a:off x="7092553" y="5382394"/>
            <a:ext cx="3982180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Идентифицировать (распознавать) проблему </a:t>
            </a:r>
          </a:p>
          <a:p>
            <a:r>
              <a:rPr lang="ru-RU" sz="1000" dirty="0"/>
              <a:t>(явление, действие, взаимодействие и пр.) в информации источника.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6326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B22C306-2028-42BA-B9A6-64BE30D05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КЛАСС.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ДОСТУПНОСТЬ ЧИСТОЙ ВОДЫ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7" name="Объект 6">
                <a:extLst>
                  <a:ext uri="{FF2B5EF4-FFF2-40B4-BE49-F238E27FC236}">
                    <a16:creationId xmlns:a16="http://schemas.microsoft.com/office/drawing/2014/main" xmlns="" id="{85C3B652-3198-46A0-B7DF-7D0B5032E7A1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</p:nvPr>
            </p:nvGraphicFramePr>
            <p:xfrm>
              <a:off x="593725" y="2591898"/>
              <a:ext cx="5248275" cy="291312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248275">
                      <a:extLst>
                        <a:ext uri="{9D8B030D-6E8A-4147-A177-3AD203B41FA5}">
                          <a16:colId xmlns:a16="http://schemas.microsoft.com/office/drawing/2014/main" xmlns="" val="3383124988"/>
                        </a:ext>
                      </a:extLst>
                    </a:gridCol>
                  </a:tblGrid>
                  <a:tr h="2887054">
                    <a:tc>
                      <a:txBody>
                        <a:bodyPr/>
                        <a:lstStyle/>
                        <a:p>
                          <a:pPr marL="38735" marR="10668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Текст 1.  Доступность чистой воды </a:t>
                          </a:r>
                          <a:endParaRPr lang="ru-RU" sz="900" dirty="0">
                            <a:effectLst/>
                          </a:endParaRPr>
                        </a:p>
                        <a:p>
                          <a:pPr marL="38735" marR="10668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 </a:t>
                          </a:r>
                          <a:endParaRPr lang="ru-RU" sz="900" dirty="0">
                            <a:effectLst/>
                          </a:endParaRPr>
                        </a:p>
                        <a:p>
                          <a:pPr marL="38735" marR="10668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Каждый человек имеет право на доступ к достаточному количеству воды для личных и бытовых нужд (от 50 до 100 литров в сутки на человека). Доступная вода должна быть безопасной и дешевой. Источник воды должен находиться в пределах 1000 м от дома и на набор воды должно уходить не более 30 минут. </a:t>
                          </a:r>
                          <a:endParaRPr lang="ru-RU" sz="900" dirty="0">
                            <a:effectLst/>
                          </a:endParaRPr>
                        </a:p>
                        <a:p>
                          <a:pPr marL="38735" marR="10668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Чистая вода имеет большое значение для здоровья человека. На планете достаточно пресной воды для каждого ее жителя. Однако в странах с невысоким уровнем развития экономики миллионы людей, в основном дети, заболевают и часто умирают от болезней, связанных с отсутствием доступа к чистой воде. Они не могут использовать чистую воду для умывания, стирки вещей, приготовления пищи. В странах с высоким уровнем развития экономики, людей, не имеющих доступа к чистой воде, значительно меньше, чем в экономически неразвитых странах. Доступа к чистой воде лишены 783 млн жителей планеты. Кроме того, от недостатка чистой воды страдает более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9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1000">
                                      <a:effectLst/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000" dirty="0">
                              <a:effectLst/>
                            </a:rPr>
                            <a:t> населения Земли, и эта цифра постоянно растет.</a:t>
                          </a:r>
                          <a:endParaRPr lang="ru-RU" sz="900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 </a:t>
                          </a:r>
                          <a:endParaRPr lang="ru-RU" sz="9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21" marR="57121" marT="0" marB="0"/>
                    </a:tc>
                    <a:extLst>
                      <a:ext uri="{0D108BD9-81ED-4DB2-BD59-A6C34878D82A}">
                        <a16:rowId xmlns:a16="http://schemas.microsoft.com/office/drawing/2014/main" xmlns="" val="3865194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Объект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5C3B652-3198-46A0-B7DF-7D0B5032E7A1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</p:nvPr>
            </p:nvGraphicFramePr>
            <p:xfrm>
              <a:off x="593725" y="2591898"/>
              <a:ext cx="5248275" cy="289280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24827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383124988"/>
                        </a:ext>
                      </a:extLst>
                    </a:gridCol>
                  </a:tblGrid>
                  <a:tr h="289280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7121" marR="57121" marT="0" marB="0">
                        <a:blipFill>
                          <a:blip r:embed="rId2"/>
                          <a:stretch>
                            <a:fillRect l="-116" t="-842" r="-464" b="-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865194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01F0429-A5FF-44B7-87D8-02A95077556C}"/>
              </a:ext>
            </a:extLst>
          </p:cNvPr>
          <p:cNvSpPr txBox="1"/>
          <p:nvPr/>
        </p:nvSpPr>
        <p:spPr>
          <a:xfrm>
            <a:off x="7092554" y="538239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Оценивать информацию о проблеме (явлении, действии, взаимодействии и пр.) с позиций непротиворечивости объективным данным и личному опыту.</a:t>
            </a:r>
            <a:endParaRPr lang="ru-RU" sz="12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F8CA6B47-023F-4924-A9FB-F2946F396CF9}"/>
              </a:ext>
            </a:extLst>
          </p:cNvPr>
          <p:cNvSpPr/>
          <p:nvPr/>
        </p:nvSpPr>
        <p:spPr>
          <a:xfrm>
            <a:off x="6003831" y="2467937"/>
            <a:ext cx="5940425" cy="22478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Задание 2.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Обсуждая текст с одноклассниками, Элла сказала: «В тексте говорится, что пресной воды на Земле достаточно, и также сказано, что от недостатка чистой воды страдает более 2/5 населения Земли. Я считаю, что эти утверждения противоречат друг другу». </a:t>
            </a:r>
            <a:endParaRPr lang="ru-RU" sz="1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Согласны ли Вы с Эллой?</a:t>
            </a:r>
            <a:endParaRPr lang="ru-RU" sz="1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Объясните свой ответ</a:t>
            </a:r>
            <a:endParaRPr lang="ru-RU" sz="140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866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B22C306-2028-42BA-B9A6-64BE30D05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КЛАСС.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ДОСТУПНОСТЬ ЧИСТОЙ ВОДЫ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7" name="Объект 6">
                <a:extLst>
                  <a:ext uri="{FF2B5EF4-FFF2-40B4-BE49-F238E27FC236}">
                    <a16:creationId xmlns:a16="http://schemas.microsoft.com/office/drawing/2014/main" xmlns="" id="{85C3B652-3198-46A0-B7DF-7D0B5032E7A1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</p:nvPr>
            </p:nvGraphicFramePr>
            <p:xfrm>
              <a:off x="593725" y="2591898"/>
              <a:ext cx="5248275" cy="291312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248275">
                      <a:extLst>
                        <a:ext uri="{9D8B030D-6E8A-4147-A177-3AD203B41FA5}">
                          <a16:colId xmlns:a16="http://schemas.microsoft.com/office/drawing/2014/main" xmlns="" val="3383124988"/>
                        </a:ext>
                      </a:extLst>
                    </a:gridCol>
                  </a:tblGrid>
                  <a:tr h="2887054">
                    <a:tc>
                      <a:txBody>
                        <a:bodyPr/>
                        <a:lstStyle/>
                        <a:p>
                          <a:pPr marL="38735" marR="10668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Текст 1.  Доступность чистой воды </a:t>
                          </a:r>
                          <a:endParaRPr lang="ru-RU" sz="900" dirty="0">
                            <a:effectLst/>
                          </a:endParaRPr>
                        </a:p>
                        <a:p>
                          <a:pPr marL="38735" marR="10668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 </a:t>
                          </a:r>
                          <a:endParaRPr lang="ru-RU" sz="900" dirty="0">
                            <a:effectLst/>
                          </a:endParaRPr>
                        </a:p>
                        <a:p>
                          <a:pPr marL="38735" marR="10668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Каждый человек имеет право на доступ к достаточному количеству воды для личных и бытовых нужд (от 50 до 100 литров в сутки на человека). Доступная вода должна быть безопасной и дешевой. Источник воды должен находиться в пределах 1000 м от дома и на набор воды должно уходить не более 30 минут. </a:t>
                          </a:r>
                          <a:endParaRPr lang="ru-RU" sz="900" dirty="0">
                            <a:effectLst/>
                          </a:endParaRPr>
                        </a:p>
                        <a:p>
                          <a:pPr marL="38735" marR="10668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Чистая вода имеет большое значение для здоровья человека. На планете достаточно пресной воды для каждого ее жителя. Однако в странах с невысоким уровнем развития экономики миллионы людей, в основном дети, заболевают и часто умирают от болезней, связанных с отсутствием доступа к чистой воде. Они не могут использовать чистую воду для умывания, стирки вещей, приготовления пищи. В странах с высоким уровнем развития экономики, людей, не имеющих доступа к чистой воде, значительно меньше, чем в экономически неразвитых странах. Доступа к чистой воде лишены 783 млн жителей планеты. Кроме того, от недостатка чистой воды страдает более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9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1000">
                                      <a:effectLst/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000" dirty="0">
                              <a:effectLst/>
                            </a:rPr>
                            <a:t> населения Земли, и эта цифра постоянно растет.</a:t>
                          </a:r>
                          <a:endParaRPr lang="ru-RU" sz="900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 </a:t>
                          </a:r>
                          <a:endParaRPr lang="ru-RU" sz="9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21" marR="57121" marT="0" marB="0"/>
                    </a:tc>
                    <a:extLst>
                      <a:ext uri="{0D108BD9-81ED-4DB2-BD59-A6C34878D82A}">
                        <a16:rowId xmlns:a16="http://schemas.microsoft.com/office/drawing/2014/main" xmlns="" val="3865194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Объект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5C3B652-3198-46A0-B7DF-7D0B5032E7A1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</p:nvPr>
            </p:nvGraphicFramePr>
            <p:xfrm>
              <a:off x="593725" y="2591898"/>
              <a:ext cx="5248275" cy="289280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24827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383124988"/>
                        </a:ext>
                      </a:extLst>
                    </a:gridCol>
                  </a:tblGrid>
                  <a:tr h="289280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7121" marR="57121" marT="0" marB="0">
                        <a:blipFill>
                          <a:blip r:embed="rId2"/>
                          <a:stretch>
                            <a:fillRect l="-116" t="-842" r="-464" b="-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86519400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1" name="Объект 10">
            <a:extLst>
              <a:ext uri="{FF2B5EF4-FFF2-40B4-BE49-F238E27FC236}">
                <a16:creationId xmlns="" xmlns:a16="http://schemas.microsoft.com/office/drawing/2014/main" id="{0E3223D1-F59B-45BD-911A-25E1910CFCF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01107882"/>
              </p:ext>
            </p:extLst>
          </p:nvPr>
        </p:nvGraphicFramePr>
        <p:xfrm>
          <a:off x="6156449" y="3707627"/>
          <a:ext cx="5130360" cy="18682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2036">
                  <a:extLst>
                    <a:ext uri="{9D8B030D-6E8A-4147-A177-3AD203B41FA5}">
                      <a16:colId xmlns="" xmlns:a16="http://schemas.microsoft.com/office/drawing/2014/main" val="1654845414"/>
                    </a:ext>
                  </a:extLst>
                </a:gridCol>
                <a:gridCol w="618324">
                  <a:extLst>
                    <a:ext uri="{9D8B030D-6E8A-4147-A177-3AD203B41FA5}">
                      <a16:colId xmlns="" xmlns:a16="http://schemas.microsoft.com/office/drawing/2014/main" val="3594746182"/>
                    </a:ext>
                  </a:extLst>
                </a:gridCol>
              </a:tblGrid>
              <a:tr h="396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Вода нужна всем людям на Земле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8" marR="67318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2363239"/>
                  </a:ext>
                </a:extLst>
              </a:tr>
              <a:tr h="189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На планете достаточно пресной воды для каждого жителя Земли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8" marR="67318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9549145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 странах с низким уровнем развития экономики больше людей заболевают из-за  использования загрязнённой воды, чем в развитых странах   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8" marR="67318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44086320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От недостатка чистой воды страдает более 2/5 населения Земли, и эта цифра постоянно растет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8" marR="67318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1198682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89B85D3-682A-41C2-BBDD-2E09386F2B5C}"/>
              </a:ext>
            </a:extLst>
          </p:cNvPr>
          <p:cNvSpPr/>
          <p:nvPr/>
        </p:nvSpPr>
        <p:spPr>
          <a:xfrm>
            <a:off x="5964025" y="1712556"/>
            <a:ext cx="5940425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Задание 3. 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Прочитав текст Доступность чистой воды, Виктор высказал предположение, что существует зависимость между доходами государства и его возможностью обеспечить своих граждан чистой и доступной водой. 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На основании какого суждения, приведённого в тексте, Виктор мог высказать это предположение? 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Выберите верный ответ.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01F0429-A5FF-44B7-87D8-02A95077556C}"/>
              </a:ext>
            </a:extLst>
          </p:cNvPr>
          <p:cNvSpPr txBox="1"/>
          <p:nvPr/>
        </p:nvSpPr>
        <p:spPr>
          <a:xfrm>
            <a:off x="6660506" y="5919315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Различать причины и последствия существования проблемы (явления, действия, взаимодействия и пр.)  на основе информации источника.</a:t>
            </a:r>
          </a:p>
        </p:txBody>
      </p:sp>
    </p:spTree>
    <p:extLst>
      <p:ext uri="{BB962C8B-B14F-4D97-AF65-F5344CB8AC3E}">
        <p14:creationId xmlns:p14="http://schemas.microsoft.com/office/powerpoint/2010/main" xmlns="" val="917633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B22C306-2028-42BA-B9A6-64BE30D05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КЛАСС.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ДОСТУПНОСТЬ ЧИСТОЙ ВОДЫ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89B85D3-682A-41C2-BBDD-2E09386F2B5C}"/>
              </a:ext>
            </a:extLst>
          </p:cNvPr>
          <p:cNvSpPr/>
          <p:nvPr/>
        </p:nvSpPr>
        <p:spPr>
          <a:xfrm>
            <a:off x="6038534" y="1111643"/>
            <a:ext cx="594042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Задание 4. </a:t>
            </a: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Рейчел произвели большое впечатление фотографии, которые она увидела на лекции. Какие из представленных фотографий можно показать на лекции о том, как тяжело жить людям без доступа к чистой воде? 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21E43E88-1F60-4C75-8786-3D000CF9868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014939915"/>
              </p:ext>
            </p:extLst>
          </p:nvPr>
        </p:nvGraphicFramePr>
        <p:xfrm>
          <a:off x="593725" y="3078607"/>
          <a:ext cx="5248275" cy="2278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48275">
                  <a:extLst>
                    <a:ext uri="{9D8B030D-6E8A-4147-A177-3AD203B41FA5}">
                      <a16:colId xmlns="" xmlns:a16="http://schemas.microsoft.com/office/drawing/2014/main" val="2325680573"/>
                    </a:ext>
                  </a:extLst>
                </a:gridCol>
              </a:tblGrid>
              <a:tr h="1892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Текст 2. Как помочь людям</a:t>
                      </a:r>
                      <a:endParaRPr lang="ru-RU" sz="900" dirty="0">
                        <a:effectLst/>
                      </a:endParaRPr>
                    </a:p>
                    <a:p>
                      <a:pPr marL="20955" indent="4508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9-летняя Рейчел </a:t>
                      </a:r>
                      <a:r>
                        <a:rPr lang="ru-RU" sz="1000" dirty="0" err="1">
                          <a:effectLst/>
                        </a:rPr>
                        <a:t>Бэквис</a:t>
                      </a:r>
                      <a:r>
                        <a:rPr lang="ru-RU" sz="1000" dirty="0">
                          <a:effectLst/>
                        </a:rPr>
                        <a:t> никогда не была в Африке. Но именно благодаря ей десятки тысяч людей из некоторых африканских стран получат новые колодцы, системы очистки воды, сбора дождевой воды. </a:t>
                      </a:r>
                      <a:endParaRPr lang="ru-RU" sz="900" dirty="0">
                        <a:effectLst/>
                      </a:endParaRPr>
                    </a:p>
                    <a:p>
                      <a:pPr marL="20955" indent="4508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Рейчел вместе с мамой пришла на благотворительную лекцию о нехватке чистой воды в африканских странах. Она впервые увидела кадры, на которых дети пили воду из луж и болот, потому что чистой воды у них не было. Эти кадры произвели на нее огромное впечатление. </a:t>
                      </a:r>
                    </a:p>
                    <a:p>
                      <a:pPr marL="20955" indent="4508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При помощи мамы Рейчел создала страницу в Интернете и попросила не дарить ей на день рождения куклы или платья, а пожертвовать деньги для помощи этим людям. Ей хотелось собрать 300 долларов, чтобы 15 человек смогли получить доступ к чистой воде. Было собрано 1 миллион 200 тысяч долларов! Этого хватало на спасение не 15, а 60 тысяч человек. </a:t>
                      </a:r>
                      <a:endParaRPr lang="ru-RU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12" marR="56512" marT="0" marB="0"/>
                </a:tc>
                <a:extLst>
                  <a:ext uri="{0D108BD9-81ED-4DB2-BD59-A6C34878D82A}">
                    <a16:rowId xmlns="" xmlns:a16="http://schemas.microsoft.com/office/drawing/2014/main" val="3937819157"/>
                  </a:ext>
                </a:extLst>
              </a:tr>
            </a:tbl>
          </a:graphicData>
        </a:graphic>
      </p:graphicFrame>
      <p:pic>
        <p:nvPicPr>
          <p:cNvPr id="13" name="Объект 12" descr="https://images5.esquire.ru/upload/gallery/7e1/7e17e0dbbc4623a7087ec6957eda3f81.jpg">
            <a:extLst>
              <a:ext uri="{FF2B5EF4-FFF2-40B4-BE49-F238E27FC236}">
                <a16:creationId xmlns="" xmlns:a16="http://schemas.microsoft.com/office/drawing/2014/main" id="{2958C830-847F-4510-9793-68638A876AB0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2000" y="2065750"/>
            <a:ext cx="1769466" cy="137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storyfox.ru/wp-content/uploads/2016/04/voda-696x522.jpg">
            <a:extLst>
              <a:ext uri="{FF2B5EF4-FFF2-40B4-BE49-F238E27FC236}">
                <a16:creationId xmlns="" xmlns:a16="http://schemas.microsoft.com/office/drawing/2014/main" id="{AD467E4F-A9F4-4F3C-8F8B-FD64F19FAAE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768"/>
          <a:stretch>
            <a:fillRect/>
          </a:stretch>
        </p:blipFill>
        <p:spPr bwMode="auto">
          <a:xfrm>
            <a:off x="10136829" y="3743146"/>
            <a:ext cx="1554480" cy="237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d.ibtimes.co.uk/en/full/1600513/world-water-day.jpg?w=1180&amp;e=55e26ceb08ec97b6434a3165a5909d6f">
            <a:extLst>
              <a:ext uri="{FF2B5EF4-FFF2-40B4-BE49-F238E27FC236}">
                <a16:creationId xmlns="" xmlns:a16="http://schemas.microsoft.com/office/drawing/2014/main" id="{7080F22E-AD2E-4024-A698-CE0EBB89862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2129" y="3527520"/>
            <a:ext cx="1842129" cy="147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ÐÐ°ÑÑÐ¸Ð½ÐºÐ¸ Ð¿Ð¾ Ð·Ð°Ð¿ÑÐ¾ÑÑ ÑÑÐ½Ð°Ð¼Ð¸">
            <a:extLst>
              <a:ext uri="{FF2B5EF4-FFF2-40B4-BE49-F238E27FC236}">
                <a16:creationId xmlns="" xmlns:a16="http://schemas.microsoft.com/office/drawing/2014/main" id="{EEE1D898-FB42-46AD-BC5E-471FC4FBCC0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87684" y="2274079"/>
            <a:ext cx="197358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ÐÐ·ÐµÑÐ¾, ÑÐµÐ»Ð¾Ð²ÐµÐº, ÑÐµÑÑÐµÑ, Ð²Ð¾Ð´Ð°, ÑÐ¿Ð¾ÑÑ, Ð²Ð¾Ð»Ð½Ñ">
            <a:extLst>
              <a:ext uri="{FF2B5EF4-FFF2-40B4-BE49-F238E27FC236}">
                <a16:creationId xmlns="" xmlns:a16="http://schemas.microsoft.com/office/drawing/2014/main" id="{015701CE-6517-4AEF-822B-9BDEFCC873D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1466" y="2187805"/>
            <a:ext cx="204978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Ð¿Ð»ÑÐ¶, Ð¼Ð¾ÑÐµ, Ð²Ð¾Ð´Ñ, Ð¿ÐµÑÐ¾Ðº, Ð»ÑÐ´Ð¸, Ð¾ÑÐ¿ÑÑÐº">
            <a:extLst>
              <a:ext uri="{FF2B5EF4-FFF2-40B4-BE49-F238E27FC236}">
                <a16:creationId xmlns="" xmlns:a16="http://schemas.microsoft.com/office/drawing/2014/main" id="{9EA205A7-2DA9-4993-910E-57C519A4C8D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8742" y="5155853"/>
            <a:ext cx="2049781" cy="137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Ð¿Ð»ÑÐ¶ Ð¼Ð¾ÑÐµ Ð±ÐµÑÐµÐ³ Ð²Ð¾Ð´Ñ Ð¿ÐµÑÐ¾Ðº Ð»ÑÐ´Ð¸ Ð´ÐµÐ²ÑÑÐºÐ° Ð±ÐµÑÐµÐ³ Ð²Ð¾Ð»Ð½Ð° Ð»ÐµÑÐ¾ Ð¾ÑÐ¿ÑÑÐº Ð´ÐµÐ½Ñ Ð¾ÑÐ´ÑÑÐ° Ð ÐµÐ±ÐµÐ½Ð¾Ðº Ð±Ð»Ð¾Ð½Ð´Ð¸Ð½ÐºÐ° Ð²Ð¾Ð´Ð½Ð¾Ðµ Ð¿ÑÐ¾ÑÑÑÐ°Ð½ÑÑÐ²Ð¾ ÐÐ¾Ð»Ð½Ð°Ð¼Ð¸ Ð´ÐµÑÐ¸ Ð²ÐµÑÐµÐ»Ð¾ ÐÐµÑÑÐ¾Ð²Ð°Ñ Ð²Ð¾Ð»Ð½Ð°">
            <a:extLst>
              <a:ext uri="{FF2B5EF4-FFF2-40B4-BE49-F238E27FC236}">
                <a16:creationId xmlns="" xmlns:a16="http://schemas.microsoft.com/office/drawing/2014/main" id="{7BDC939A-CD15-49E3-9B13-7D734DC753C9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75"/>
          <a:stretch/>
        </p:blipFill>
        <p:spPr bwMode="auto">
          <a:xfrm>
            <a:off x="8087681" y="3668627"/>
            <a:ext cx="1842130" cy="163656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2A62C20-B85C-486E-926C-B6E26C8B1821}"/>
              </a:ext>
            </a:extLst>
          </p:cNvPr>
          <p:cNvSpPr txBox="1"/>
          <p:nvPr/>
        </p:nvSpPr>
        <p:spPr>
          <a:xfrm>
            <a:off x="6208428" y="6485063"/>
            <a:ext cx="552619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Оценивать информацию о проблеме (явлении, действии, взаимодействии и пр.) </a:t>
            </a:r>
          </a:p>
          <a:p>
            <a:r>
              <a:rPr lang="ru-RU" sz="1200" dirty="0"/>
              <a:t>с точки зрения полноты  описания проблемы, соответствия контексту задания.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7769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B22C306-2028-42BA-B9A6-64BE30D05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914400" eaLnBrk="0" fontAlgn="base" hangingPunct="0">
              <a:spcAft>
                <a:spcPct val="0"/>
              </a:spcAft>
            </a:pP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КЛАСС. </a:t>
            </a:r>
            <a:r>
              <a:rPr lang="ru-RU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ПОДАРОК</a:t>
            </a:r>
            <a:br>
              <a:rPr lang="ru-RU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dirty="0"/>
              <a:t>сознание межкультурных различий, взаимопонимание  </a:t>
            </a:r>
            <a:r>
              <a:rPr lang="ru-RU" dirty="0"/>
              <a:t/>
            </a:r>
            <a:br>
              <a:rPr lang="ru-RU" dirty="0"/>
            </a:b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85C3B652-3198-46A0-B7DF-7D0B5032E7A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454302631"/>
              </p:ext>
            </p:extLst>
          </p:nvPr>
        </p:nvGraphicFramePr>
        <p:xfrm>
          <a:off x="323801" y="2107427"/>
          <a:ext cx="5248275" cy="3627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48275">
                  <a:extLst>
                    <a:ext uri="{9D8B030D-6E8A-4147-A177-3AD203B41FA5}">
                      <a16:colId xmlns="" xmlns:a16="http://schemas.microsoft.com/office/drawing/2014/main" val="3383124988"/>
                    </a:ext>
                  </a:extLst>
                </a:gridCol>
              </a:tblGrid>
              <a:tr h="288705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ситуации события происходят в воображаемой стране 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Зедландии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Букет цветов </a:t>
                      </a:r>
                    </a:p>
                    <a:p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Катя с родителями проводила каникулы в 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Зедландии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маленькой стране на берегу теплого моря. Они купались и загорали, ездили в горы, посещали  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зедландские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памятные места и музеи. 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Зедландцы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любили приглашать гостей. У родителей Кати появились новые знакомые, которые слушали их рассказы о России и с удовольствием отвечали на вопросы о традициях и обычаях 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Зедландии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Дети в 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Зедландии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носили национальную одежду, и родители купили Кате 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зедландское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платье и косынку. День середины лета в 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Зедландии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праздновали как начало нового года. Лучшим подарком у 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зедландцев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считались цветы. С их помощью было принято выражать самые различные чувства и переживания.  </a:t>
                      </a:r>
                    </a:p>
                  </a:txBody>
                  <a:tcPr marL="57121" marR="57121" marT="0" marB="0"/>
                </a:tc>
                <a:extLst>
                  <a:ext uri="{0D108BD9-81ED-4DB2-BD59-A6C34878D82A}">
                    <a16:rowId xmlns="" xmlns:a16="http://schemas.microsoft.com/office/drawing/2014/main" val="3865194000"/>
                  </a:ext>
                </a:extLst>
              </a:tr>
            </a:tbl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="" xmlns:a16="http://schemas.microsoft.com/office/drawing/2014/main" id="{0E3223D1-F59B-45BD-911A-25E1910CFCF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16997087"/>
              </p:ext>
            </p:extLst>
          </p:nvPr>
        </p:nvGraphicFramePr>
        <p:xfrm>
          <a:off x="6038534" y="3707627"/>
          <a:ext cx="5248275" cy="1381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29951">
                  <a:extLst>
                    <a:ext uri="{9D8B030D-6E8A-4147-A177-3AD203B41FA5}">
                      <a16:colId xmlns="" xmlns:a16="http://schemas.microsoft.com/office/drawing/2014/main" val="1654845414"/>
                    </a:ext>
                  </a:extLst>
                </a:gridCol>
                <a:gridCol w="618324">
                  <a:extLst>
                    <a:ext uri="{9D8B030D-6E8A-4147-A177-3AD203B41FA5}">
                      <a16:colId xmlns="" xmlns:a16="http://schemas.microsoft.com/office/drawing/2014/main" val="3594746182"/>
                    </a:ext>
                  </a:extLst>
                </a:gridCol>
              </a:tblGrid>
              <a:tr h="396114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Дарить цветы в праздники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8" marR="67318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2363239"/>
                  </a:ext>
                </a:extLst>
              </a:tr>
              <a:tr h="189674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Праздновать начало нового 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8" marR="67318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9549145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Отмечать начало нового года в середине лета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8" marR="67318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44086320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Одевать детей в национальную одежду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8" marR="67318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1198682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89B85D3-682A-41C2-BBDD-2E09386F2B5C}"/>
              </a:ext>
            </a:extLst>
          </p:cNvPr>
          <p:cNvSpPr/>
          <p:nvPr/>
        </p:nvSpPr>
        <p:spPr>
          <a:xfrm>
            <a:off x="6038850" y="2718098"/>
            <a:ext cx="5940425" cy="7832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Задание 1.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Катя познакомилась с некоторыми традициями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Зедландии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Используя текст, укажите традиции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Зедландии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которые совпадают с  нашими.  </a:t>
            </a:r>
            <a:endParaRPr lang="ru-RU" sz="1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01F0429-A5FF-44B7-87D8-02A95077556C}"/>
              </a:ext>
            </a:extLst>
          </p:cNvPr>
          <p:cNvSpPr txBox="1"/>
          <p:nvPr/>
        </p:nvSpPr>
        <p:spPr>
          <a:xfrm>
            <a:off x="7092553" y="5382394"/>
            <a:ext cx="381534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200" dirty="0"/>
              <a:t>Идентифицировать проявления культурного сходства и</a:t>
            </a:r>
          </a:p>
          <a:p>
            <a:pPr lvl="0"/>
            <a:r>
              <a:rPr lang="ru-RU" sz="1200" dirty="0"/>
              <a:t> различий на основе информации источника.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2381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775005"/>
          </a:xfrm>
        </p:spPr>
        <p:txBody>
          <a:bodyPr>
            <a:noAutofit/>
          </a:bodyPr>
          <a:lstStyle/>
          <a:p>
            <a:r>
              <a:rPr lang="ru-RU" dirty="0"/>
              <a:t>Глобальные компетенции (исследование </a:t>
            </a:r>
            <a:r>
              <a:rPr lang="en-US" dirty="0"/>
              <a:t>PISA)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FFFEC60-C431-435F-A4AA-9B0397EEE3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6060" t="24129" r="9999" b="15503"/>
          <a:stretch/>
        </p:blipFill>
        <p:spPr>
          <a:xfrm>
            <a:off x="2051993" y="1744891"/>
            <a:ext cx="7398074" cy="4654967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1007424E-F38E-41B3-AD99-C199F1F12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44" y="3366170"/>
            <a:ext cx="2412803" cy="303368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B22C306-2028-42BA-B9A6-64BE30D05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КЛАСС. </a:t>
            </a:r>
            <a:r>
              <a:rPr lang="ru-RU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ПОДАРОК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85C3B652-3198-46A0-B7DF-7D0B5032E7A1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23801" y="2107427"/>
          <a:ext cx="5248275" cy="3627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48275">
                  <a:extLst>
                    <a:ext uri="{9D8B030D-6E8A-4147-A177-3AD203B41FA5}">
                      <a16:colId xmlns="" xmlns:a16="http://schemas.microsoft.com/office/drawing/2014/main" val="3383124988"/>
                    </a:ext>
                  </a:extLst>
                </a:gridCol>
              </a:tblGrid>
              <a:tr h="288705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ситуации события происходят в воображаемой стране 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Зедландии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Букет цветов </a:t>
                      </a:r>
                    </a:p>
                    <a:p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Катя с родителями проводила каникулы в 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Зедландии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маленькой стране на берегу теплого моря. Они купались и загорали, ездили в горы, посещали  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зедландские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памятные места и музеи. 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Зедландцы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любили приглашать гостей. У родителей Кати появились новые знакомые, которые слушали их рассказы о России и с удовольствием отвечали на вопросы о традициях и обычаях 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Зедландии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Дети в 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Зедландии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носили национальную одежду, и родители купили Кате 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зедландское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платье и косынку. День середины лета в 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Зедландии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праздновали как начало нового года. Лучшим подарком у 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зедландцев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считались цветы. С их помощью было принято выражать самые различные чувства и переживания.  </a:t>
                      </a:r>
                    </a:p>
                  </a:txBody>
                  <a:tcPr marL="57121" marR="57121" marT="0" marB="0"/>
                </a:tc>
                <a:extLst>
                  <a:ext uri="{0D108BD9-81ED-4DB2-BD59-A6C34878D82A}">
                    <a16:rowId xmlns="" xmlns:a16="http://schemas.microsoft.com/office/drawing/2014/main" val="3865194000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89B85D3-682A-41C2-BBDD-2E09386F2B5C}"/>
              </a:ext>
            </a:extLst>
          </p:cNvPr>
          <p:cNvSpPr/>
          <p:nvPr/>
        </p:nvSpPr>
        <p:spPr>
          <a:xfrm>
            <a:off x="5886069" y="997164"/>
            <a:ext cx="5940425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Задание 2. </a:t>
            </a:r>
          </a:p>
          <a:p>
            <a:r>
              <a:rPr lang="ru-RU" sz="1400" dirty="0">
                <a:solidFill>
                  <a:schemeClr val="bg1"/>
                </a:solidFill>
              </a:rPr>
              <a:t>Семью Кати пригласили на </a:t>
            </a:r>
            <a:r>
              <a:rPr lang="ru-RU" sz="1400" dirty="0" err="1">
                <a:solidFill>
                  <a:schemeClr val="bg1"/>
                </a:solidFill>
              </a:rPr>
              <a:t>зедландский</a:t>
            </a:r>
            <a:r>
              <a:rPr lang="ru-RU" sz="1400" dirty="0">
                <a:solidFill>
                  <a:schemeClr val="bg1"/>
                </a:solidFill>
              </a:rPr>
              <a:t> Новый год, и родители купили большой букет красивых белых цветов для хозяев дома. Однако хозяева очень смутились, принимая букет, отложили его в сторону, а позже вынесли букет за дверь. Оказалось, что такие букеты было принято приносить на печальные события. Катины родители по незнанию нечаянно нарушили один из обычаев </a:t>
            </a:r>
            <a:r>
              <a:rPr lang="ru-RU" sz="1400" dirty="0" err="1">
                <a:solidFill>
                  <a:schemeClr val="bg1"/>
                </a:solidFill>
              </a:rPr>
              <a:t>зедландцев</a:t>
            </a:r>
            <a:r>
              <a:rPr lang="ru-RU" sz="1400" dirty="0">
                <a:solidFill>
                  <a:schemeClr val="bg1"/>
                </a:solidFill>
              </a:rPr>
              <a:t> и, возможно, обидели хозяев дома.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Как следует  поступить, чтобы не обижать новых друзей? Выберите действия, которые могут в этом помочь,  и действия, которые не могут помочь.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01F0429-A5FF-44B7-87D8-02A95077556C}"/>
              </a:ext>
            </a:extLst>
          </p:cNvPr>
          <p:cNvSpPr txBox="1"/>
          <p:nvPr/>
        </p:nvSpPr>
        <p:spPr>
          <a:xfrm>
            <a:off x="5745140" y="6261720"/>
            <a:ext cx="6222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200" dirty="0"/>
              <a:t>Высказывать предположения о перспективах (последствиях) развития проблемы (явления, </a:t>
            </a:r>
          </a:p>
          <a:p>
            <a:pPr lvl="0"/>
            <a:r>
              <a:rPr lang="ru-RU" sz="1200" dirty="0"/>
              <a:t>действия, взаимодействия и пр.) на основе информации текста и контекстных знаний. 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7D5EA427-750E-4124-BE2B-5EC4AF49615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584922880"/>
              </p:ext>
            </p:extLst>
          </p:nvPr>
        </p:nvGraphicFramePr>
        <p:xfrm>
          <a:off x="6038535" y="3494419"/>
          <a:ext cx="5248274" cy="2120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2995">
                  <a:extLst>
                    <a:ext uri="{9D8B030D-6E8A-4147-A177-3AD203B41FA5}">
                      <a16:colId xmlns="" xmlns:a16="http://schemas.microsoft.com/office/drawing/2014/main" val="2103632377"/>
                    </a:ext>
                  </a:extLst>
                </a:gridCol>
                <a:gridCol w="497543">
                  <a:extLst>
                    <a:ext uri="{9D8B030D-6E8A-4147-A177-3AD203B41FA5}">
                      <a16:colId xmlns="" xmlns:a16="http://schemas.microsoft.com/office/drawing/2014/main" val="619634824"/>
                    </a:ext>
                  </a:extLst>
                </a:gridCol>
                <a:gridCol w="467736">
                  <a:extLst>
                    <a:ext uri="{9D8B030D-6E8A-4147-A177-3AD203B41FA5}">
                      <a16:colId xmlns="" xmlns:a16="http://schemas.microsoft.com/office/drawing/2014/main" val="1166696401"/>
                    </a:ext>
                  </a:extLst>
                </a:gridCol>
              </a:tblGrid>
              <a:tr h="915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Действия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87" marR="60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Да, могут помочь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87" marR="60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Нет, не могут помочь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87" marR="60687" marT="0" marB="0"/>
                </a:tc>
                <a:extLst>
                  <a:ext uri="{0D108BD9-81ED-4DB2-BD59-A6C34878D82A}">
                    <a16:rowId xmlns="" xmlns:a16="http://schemas.microsoft.com/office/drawing/2014/main" val="2827457874"/>
                  </a:ext>
                </a:extLst>
              </a:tr>
              <a:tr h="170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Задавать вопросы друзьям о том, как лучше поступить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87" marR="60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87" marR="6068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87" marR="60687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8032398"/>
                  </a:ext>
                </a:extLst>
              </a:tr>
              <a:tr h="170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Отказаться от общения с зедландцами 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87" marR="60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87" marR="6068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87" marR="60687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0428717"/>
                  </a:ext>
                </a:extLst>
              </a:tr>
              <a:tr h="357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Получать конкретную информацию из разных источников - книг, журналов, поисковых систем Интернета  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87" marR="60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87" marR="6068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87" marR="60687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808756"/>
                  </a:ext>
                </a:extLst>
              </a:tr>
              <a:tr h="170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Поступать по обычаям своей страны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87" marR="60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87" marR="6068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87" marR="60687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0538372"/>
                  </a:ext>
                </a:extLst>
              </a:tr>
              <a:tr h="170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Интересоваться обычаями других народов  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87" marR="60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87" marR="6068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87" marR="60687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1285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29374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B22C306-2028-42BA-B9A6-64BE30D05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КЛАСС. </a:t>
            </a:r>
            <a:r>
              <a:rPr lang="ru-RU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ПОДАРОК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85C3B652-3198-46A0-B7DF-7D0B5032E7A1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23801" y="2107427"/>
          <a:ext cx="5248275" cy="3627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48275">
                  <a:extLst>
                    <a:ext uri="{9D8B030D-6E8A-4147-A177-3AD203B41FA5}">
                      <a16:colId xmlns="" xmlns:a16="http://schemas.microsoft.com/office/drawing/2014/main" val="3383124988"/>
                    </a:ext>
                  </a:extLst>
                </a:gridCol>
              </a:tblGrid>
              <a:tr h="288705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ситуации события происходят в воображаемой стране 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Зедландии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Букет цветов </a:t>
                      </a:r>
                    </a:p>
                    <a:p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Катя с родителями проводила каникулы в 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Зедландии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маленькой стране на берегу теплого моря. Они купались и загорали, ездили в горы, посещали  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зедландские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памятные места и музеи. 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Зедландцы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любили приглашать гостей. У родителей Кати появились новые знакомые, которые слушали их рассказы о России и с удовольствием отвечали на вопросы о традициях и обычаях 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Зедландии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Дети в 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Зедландии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носили национальную одежду, и родители купили Кате 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зедландское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платье и косынку. День середины лета в 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Зедландии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праздновали как начало нового года. Лучшим подарком у 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зедландцев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считались цветы. С их помощью было принято выражать самые различные чувства и переживания.  </a:t>
                      </a:r>
                    </a:p>
                  </a:txBody>
                  <a:tcPr marL="57121" marR="57121" marT="0" marB="0"/>
                </a:tc>
                <a:extLst>
                  <a:ext uri="{0D108BD9-81ED-4DB2-BD59-A6C34878D82A}">
                    <a16:rowId xmlns="" xmlns:a16="http://schemas.microsoft.com/office/drawing/2014/main" val="3865194000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89B85D3-682A-41C2-BBDD-2E09386F2B5C}"/>
              </a:ext>
            </a:extLst>
          </p:cNvPr>
          <p:cNvSpPr/>
          <p:nvPr/>
        </p:nvSpPr>
        <p:spPr>
          <a:xfrm>
            <a:off x="5886069" y="997164"/>
            <a:ext cx="594042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Задание 3.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Вечером, делясь впечатлениями о праздновании </a:t>
            </a:r>
            <a:r>
              <a:rPr lang="ru-RU" sz="1400" dirty="0" err="1">
                <a:solidFill>
                  <a:schemeClr val="bg1"/>
                </a:solidFill>
              </a:rPr>
              <a:t>зедландского</a:t>
            </a:r>
            <a:r>
              <a:rPr lang="ru-RU" sz="1400" dirty="0">
                <a:solidFill>
                  <a:schemeClr val="bg1"/>
                </a:solidFill>
              </a:rPr>
              <a:t> Нового года, Катя рассказывала </a:t>
            </a:r>
            <a:r>
              <a:rPr lang="ru-RU" sz="1400" dirty="0" err="1">
                <a:solidFill>
                  <a:schemeClr val="bg1"/>
                </a:solidFill>
              </a:rPr>
              <a:t>зедландской</a:t>
            </a:r>
            <a:r>
              <a:rPr lang="ru-RU" sz="1400" dirty="0">
                <a:solidFill>
                  <a:schemeClr val="bg1"/>
                </a:solidFill>
              </a:rPr>
              <a:t> подружке о том, что ее удивило. Отношение девочек к происшедшим событиям совпало не во всем.  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Выберите суждения из перечисленных ниже, которые объясняют это несовпадение.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01F0429-A5FF-44B7-87D8-02A95077556C}"/>
              </a:ext>
            </a:extLst>
          </p:cNvPr>
          <p:cNvSpPr txBox="1"/>
          <p:nvPr/>
        </p:nvSpPr>
        <p:spPr>
          <a:xfrm>
            <a:off x="5745140" y="6261720"/>
            <a:ext cx="5771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200" dirty="0"/>
              <a:t>Объяснять сходства и различия в оценке проблемы, явления, действия, </a:t>
            </a:r>
          </a:p>
          <a:p>
            <a:pPr lvl="0"/>
            <a:r>
              <a:rPr lang="ru-RU" sz="1200" dirty="0"/>
              <a:t>взаимодействия, обусловленные культурными особенностями и иными традициями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="" xmlns:a16="http://schemas.microsoft.com/office/drawing/2014/main" id="{1E72DEDD-6736-4D76-81A6-10BE09CBCDD5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xfrm>
            <a:off x="5940425" y="2502074"/>
            <a:ext cx="5247375" cy="326325"/>
          </a:xfrm>
          <a:prstGeom prst="rect">
            <a:avLst/>
          </a:prstGeom>
          <a:solidFill>
            <a:schemeClr val="lt1">
              <a:lumMod val="100000"/>
              <a:lumOff val="0"/>
            </a:schemeClr>
          </a:solidFill>
          <a:ln w="25400">
            <a:solidFill>
              <a:schemeClr val="dk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indent="0">
              <a:spcBef>
                <a:spcPts val="480"/>
              </a:spcBef>
              <a:spcAft>
                <a:spcPts val="0"/>
              </a:spcAft>
              <a:buNone/>
            </a:pP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Девочки оценивают события на основе своего личного опыта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4E64F86-2F55-4385-83BD-84C1C08D4BCA}"/>
              </a:ext>
            </a:extLst>
          </p:cNvPr>
          <p:cNvSpPr>
            <a:spLocks noGrp="1"/>
          </p:cNvSpPr>
          <p:nvPr/>
        </p:nvSpPr>
        <p:spPr bwMode="auto">
          <a:xfrm>
            <a:off x="5967271" y="3004048"/>
            <a:ext cx="3441065" cy="504190"/>
          </a:xfrm>
          <a:prstGeom prst="rect">
            <a:avLst/>
          </a:prstGeom>
          <a:solidFill>
            <a:schemeClr val="lt1">
              <a:lumMod val="100000"/>
              <a:lumOff val="0"/>
            </a:schemeClr>
          </a:solidFill>
          <a:ln w="25400">
            <a:solidFill>
              <a:schemeClr val="dk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Bef>
                <a:spcPts val="430"/>
              </a:spcBef>
              <a:spcAft>
                <a:spcPts val="0"/>
              </a:spcAft>
            </a:pPr>
            <a:r>
              <a:rPr lang="ru-RU" sz="120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 жизни одного народа может отличается от образа жизни другого народа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DC30929-D034-43A8-B864-C1A6262567CF}"/>
              </a:ext>
            </a:extLst>
          </p:cNvPr>
          <p:cNvSpPr>
            <a:spLocks noGrp="1"/>
          </p:cNvSpPr>
          <p:nvPr/>
        </p:nvSpPr>
        <p:spPr bwMode="auto">
          <a:xfrm>
            <a:off x="5967271" y="3666987"/>
            <a:ext cx="5111750" cy="508000"/>
          </a:xfrm>
          <a:prstGeom prst="rect">
            <a:avLst/>
          </a:prstGeom>
          <a:solidFill>
            <a:schemeClr val="lt1">
              <a:lumMod val="100000"/>
              <a:lumOff val="0"/>
            </a:schemeClr>
          </a:solidFill>
          <a:ln w="25400">
            <a:solidFill>
              <a:schemeClr val="dk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Bef>
                <a:spcPts val="430"/>
              </a:spcBef>
              <a:spcAft>
                <a:spcPts val="1000"/>
              </a:spcAft>
            </a:pPr>
            <a:r>
              <a:rPr lang="ru-RU" sz="120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Катя, в отличие от ее зедландской подруги, знает, как правильно вести себя в гостях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621F6C20-5EAE-4D00-AA3C-AC46B8B88658}"/>
              </a:ext>
            </a:extLst>
          </p:cNvPr>
          <p:cNvSpPr>
            <a:spLocks noGrp="1"/>
          </p:cNvSpPr>
          <p:nvPr/>
        </p:nvSpPr>
        <p:spPr bwMode="auto">
          <a:xfrm>
            <a:off x="5971398" y="4346826"/>
            <a:ext cx="3714750" cy="533400"/>
          </a:xfrm>
          <a:prstGeom prst="rect">
            <a:avLst/>
          </a:prstGeom>
          <a:solidFill>
            <a:schemeClr val="lt1">
              <a:lumMod val="100000"/>
              <a:lumOff val="0"/>
            </a:schemeClr>
          </a:solidFill>
          <a:ln w="25400">
            <a:solidFill>
              <a:schemeClr val="dk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ru-RU" sz="120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Катина семья не знает всех обычаев и традиций зедландцев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034DCFB6-F669-4969-AAD4-7492D7F7049A}"/>
              </a:ext>
            </a:extLst>
          </p:cNvPr>
          <p:cNvSpPr>
            <a:spLocks noGrp="1"/>
          </p:cNvSpPr>
          <p:nvPr/>
        </p:nvSpPr>
        <p:spPr bwMode="auto">
          <a:xfrm>
            <a:off x="6019333" y="5135641"/>
            <a:ext cx="3714750" cy="467995"/>
          </a:xfrm>
          <a:prstGeom prst="rect">
            <a:avLst/>
          </a:prstGeom>
          <a:solidFill>
            <a:schemeClr val="lt1">
              <a:lumMod val="100000"/>
              <a:lumOff val="0"/>
            </a:schemeClr>
          </a:solidFill>
          <a:ln w="25400">
            <a:solidFill>
              <a:schemeClr val="dk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Bef>
                <a:spcPts val="430"/>
              </a:spcBef>
              <a:spcAft>
                <a:spcPts val="0"/>
              </a:spcAft>
            </a:pPr>
            <a:r>
              <a:rPr lang="ru-RU" sz="120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двух народов нет схожих обычаев и традиций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323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B22C306-2028-42BA-B9A6-64BE30D05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КЛАСС. </a:t>
            </a:r>
            <a:r>
              <a:rPr lang="ru-RU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ПОДАРОК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85C3B652-3198-46A0-B7DF-7D0B5032E7A1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23801" y="2107427"/>
          <a:ext cx="5248275" cy="3627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48275">
                  <a:extLst>
                    <a:ext uri="{9D8B030D-6E8A-4147-A177-3AD203B41FA5}">
                      <a16:colId xmlns="" xmlns:a16="http://schemas.microsoft.com/office/drawing/2014/main" val="3383124988"/>
                    </a:ext>
                  </a:extLst>
                </a:gridCol>
              </a:tblGrid>
              <a:tr h="288705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ситуации события происходят в воображаемой стране 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Зедландии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Букет цветов </a:t>
                      </a:r>
                    </a:p>
                    <a:p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Катя с родителями проводила каникулы в 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Зедландии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маленькой стране на берегу теплого моря. Они купались и загорали, ездили в горы, посещали  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зедландские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памятные места и музеи. 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Зедландцы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любили приглашать гостей. У родителей Кати появились новые знакомые, которые слушали их рассказы о России и с удовольствием отвечали на вопросы о традициях и обычаях 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Зедландии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Дети в 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Зедландии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носили национальную одежду, и родители купили Кате 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зедландское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платье и косынку. День середины лета в 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Зедландии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праздновали как начало нового года. Лучшим подарком у 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зедландцев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считались цветы. С их помощью было принято выражать самые различные чувства и переживания.  </a:t>
                      </a:r>
                    </a:p>
                  </a:txBody>
                  <a:tcPr marL="57121" marR="57121" marT="0" marB="0"/>
                </a:tc>
                <a:extLst>
                  <a:ext uri="{0D108BD9-81ED-4DB2-BD59-A6C34878D82A}">
                    <a16:rowId xmlns="" xmlns:a16="http://schemas.microsoft.com/office/drawing/2014/main" val="3865194000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89B85D3-682A-41C2-BBDD-2E09386F2B5C}"/>
              </a:ext>
            </a:extLst>
          </p:cNvPr>
          <p:cNvSpPr/>
          <p:nvPr/>
        </p:nvSpPr>
        <p:spPr>
          <a:xfrm>
            <a:off x="5886069" y="997164"/>
            <a:ext cx="5940425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Задание 4. </a:t>
            </a:r>
          </a:p>
          <a:p>
            <a:r>
              <a:rPr lang="ru-RU" sz="1600" dirty="0">
                <a:solidFill>
                  <a:schemeClr val="bg1"/>
                </a:solidFill>
              </a:rPr>
              <a:t>После возвращения домой мама Кати сказала бабушке, что путешествие оказалось полезным для дочки, потому что повлияло на ее отношение к людям. Какой факт подтверждает мнение мамы?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01F0429-A5FF-44B7-87D8-02A95077556C}"/>
              </a:ext>
            </a:extLst>
          </p:cNvPr>
          <p:cNvSpPr txBox="1"/>
          <p:nvPr/>
        </p:nvSpPr>
        <p:spPr>
          <a:xfrm>
            <a:off x="5745140" y="6261720"/>
            <a:ext cx="5634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200" dirty="0"/>
              <a:t>Приводить аргументы (доводы, факты, примеры) в поддержку или опровержение </a:t>
            </a:r>
          </a:p>
          <a:p>
            <a:pPr lvl="0"/>
            <a:r>
              <a:rPr lang="ru-RU" sz="1200" dirty="0"/>
              <a:t>приведенного тезиса с опорой на информацию текста и контекстные знания.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7542B93B-3D06-4627-AE2A-75593B060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8900989"/>
              </p:ext>
            </p:extLst>
          </p:nvPr>
        </p:nvGraphicFramePr>
        <p:xfrm>
          <a:off x="5778453" y="2991354"/>
          <a:ext cx="5887720" cy="1682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37505">
                  <a:extLst>
                    <a:ext uri="{9D8B030D-6E8A-4147-A177-3AD203B41FA5}">
                      <a16:colId xmlns="" xmlns:a16="http://schemas.microsoft.com/office/drawing/2014/main" val="2973864868"/>
                    </a:ext>
                  </a:extLst>
                </a:gridCol>
                <a:gridCol w="450215">
                  <a:extLst>
                    <a:ext uri="{9D8B030D-6E8A-4147-A177-3AD203B41FA5}">
                      <a16:colId xmlns="" xmlns:a16="http://schemas.microsoft.com/office/drawing/2014/main" val="40694058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Используя новые знания, Катя получает хорошие оценки по географии 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6663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 праздникам Катя надевает зедландское национальное платье 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76323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Катя начала учить зедландский язык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56900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Катин класс пришла новая ученица, и Катя помогает ей освоиться в школе  классе 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45465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Катя рассказала в школе об обычаях зедландцев и ответила на вопросы одноклассников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14103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 школьный праздник Катя пришла с букетом цветов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24692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26948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775005"/>
          </a:xfrm>
        </p:spPr>
        <p:txBody>
          <a:bodyPr>
            <a:noAutofit/>
          </a:bodyPr>
          <a:lstStyle/>
          <a:p>
            <a:r>
              <a:rPr lang="ru-RU" dirty="0"/>
              <a:t>Глобальные компетенции</a:t>
            </a:r>
          </a:p>
        </p:txBody>
      </p:sp>
      <p:pic>
        <p:nvPicPr>
          <p:cNvPr id="15" name="Объект 14">
            <a:extLst>
              <a:ext uri="{FF2B5EF4-FFF2-40B4-BE49-F238E27FC236}">
                <a16:creationId xmlns="" xmlns:a16="http://schemas.microsoft.com/office/drawing/2014/main" id="{859A2483-0AE2-49C1-831D-44D1A01DE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9724" t="33964" r="10061" b="36740"/>
          <a:stretch/>
        </p:blipFill>
        <p:spPr>
          <a:xfrm>
            <a:off x="2359880" y="3894657"/>
            <a:ext cx="2608856" cy="8557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F9D0F2E-8A07-46C2-A2E5-2E6DCD1EAB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6969" t="34908" r="25757" b="43532"/>
          <a:stretch/>
        </p:blipFill>
        <p:spPr>
          <a:xfrm>
            <a:off x="2395115" y="2366680"/>
            <a:ext cx="2682262" cy="6877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ABBD80D-2E27-47EF-8B34-399782E255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6969" t="35986" r="23938" b="42454"/>
          <a:stretch/>
        </p:blipFill>
        <p:spPr>
          <a:xfrm>
            <a:off x="6084582" y="2482345"/>
            <a:ext cx="2682264" cy="6622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266E7A8-FD62-477A-8EFF-3053C43F07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6969" t="52088" r="24544" b="21398"/>
          <a:stretch/>
        </p:blipFill>
        <p:spPr>
          <a:xfrm>
            <a:off x="6197730" y="4294435"/>
            <a:ext cx="2599841" cy="799301"/>
          </a:xfrm>
          <a:prstGeom prst="rect">
            <a:avLst/>
          </a:prstGeom>
        </p:spPr>
      </p:pic>
      <p:graphicFrame>
        <p:nvGraphicFramePr>
          <p:cNvPr id="9" name="Объект 8">
            <a:extLst>
              <a:ext uri="{FF2B5EF4-FFF2-40B4-BE49-F238E27FC236}">
                <a16:creationId xmlns="" xmlns:a16="http://schemas.microsoft.com/office/drawing/2014/main" id="{098840ED-D354-4746-89B8-72121CDEBF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60347473"/>
              </p:ext>
            </p:extLst>
          </p:nvPr>
        </p:nvGraphicFramePr>
        <p:xfrm>
          <a:off x="2395114" y="1703571"/>
          <a:ext cx="2682263" cy="481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263">
                  <a:extLst>
                    <a:ext uri="{9D8B030D-6E8A-4147-A177-3AD203B41FA5}">
                      <a16:colId xmlns="" xmlns:a16="http://schemas.microsoft.com/office/drawing/2014/main" val="3813844802"/>
                    </a:ext>
                  </a:extLst>
                </a:gridCol>
              </a:tblGrid>
              <a:tr h="481198">
                <a:tc>
                  <a:txBody>
                    <a:bodyPr/>
                    <a:lstStyle/>
                    <a:p>
                      <a:r>
                        <a:rPr lang="ru-RU" dirty="0"/>
                        <a:t>Доступ к чистой воде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22194634"/>
                  </a:ext>
                </a:extLst>
              </a:tr>
            </a:tbl>
          </a:graphicData>
        </a:graphic>
      </p:graphicFrame>
      <p:graphicFrame>
        <p:nvGraphicFramePr>
          <p:cNvPr id="10" name="Объект 8">
            <a:extLst>
              <a:ext uri="{FF2B5EF4-FFF2-40B4-BE49-F238E27FC236}">
                <a16:creationId xmlns="" xmlns:a16="http://schemas.microsoft.com/office/drawing/2014/main" id="{70052871-0196-4654-A035-2C96832E34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0203825"/>
              </p:ext>
            </p:extLst>
          </p:nvPr>
        </p:nvGraphicFramePr>
        <p:xfrm>
          <a:off x="2395114" y="3261839"/>
          <a:ext cx="2497311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7311">
                  <a:extLst>
                    <a:ext uri="{9D8B030D-6E8A-4147-A177-3AD203B41FA5}">
                      <a16:colId xmlns="" xmlns:a16="http://schemas.microsoft.com/office/drawing/2014/main" val="3813844802"/>
                    </a:ext>
                  </a:extLst>
                </a:gridCol>
              </a:tblGrid>
              <a:tr h="381423">
                <a:tc>
                  <a:txBody>
                    <a:bodyPr/>
                    <a:lstStyle/>
                    <a:p>
                      <a:r>
                        <a:rPr lang="ru-RU" dirty="0"/>
                        <a:t>Забота о животных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22194634"/>
                  </a:ext>
                </a:extLst>
              </a:tr>
            </a:tbl>
          </a:graphicData>
        </a:graphic>
      </p:graphicFrame>
      <p:graphicFrame>
        <p:nvGraphicFramePr>
          <p:cNvPr id="11" name="Объект 8">
            <a:extLst>
              <a:ext uri="{FF2B5EF4-FFF2-40B4-BE49-F238E27FC236}">
                <a16:creationId xmlns="" xmlns:a16="http://schemas.microsoft.com/office/drawing/2014/main" id="{2FBCF820-87F1-4049-8375-0854BE8C5D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95231511"/>
              </p:ext>
            </p:extLst>
          </p:nvPr>
        </p:nvGraphicFramePr>
        <p:xfrm>
          <a:off x="2395114" y="4919205"/>
          <a:ext cx="1421975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975">
                  <a:extLst>
                    <a:ext uri="{9D8B030D-6E8A-4147-A177-3AD203B41FA5}">
                      <a16:colId xmlns="" xmlns:a16="http://schemas.microsoft.com/office/drawing/2014/main" val="3813844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Здоровье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22194634"/>
                  </a:ext>
                </a:extLst>
              </a:tr>
            </a:tbl>
          </a:graphicData>
        </a:graphic>
      </p:graphicFrame>
      <p:graphicFrame>
        <p:nvGraphicFramePr>
          <p:cNvPr id="12" name="Объект 8">
            <a:extLst>
              <a:ext uri="{FF2B5EF4-FFF2-40B4-BE49-F238E27FC236}">
                <a16:creationId xmlns="" xmlns:a16="http://schemas.microsoft.com/office/drawing/2014/main" id="{E8AD8A4F-655A-4381-80F9-388380CB47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16581074"/>
              </p:ext>
            </p:extLst>
          </p:nvPr>
        </p:nvGraphicFramePr>
        <p:xfrm>
          <a:off x="6084582" y="1635160"/>
          <a:ext cx="268226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263">
                  <a:extLst>
                    <a:ext uri="{9D8B030D-6E8A-4147-A177-3AD203B41FA5}">
                      <a16:colId xmlns="" xmlns:a16="http://schemas.microsoft.com/office/drawing/2014/main" val="3813844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Между горами и морем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22194634"/>
                  </a:ext>
                </a:extLst>
              </a:tr>
            </a:tbl>
          </a:graphicData>
        </a:graphic>
      </p:graphicFrame>
      <p:graphicFrame>
        <p:nvGraphicFramePr>
          <p:cNvPr id="13" name="Объект 8">
            <a:extLst>
              <a:ext uri="{FF2B5EF4-FFF2-40B4-BE49-F238E27FC236}">
                <a16:creationId xmlns="" xmlns:a16="http://schemas.microsoft.com/office/drawing/2014/main" id="{60DF2EC8-9524-466B-BCC5-FEEE951CEA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14809942"/>
              </p:ext>
            </p:extLst>
          </p:nvPr>
        </p:nvGraphicFramePr>
        <p:xfrm>
          <a:off x="6084582" y="3375630"/>
          <a:ext cx="268226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263">
                  <a:extLst>
                    <a:ext uri="{9D8B030D-6E8A-4147-A177-3AD203B41FA5}">
                      <a16:colId xmlns="" xmlns:a16="http://schemas.microsoft.com/office/drawing/2014/main" val="3813844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Государство «Мусорные острова»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22194634"/>
                  </a:ext>
                </a:extLst>
              </a:tr>
            </a:tbl>
          </a:graphicData>
        </a:graphic>
      </p:graphicFrame>
      <p:graphicFrame>
        <p:nvGraphicFramePr>
          <p:cNvPr id="14" name="Объект 8">
            <a:extLst>
              <a:ext uri="{FF2B5EF4-FFF2-40B4-BE49-F238E27FC236}">
                <a16:creationId xmlns="" xmlns:a16="http://schemas.microsoft.com/office/drawing/2014/main" id="{AFE1EB05-7D8E-47D0-BA98-473E212FC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85278563"/>
              </p:ext>
            </p:extLst>
          </p:nvPr>
        </p:nvGraphicFramePr>
        <p:xfrm>
          <a:off x="5966826" y="5233440"/>
          <a:ext cx="2802987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2987">
                  <a:extLst>
                    <a:ext uri="{9D8B030D-6E8A-4147-A177-3AD203B41FA5}">
                      <a16:colId xmlns="" xmlns:a16="http://schemas.microsoft.com/office/drawing/2014/main" val="3813844802"/>
                    </a:ext>
                  </a:extLst>
                </a:gridCol>
              </a:tblGrid>
              <a:tr h="367481">
                <a:tc>
                  <a:txBody>
                    <a:bodyPr/>
                    <a:lstStyle/>
                    <a:p>
                      <a:r>
                        <a:rPr lang="ru-RU" sz="2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Образование в мире: право и бизнес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22194634"/>
                  </a:ext>
                </a:extLst>
              </a:tr>
            </a:tbl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337CF40B-559D-4758-AB2A-04A28B23A3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41515" t="50997" r="11210" b="31674"/>
          <a:stretch/>
        </p:blipFill>
        <p:spPr>
          <a:xfrm>
            <a:off x="2334941" y="5560611"/>
            <a:ext cx="2519496" cy="51924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935EC63A-86F8-42BD-94A0-C734F4FD16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26206" t="47262" r="25054" b="38870"/>
          <a:stretch/>
        </p:blipFill>
        <p:spPr>
          <a:xfrm>
            <a:off x="5913640" y="6150026"/>
            <a:ext cx="2839686" cy="454251"/>
          </a:xfrm>
          <a:prstGeom prst="rect">
            <a:avLst/>
          </a:prstGeom>
        </p:spPr>
      </p:pic>
      <p:graphicFrame>
        <p:nvGraphicFramePr>
          <p:cNvPr id="18" name="Объект 8">
            <a:extLst>
              <a:ext uri="{FF2B5EF4-FFF2-40B4-BE49-F238E27FC236}">
                <a16:creationId xmlns="" xmlns:a16="http://schemas.microsoft.com/office/drawing/2014/main" id="{6C058115-EDD8-4C85-8CB5-7BF2E5D4DE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32717188"/>
              </p:ext>
            </p:extLst>
          </p:nvPr>
        </p:nvGraphicFramePr>
        <p:xfrm>
          <a:off x="2395114" y="1084530"/>
          <a:ext cx="2538388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388">
                  <a:extLst>
                    <a:ext uri="{9D8B030D-6E8A-4147-A177-3AD203B41FA5}">
                      <a16:colId xmlns="" xmlns:a16="http://schemas.microsoft.com/office/drawing/2014/main" val="3813844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Мониторинг 5 класс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22194634"/>
                  </a:ext>
                </a:extLst>
              </a:tr>
            </a:tbl>
          </a:graphicData>
        </a:graphic>
      </p:graphicFrame>
      <p:graphicFrame>
        <p:nvGraphicFramePr>
          <p:cNvPr id="19" name="Объект 8">
            <a:extLst>
              <a:ext uri="{FF2B5EF4-FFF2-40B4-BE49-F238E27FC236}">
                <a16:creationId xmlns="" xmlns:a16="http://schemas.microsoft.com/office/drawing/2014/main" id="{625BDCE1-095E-45E0-AB77-0908A84CA0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69487207"/>
              </p:ext>
            </p:extLst>
          </p:nvPr>
        </p:nvGraphicFramePr>
        <p:xfrm>
          <a:off x="6228457" y="1061915"/>
          <a:ext cx="2538388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388">
                  <a:extLst>
                    <a:ext uri="{9D8B030D-6E8A-4147-A177-3AD203B41FA5}">
                      <a16:colId xmlns="" xmlns:a16="http://schemas.microsoft.com/office/drawing/2014/main" val="3813844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Мониторинг 7 класс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22194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81925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793" y="763263"/>
            <a:ext cx="11214543" cy="1602401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>
                <a:solidFill>
                  <a:srgbClr val="A50021"/>
                </a:solidFill>
              </a:rPr>
              <a:t>Спасибо за внимание!</a:t>
            </a: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946427" y="6693745"/>
            <a:ext cx="292632" cy="274597"/>
          </a:xfrm>
          <a:prstGeom prst="rect">
            <a:avLst/>
          </a:prstGeom>
          <a:noFill/>
        </p:spPr>
        <p:txBody>
          <a:bodyPr vert="horz" lIns="80252" tIns="40125" rIns="80252" bIns="40125" rtlCol="0" anchor="ctr"/>
          <a:lstStyle/>
          <a:p>
            <a:fld id="{3794D34D-6F29-4C4A-96B0-9B0417D6C66B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5" name="Рисунок 7"/>
          <p:cNvPicPr preferRelativeResize="0"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2754" y="2452260"/>
            <a:ext cx="2389904" cy="330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611833" y="2452259"/>
            <a:ext cx="7848872" cy="316835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0" tIns="359961" rIns="91430" bIns="45715" rtlCol="0" anchor="ctr"/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Коваль Татьяна Викторовна, </a:t>
            </a:r>
            <a:r>
              <a:rPr lang="ru-RU" dirty="0"/>
              <a:t>	</a:t>
            </a:r>
          </a:p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Дюкова Светлана Евгеньевна, </a:t>
            </a:r>
          </a:p>
          <a:p>
            <a:r>
              <a:rPr lang="ru-RU" sz="2800" i="1" dirty="0"/>
              <a:t>лаборатория социально-гуманитарного общего образования ФГБНУ «ИСРО РАО».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96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800" dirty="0"/>
              <a:t>Что повлияло на формирование направления мониторинга "Глобальные компетенции"?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9336142"/>
              </p:ext>
            </p:extLst>
          </p:nvPr>
        </p:nvGraphicFramePr>
        <p:xfrm>
          <a:off x="794603" y="2002468"/>
          <a:ext cx="10599205" cy="4964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CD5B-6C06-474F-AE96-E99D0760959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800" dirty="0"/>
              <a:t>В чем выражается сформированность глобальных компетенций?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9681" y="1671690"/>
            <a:ext cx="5987865" cy="5295630"/>
          </a:xfrm>
        </p:spPr>
        <p:txBody>
          <a:bodyPr>
            <a:noAutofit/>
          </a:bodyPr>
          <a:lstStyle/>
          <a:p>
            <a:r>
              <a:rPr lang="ru-RU" sz="2900" dirty="0"/>
              <a:t>Критическое рассмотрение с различных точек зрения проблем глобального характера и межкультурного взаимодействия</a:t>
            </a:r>
          </a:p>
          <a:p>
            <a:r>
              <a:rPr lang="ru-RU" sz="2900" dirty="0"/>
              <a:t>Осознание, как  культурные, религиозные, политические, расовые и иные различия могут оказывать влияние на восприятие, суждения и взгляды (наши собственные и других людей)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53304" y="1671690"/>
            <a:ext cx="6127546" cy="522040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Открытое, уважительное и эффективное взаимодействие с другими людьми на основе разделяемого всеми уважения к человеческому достоинству </a:t>
            </a:r>
          </a:p>
          <a:p>
            <a:r>
              <a:rPr lang="ru-RU" dirty="0"/>
              <a:t>Эффективные индивидуальные или групповые действия (деятельность) во имя  коллективного благополучия и устойчивого развития в различных ситуациях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CD5B-6C06-474F-AE96-E99D0760959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109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 dirty="0"/>
              <a:t>Структура глобальных компетенций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4272207872"/>
              </p:ext>
            </p:extLst>
          </p:nvPr>
        </p:nvGraphicFramePr>
        <p:xfrm>
          <a:off x="1980142" y="1459413"/>
          <a:ext cx="7920567" cy="424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CD5B-6C06-474F-AE96-E99D0760959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814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474" y="286908"/>
            <a:ext cx="9327903" cy="1194065"/>
          </a:xfrm>
        </p:spPr>
        <p:txBody>
          <a:bodyPr>
            <a:noAutofit/>
          </a:bodyPr>
          <a:lstStyle/>
          <a:p>
            <a:r>
              <a:rPr lang="ru-RU" sz="3343" dirty="0"/>
              <a:t>Концепция оценивания уровня сформированности глобальных компетенций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507" dirty="0"/>
              <a:t>Область глобальных компетенций «Знание и понимание» </a:t>
            </a: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953499" y="2378594"/>
          <a:ext cx="7748177" cy="4621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CD5B-6C06-474F-AE96-E99D0760959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8772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474" y="286908"/>
            <a:ext cx="9327903" cy="1194065"/>
          </a:xfrm>
        </p:spPr>
        <p:txBody>
          <a:bodyPr>
            <a:noAutofit/>
          </a:bodyPr>
          <a:lstStyle/>
          <a:p>
            <a:r>
              <a:rPr lang="ru-RU" sz="3343" dirty="0"/>
              <a:t>Концепция оценивания уровня сформированности глобальных компетенций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507" dirty="0"/>
              <a:t>Область глобальных компетенций «Умения» </a:t>
            </a: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426923" y="2378594"/>
          <a:ext cx="8650878" cy="478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CD5B-6C06-474F-AE96-E99D0760959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3589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474" y="286908"/>
            <a:ext cx="9327903" cy="1194065"/>
          </a:xfrm>
        </p:spPr>
        <p:txBody>
          <a:bodyPr>
            <a:noAutofit/>
          </a:bodyPr>
          <a:lstStyle/>
          <a:p>
            <a:r>
              <a:rPr lang="ru-RU" sz="3343" dirty="0"/>
              <a:t>Концепция оценивания уровня сформированности глобальных компетенций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507" dirty="0"/>
              <a:t>Область глобальных компетенций «Умения» </a:t>
            </a: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426923" y="2378594"/>
          <a:ext cx="8650878" cy="478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CD5B-6C06-474F-AE96-E99D0760959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0958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14B440-A94A-47AF-AFF7-EC82AE5D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Проявление компетенций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7784D5A1-6806-47E0-A67D-E50E7EF6DE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96544683"/>
              </p:ext>
            </p:extLst>
          </p:nvPr>
        </p:nvGraphicFramePr>
        <p:xfrm>
          <a:off x="2700066" y="2862114"/>
          <a:ext cx="6279152" cy="19044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9296">
                  <a:extLst>
                    <a:ext uri="{9D8B030D-6E8A-4147-A177-3AD203B41FA5}">
                      <a16:colId xmlns="" xmlns:a16="http://schemas.microsoft.com/office/drawing/2014/main" val="1817642227"/>
                    </a:ext>
                  </a:extLst>
                </a:gridCol>
                <a:gridCol w="1569952">
                  <a:extLst>
                    <a:ext uri="{9D8B030D-6E8A-4147-A177-3AD203B41FA5}">
                      <a16:colId xmlns="" xmlns:a16="http://schemas.microsoft.com/office/drawing/2014/main" val="1598414444"/>
                    </a:ext>
                  </a:extLst>
                </a:gridCol>
                <a:gridCol w="1569952">
                  <a:extLst>
                    <a:ext uri="{9D8B030D-6E8A-4147-A177-3AD203B41FA5}">
                      <a16:colId xmlns="" xmlns:a16="http://schemas.microsoft.com/office/drawing/2014/main" val="1833089652"/>
                    </a:ext>
                  </a:extLst>
                </a:gridCol>
                <a:gridCol w="1569952">
                  <a:extLst>
                    <a:ext uri="{9D8B030D-6E8A-4147-A177-3AD203B41FA5}">
                      <a16:colId xmlns="" xmlns:a16="http://schemas.microsoft.com/office/drawing/2014/main" val="3409477520"/>
                    </a:ext>
                  </a:extLst>
                </a:gridCol>
              </a:tblGrid>
              <a:tr h="1904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Изучать  вопросы локального, глобального и культурного значения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Понимать и ценить разные точки зрения и мировоззрения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Участвовать  в открытых, соответствующих обстоятельствам и эффективных межкультурных взаимодействиях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Действовать ответственно в интересах устойчивого развития  и коллективного благополучия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8681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253097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12646</TotalTime>
  <Words>2435</Words>
  <Application>Microsoft Office PowerPoint</Application>
  <PresentationFormat>Произвольный</PresentationFormat>
  <Paragraphs>229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Глобальные компетенции (исследование PISA)</vt:lpstr>
      <vt:lpstr>Что повлияло на формирование направления мониторинга "Глобальные компетенции"?</vt:lpstr>
      <vt:lpstr>В чем выражается сформированность глобальных компетенций?</vt:lpstr>
      <vt:lpstr>Структура глобальных компетенций </vt:lpstr>
      <vt:lpstr>Концепция оценивания уровня сформированности глобальных компетенций </vt:lpstr>
      <vt:lpstr>Концепция оценивания уровня сформированности глобальных компетенций </vt:lpstr>
      <vt:lpstr>Концепция оценивания уровня сформированности глобальных компетенций </vt:lpstr>
      <vt:lpstr>Проявление компетенций</vt:lpstr>
      <vt:lpstr>Какие умения проверяются?</vt:lpstr>
      <vt:lpstr>Что учитывалось при отборе содержания для мониторинга?  </vt:lpstr>
      <vt:lpstr>Содержание для мониторинга   </vt:lpstr>
      <vt:lpstr>Проблемы формирования концептуальной рамки </vt:lpstr>
      <vt:lpstr>Проблемы разработки инструментария «Глобальные компетенции» в исследовании PISA: </vt:lpstr>
      <vt:lpstr>5 КЛАСС.   ДОСТУПНОСТЬ ЧИСТОЙ ВОДЫ Глобальные проблемы человечества</vt:lpstr>
      <vt:lpstr>5 КЛАСС.   ДОСТУПНОСТЬ ЧИСТОЙ ВОДЫ </vt:lpstr>
      <vt:lpstr>5 КЛАСС.   ДОСТУПНОСТЬ ЧИСТОЙ ВОДЫ </vt:lpstr>
      <vt:lpstr>5 КЛАСС.   ДОСТУПНОСТЬ ЧИСТОЙ ВОДЫ </vt:lpstr>
      <vt:lpstr>5 КЛАСС. ПОДАРОК   Осознание межкультурных различий, взаимопонимание    </vt:lpstr>
      <vt:lpstr>5 КЛАСС. ПОДАРОК   </vt:lpstr>
      <vt:lpstr>5 КЛАСС. ПОДАРОК   </vt:lpstr>
      <vt:lpstr>5 КЛАСС. ПОДАРОК   </vt:lpstr>
      <vt:lpstr>Глобальные компетенции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Victoria Baranova</dc:creator>
  <cp:lastModifiedBy>Admin</cp:lastModifiedBy>
  <cp:revision>335</cp:revision>
  <dcterms:created xsi:type="dcterms:W3CDTF">2016-12-10T16:25:45Z</dcterms:created>
  <dcterms:modified xsi:type="dcterms:W3CDTF">2019-05-21T12:01:01Z</dcterms:modified>
</cp:coreProperties>
</file>