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53" r:id="rId3"/>
    <p:sldId id="337" r:id="rId4"/>
    <p:sldId id="303" r:id="rId5"/>
    <p:sldId id="304" r:id="rId6"/>
    <p:sldId id="306" r:id="rId7"/>
    <p:sldId id="307" r:id="rId8"/>
    <p:sldId id="308" r:id="rId9"/>
    <p:sldId id="309" r:id="rId10"/>
    <p:sldId id="310" r:id="rId11"/>
    <p:sldId id="341" r:id="rId12"/>
    <p:sldId id="352" r:id="rId13"/>
    <p:sldId id="338" r:id="rId14"/>
    <p:sldId id="339" r:id="rId15"/>
    <p:sldId id="340" r:id="rId16"/>
    <p:sldId id="342" r:id="rId17"/>
    <p:sldId id="318" r:id="rId18"/>
    <p:sldId id="319" r:id="rId19"/>
    <p:sldId id="320" r:id="rId20"/>
    <p:sldId id="321" r:id="rId21"/>
    <p:sldId id="322" r:id="rId22"/>
    <p:sldId id="311" r:id="rId23"/>
    <p:sldId id="344" r:id="rId24"/>
    <p:sldId id="345" r:id="rId25"/>
    <p:sldId id="346" r:id="rId26"/>
    <p:sldId id="347" r:id="rId27"/>
    <p:sldId id="349" r:id="rId28"/>
    <p:sldId id="343" r:id="rId29"/>
    <p:sldId id="323" r:id="rId30"/>
    <p:sldId id="324" r:id="rId31"/>
    <p:sldId id="325" r:id="rId32"/>
    <p:sldId id="326" r:id="rId33"/>
    <p:sldId id="327" r:id="rId34"/>
    <p:sldId id="328" r:id="rId35"/>
    <p:sldId id="334" r:id="rId36"/>
    <p:sldId id="329" r:id="rId37"/>
  </p:sldIdLst>
  <p:sldSz cx="9144000" cy="6858000" type="screen4x3"/>
  <p:notesSz cx="6797675" cy="9928225"/>
  <p:photoAlbum layout="1picTitle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ED1C24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755AA-F6A5-4EF2-A8B1-F889B19571A0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00A72-442D-4FEC-B3C5-842153FE5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73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>
            <a:lvl1pPr>
              <a:defRPr b="1">
                <a:solidFill>
                  <a:srgbClr val="025B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052664"/>
            <a:ext cx="4139952" cy="1116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2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16224" y="2354957"/>
            <a:ext cx="6548264" cy="1362075"/>
          </a:xfrm>
        </p:spPr>
        <p:txBody>
          <a:bodyPr anchor="t"/>
          <a:lstStyle>
            <a:lvl1pPr algn="l">
              <a:defRPr sz="4000" b="1" cap="all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10608" y="6381328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DE3641D3-35EF-42F4-8EA6-0D117A7562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979712" y="0"/>
            <a:ext cx="7128792" cy="1052736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25B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098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общий)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04" y="-18256"/>
            <a:ext cx="7380000" cy="1070992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05200" y="6381328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DE3641D3-35EF-42F4-8EA6-0D117A756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9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новые)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04" y="-18256"/>
            <a:ext cx="7380000" cy="1070992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627970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Материал для вновь привлекаемых специалистов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05200" y="6381328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DE3641D3-35EF-42F4-8EA6-0D117A756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2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опытные)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04" y="-18256"/>
            <a:ext cx="7380000" cy="1070992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627970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Материал для имеющих </a:t>
            </a:r>
            <a:b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опыт специалистов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05200" y="6381328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DE3641D3-35EF-42F4-8EA6-0D117A756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5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6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641D3-35EF-42F4-8EA6-0D117A756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Памятка </a:t>
            </a:r>
            <a:br>
              <a:rPr lang="ru-RU" sz="3600" dirty="0" smtClean="0"/>
            </a:br>
            <a:r>
              <a:rPr lang="ru-RU" sz="3600" dirty="0" smtClean="0"/>
              <a:t>для организатора в аудитории </a:t>
            </a:r>
            <a:br>
              <a:rPr lang="ru-RU" sz="3600" dirty="0" smtClean="0"/>
            </a:br>
            <a:r>
              <a:rPr lang="ru-RU" sz="3600" dirty="0" smtClean="0"/>
              <a:t>по работе со станцией печати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052664"/>
            <a:ext cx="4572000" cy="1116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Использование в ППЭ </a:t>
            </a:r>
            <a:br>
              <a:rPr lang="ru-RU" dirty="0" smtClean="0"/>
            </a:br>
            <a:r>
              <a:rPr lang="ru-RU" dirty="0" smtClean="0"/>
              <a:t>технологии печати </a:t>
            </a:r>
            <a:br>
              <a:rPr lang="ru-RU" dirty="0" smtClean="0"/>
            </a:br>
            <a:r>
              <a:rPr lang="ru-RU" dirty="0" smtClean="0"/>
              <a:t>полного комплекта экзаменационных материалов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5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Проверка качества печати очередного комплекта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8 второй ждет ответа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2483768" y="4032237"/>
            <a:ext cx="1656184" cy="521717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23528" y="1708150"/>
            <a:ext cx="4968552" cy="1360810"/>
          </a:xfrm>
          <a:prstGeom prst="wedgeRoundRectCallout">
            <a:avLst>
              <a:gd name="adj1" fmla="val -4727"/>
              <a:gd name="adj2" fmla="val 129019"/>
              <a:gd name="adj3" fmla="val 16667"/>
            </a:avLst>
          </a:prstGeom>
          <a:solidFill>
            <a:srgbClr val="ED1C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Дожидаемся окончания печати комплекта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Проверяем </a:t>
            </a:r>
            <a:r>
              <a:rPr lang="ru-RU" dirty="0" smtClean="0"/>
              <a:t>качество печати контрольного листа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Нажимаем кнопку «Да»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139952" y="3265596"/>
            <a:ext cx="4896544" cy="2899708"/>
          </a:xfrm>
          <a:prstGeom prst="ellipse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Проделываем эти действия для всех распечатываемых комплектов</a:t>
            </a:r>
            <a:endParaRPr lang="ru-RU" sz="32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Печать окончена. </a:t>
            </a:r>
            <a:br>
              <a:rPr lang="ru-RU" dirty="0" smtClean="0"/>
            </a:br>
            <a:r>
              <a:rPr lang="ru-RU" dirty="0" smtClean="0"/>
              <a:t>Идёт экзамен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 идет экзамен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вал 6"/>
          <p:cNvSpPr/>
          <p:nvPr/>
        </p:nvSpPr>
        <p:spPr>
          <a:xfrm>
            <a:off x="4211960" y="1556792"/>
            <a:ext cx="4896544" cy="4977110"/>
          </a:xfrm>
          <a:prstGeom prst="ellipse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effectLst>
            <a:softEdge rad="127000"/>
          </a:effec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После </a:t>
            </a:r>
            <a:br>
              <a:rPr lang="ru-RU" sz="32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2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окончания печати и до завершения экзамена </a:t>
            </a:r>
            <a:br>
              <a:rPr lang="ru-RU" sz="32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2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станция печати должна выглядеть именно так</a:t>
            </a:r>
            <a:endParaRPr lang="ru-RU" sz="32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Завершение экзамена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2 завершение экзамена-техспец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1763688" y="5499572"/>
            <a:ext cx="2808312" cy="593724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539552" y="2420888"/>
            <a:ext cx="3168352" cy="936104"/>
          </a:xfrm>
          <a:prstGeom prst="wedgeRoundRectCallout">
            <a:avLst>
              <a:gd name="adj1" fmla="val 6050"/>
              <a:gd name="adj2" fmla="val 2940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 Нажимаем кнопку</a:t>
            </a:r>
            <a:endParaRPr lang="ru-RU" sz="32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67844" y="3140968"/>
            <a:ext cx="2772308" cy="1440160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220072" y="1484784"/>
            <a:ext cx="3744416" cy="1152128"/>
          </a:xfrm>
          <a:prstGeom prst="wedgeRoundRectCallout">
            <a:avLst>
              <a:gd name="adj1" fmla="val -34901"/>
              <a:gd name="adj2" fmla="val 126460"/>
              <a:gd name="adj3" fmla="val 16667"/>
            </a:avLst>
          </a:prstGeom>
          <a:solidFill>
            <a:srgbClr val="ED1C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2. Зовём технического специалиста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5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Протокол печати ЭМ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3 протокол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5076056" y="4293096"/>
            <a:ext cx="2160240" cy="593724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5436096" y="2204864"/>
            <a:ext cx="3268363" cy="1152128"/>
          </a:xfrm>
          <a:prstGeom prst="wedgeRoundRectCallout">
            <a:avLst>
              <a:gd name="adj1" fmla="val -71"/>
              <a:gd name="adj2" fmla="val 14149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Нажимаем кнопку </a:t>
            </a:r>
            <a:r>
              <a:rPr lang="ru-RU" sz="16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(с техническим специалистом)</a:t>
            </a:r>
            <a:endParaRPr lang="ru-RU" sz="16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Печать протокола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4 печать протокола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4499993" y="4725144"/>
            <a:ext cx="1152128" cy="593724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6119664" y="2852936"/>
            <a:ext cx="2772816" cy="1368152"/>
          </a:xfrm>
          <a:prstGeom prst="wedgeRoundRectCallout">
            <a:avLst>
              <a:gd name="adj1" fmla="val 65490"/>
              <a:gd name="adj2" fmla="val 10326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Нажимаем кнопку </a:t>
            </a:r>
            <a:br>
              <a:rPr lang="ru-RU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16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(с техническим специалистом)</a:t>
            </a:r>
            <a:endParaRPr lang="ru-RU" sz="16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1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Завершение работы </a:t>
            </a:r>
            <a:br>
              <a:rPr lang="ru-RU" dirty="0" smtClean="0"/>
            </a:br>
            <a:r>
              <a:rPr lang="ru-RU" dirty="0" smtClean="0"/>
              <a:t>на станции печати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5 конец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35496" y="1238171"/>
            <a:ext cx="9108504" cy="1038701"/>
          </a:xfrm>
          <a:prstGeom prst="ellipse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effectLst>
            <a:softEdge rad="127000"/>
          </a:effec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Теперь необходимо подписать распечатанный протокол и можно покинуть аудиторию </a:t>
            </a:r>
            <a:endParaRPr lang="ru-RU" sz="24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15</a:t>
            </a:fld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860032" y="4365104"/>
            <a:ext cx="4104456" cy="1861006"/>
          </a:xfrm>
          <a:prstGeom prst="ellipse">
            <a:avLst/>
          </a:prstGeom>
          <a:solidFill>
            <a:schemeClr val="accent2">
              <a:lumMod val="60000"/>
              <a:lumOff val="40000"/>
              <a:alpha val="69000"/>
            </a:scheme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ED1C2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Экзамен закончен!</a:t>
            </a:r>
            <a:endParaRPr lang="ru-RU" sz="4000" b="1" cap="none" spc="0" dirty="0">
              <a:ln w="19050">
                <a:solidFill>
                  <a:srgbClr val="C00000"/>
                </a:solidFill>
                <a:prstDash val="solid"/>
              </a:ln>
              <a:solidFill>
                <a:srgbClr val="ED1C24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9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Брак печати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с печатью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8 второй ждет ответа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3275856" y="4032237"/>
            <a:ext cx="720080" cy="521717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220072" y="3338649"/>
            <a:ext cx="3744416" cy="1368152"/>
          </a:xfrm>
          <a:prstGeom prst="wedgeRoundRectCallout">
            <a:avLst>
              <a:gd name="adj1" fmla="val -81691"/>
              <a:gd name="adj2" fmla="val 19781"/>
              <a:gd name="adj3" fmla="val 16667"/>
            </a:avLst>
          </a:prstGeom>
          <a:solidFill>
            <a:srgbClr val="ED1C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Если при печати </a:t>
            </a:r>
            <a:r>
              <a:rPr lang="ru-RU" b="1" dirty="0" smtClean="0"/>
              <a:t>произошёл сбой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или качество печати контрольного листа </a:t>
            </a:r>
            <a:r>
              <a:rPr lang="ru-RU" b="1" dirty="0" smtClean="0"/>
              <a:t>неудовлетворительное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то нажимаем кнопку «</a:t>
            </a:r>
            <a:r>
              <a:rPr lang="ru-RU" b="1" dirty="0" smtClean="0"/>
              <a:t>НЕТ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7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с печатью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9 ответили нет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вал 4"/>
          <p:cNvSpPr/>
          <p:nvPr/>
        </p:nvSpPr>
        <p:spPr>
          <a:xfrm>
            <a:off x="97160" y="1268760"/>
            <a:ext cx="8867328" cy="1514773"/>
          </a:xfrm>
          <a:prstGeom prst="ellipse">
            <a:avLst/>
          </a:prstGeom>
          <a:solidFill>
            <a:schemeClr val="accent2">
              <a:lumMod val="60000"/>
              <a:lumOff val="40000"/>
              <a:alpha val="69000"/>
            </a:scheme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ED1C2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 необходимости приглашаем технического специалиста</a:t>
            </a:r>
            <a:endParaRPr lang="ru-RU" sz="3200" b="1" cap="none" spc="0" dirty="0">
              <a:ln w="19050">
                <a:solidFill>
                  <a:srgbClr val="C00000"/>
                </a:solidFill>
                <a:prstDash val="solid"/>
              </a:ln>
              <a:solidFill>
                <a:srgbClr val="ED1C24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20072" y="4419451"/>
            <a:ext cx="720080" cy="521717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408828" y="4293096"/>
            <a:ext cx="1331524" cy="558732"/>
          </a:xfrm>
          <a:prstGeom prst="wedgeRoundRectCallout">
            <a:avLst>
              <a:gd name="adj1" fmla="val -81691"/>
              <a:gd name="adj2" fmla="val 19781"/>
              <a:gd name="adj3" fmla="val 16667"/>
            </a:avLst>
          </a:prstGeom>
          <a:solidFill>
            <a:srgbClr val="ED1C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Нажимаем кнопку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 печати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0 идет техспец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683568" y="1196752"/>
            <a:ext cx="7776864" cy="1558052"/>
          </a:xfrm>
          <a:prstGeom prst="ellipse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effectLst>
            <a:softEdge rad="127000"/>
          </a:effec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Когда проблемы </a:t>
            </a:r>
            <a:br>
              <a:rPr lang="ru-RU" sz="36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6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были устранены…</a:t>
            </a:r>
            <a:endParaRPr lang="ru-RU" sz="36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572000" y="3501008"/>
            <a:ext cx="2566628" cy="1328023"/>
          </a:xfrm>
          <a:prstGeom prst="wedgeRoundRectCallout">
            <a:avLst>
              <a:gd name="adj1" fmla="val -82585"/>
              <a:gd name="adj2" fmla="val -50865"/>
              <a:gd name="adj3" fmla="val 16667"/>
            </a:avLst>
          </a:prstGeom>
          <a:solidFill>
            <a:schemeClr val="accent3">
              <a:lumMod val="60000"/>
              <a:lumOff val="40000"/>
              <a:alpha val="69000"/>
            </a:schemeClr>
          </a:solidFill>
          <a:ln w="19050">
            <a:solidFill>
              <a:srgbClr val="009900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Нажимаем кнопку</a:t>
            </a:r>
          </a:p>
        </p:txBody>
      </p:sp>
      <p:sp>
        <p:nvSpPr>
          <p:cNvPr id="8" name="Овал 7"/>
          <p:cNvSpPr/>
          <p:nvPr/>
        </p:nvSpPr>
        <p:spPr>
          <a:xfrm>
            <a:off x="1691680" y="3039794"/>
            <a:ext cx="2232248" cy="648072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hlinkClick r:id="rId2" action="ppaction://hlinksldjump"/>
              </a:rPr>
              <a:t>Штатное проведение экзамена……3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hlinkClick r:id="rId3" action="ppaction://hlinksldjump"/>
              </a:rPr>
              <a:t>брак печати……………………….……….16</a:t>
            </a:r>
            <a:br>
              <a:rPr lang="ru-RU" sz="2400" dirty="0" smtClean="0">
                <a:hlinkClick r:id="rId3" action="ppaction://hlinksldjump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hlinkClick r:id="rId4" action="ppaction://hlinksldjump"/>
              </a:rPr>
              <a:t>дополнительная печать…………….28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 печати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1 нажали продолжить печать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2915816" y="4077072"/>
            <a:ext cx="3960440" cy="2207240"/>
          </a:xfrm>
          <a:prstGeom prst="ellipse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Просто ждём</a:t>
            </a:r>
            <a:endParaRPr lang="ru-RU" sz="48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Проверка качества печати контрольного листа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2 ждет ответа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2483768" y="4032237"/>
            <a:ext cx="1656184" cy="521717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23528" y="1340768"/>
            <a:ext cx="4968552" cy="1728192"/>
          </a:xfrm>
          <a:prstGeom prst="wedgeRoundRectCallout">
            <a:avLst>
              <a:gd name="adj1" fmla="val -2868"/>
              <a:gd name="adj2" fmla="val 112297"/>
              <a:gd name="adj3" fmla="val 16667"/>
            </a:avLst>
          </a:prstGeom>
          <a:solidFill>
            <a:srgbClr val="ED1C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Дожидаемся окончания печати комплекта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Сверяем номер КИМ на контрольном листе и на экране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Проверяем качество печати контрольного листа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Нажимаем соответствующую кнопку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699792" y="3140968"/>
            <a:ext cx="1656184" cy="521717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Печать закончена. </a:t>
            </a:r>
            <a:br>
              <a:rPr lang="ru-RU" dirty="0" smtClean="0"/>
            </a:br>
            <a:r>
              <a:rPr lang="ru-RU" dirty="0" smtClean="0"/>
              <a:t>Идёт экзамен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3 идет экзамен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4211960" y="1556792"/>
            <a:ext cx="4896544" cy="4977110"/>
          </a:xfrm>
          <a:prstGeom prst="ellipse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effectLst>
            <a:softEdge rad="127000"/>
          </a:effec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После </a:t>
            </a:r>
            <a:br>
              <a:rPr lang="ru-RU" sz="32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2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окончания печати и до завершения экзамена </a:t>
            </a:r>
            <a:br>
              <a:rPr lang="ru-RU" sz="32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2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станция печати должна выглядеть именно так</a:t>
            </a:r>
            <a:endParaRPr lang="ru-RU" sz="32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59832" y="2996951"/>
            <a:ext cx="1368152" cy="360041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Завершение экзамена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2 завершение экзамена-техспец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1763688" y="5499572"/>
            <a:ext cx="2808312" cy="593724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539552" y="2420888"/>
            <a:ext cx="3168352" cy="936104"/>
          </a:xfrm>
          <a:prstGeom prst="wedgeRoundRectCallout">
            <a:avLst>
              <a:gd name="adj1" fmla="val 6050"/>
              <a:gd name="adj2" fmla="val 2940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 Нажимаем кнопку</a:t>
            </a:r>
            <a:endParaRPr lang="ru-RU" sz="32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67844" y="3140968"/>
            <a:ext cx="2772308" cy="1440160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220072" y="1484784"/>
            <a:ext cx="3744416" cy="1152128"/>
          </a:xfrm>
          <a:prstGeom prst="wedgeRoundRectCallout">
            <a:avLst>
              <a:gd name="adj1" fmla="val -34901"/>
              <a:gd name="adj2" fmla="val 126460"/>
              <a:gd name="adj3" fmla="val 16667"/>
            </a:avLst>
          </a:prstGeom>
          <a:solidFill>
            <a:srgbClr val="ED1C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2. Зовём технического специалиста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0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Печать протокола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3 ждет печать протокола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5076056" y="4293096"/>
            <a:ext cx="2160240" cy="593724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5436096" y="2204864"/>
            <a:ext cx="3268363" cy="1152128"/>
          </a:xfrm>
          <a:prstGeom prst="wedgeRoundRectCallout">
            <a:avLst>
              <a:gd name="adj1" fmla="val -71"/>
              <a:gd name="adj2" fmla="val 14149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Нажимаем кнопку </a:t>
            </a:r>
            <a:r>
              <a:rPr lang="ru-RU" sz="16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(с техническим специалистом)</a:t>
            </a:r>
            <a:endParaRPr lang="ru-RU" sz="16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Распределение бракованных ЭМ по видам брака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4 данные для печати просит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5364088" y="3645024"/>
            <a:ext cx="792088" cy="288032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64088" y="3861048"/>
            <a:ext cx="792088" cy="79208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руговая стрелка 1"/>
          <p:cNvSpPr/>
          <p:nvPr/>
        </p:nvSpPr>
        <p:spPr>
          <a:xfrm rot="5400000">
            <a:off x="5832140" y="3537012"/>
            <a:ext cx="720080" cy="1080120"/>
          </a:xfrm>
          <a:prstGeom prst="circularArrow">
            <a:avLst>
              <a:gd name="adj1" fmla="val 5542"/>
              <a:gd name="adj2" fmla="val 1142319"/>
              <a:gd name="adj3" fmla="val 20545959"/>
              <a:gd name="adj4" fmla="val 11333228"/>
              <a:gd name="adj5" fmla="val 10049"/>
            </a:avLst>
          </a:prstGeom>
          <a:solidFill>
            <a:srgbClr val="ED1C2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495916" y="1412776"/>
            <a:ext cx="3468572" cy="1656184"/>
          </a:xfrm>
          <a:prstGeom prst="wedgeRoundRectCallout">
            <a:avLst>
              <a:gd name="adj1" fmla="val -16115"/>
              <a:gd name="adj2" fmla="val 102026"/>
              <a:gd name="adj3" fmla="val 16667"/>
            </a:avLst>
          </a:prstGeom>
          <a:solidFill>
            <a:srgbClr val="ED1C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Указываем причины брака по всем бракованным комплектам ЭМ</a:t>
            </a:r>
            <a:br>
              <a:rPr lang="ru-RU" sz="2000" dirty="0" smtClean="0"/>
            </a:br>
            <a:r>
              <a:rPr lang="ru-RU" sz="2000" dirty="0" smtClean="0"/>
              <a:t>(ставим количество в соответствующих строках)</a:t>
            </a:r>
            <a:endParaRPr lang="ru-RU" sz="20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5 данные для протокола ввели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Распределение бракованных ЭМ по видам брака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391263" y="3717032"/>
            <a:ext cx="720080" cy="434931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4716016" y="1916832"/>
            <a:ext cx="4037620" cy="1152128"/>
          </a:xfrm>
          <a:prstGeom prst="wedgeRoundRectCallout">
            <a:avLst>
              <a:gd name="adj1" fmla="val 16257"/>
              <a:gd name="adj2" fmla="val 11423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 Проверяем, что бракованные комплекты распределены верно</a:t>
            </a:r>
            <a:endParaRPr lang="ru-RU" sz="14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27984" y="4725144"/>
            <a:ext cx="1296144" cy="593724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 flipH="1">
            <a:off x="457199" y="3196634"/>
            <a:ext cx="3566739" cy="1152128"/>
          </a:xfrm>
          <a:prstGeom prst="wedgeRoundRectCallout">
            <a:avLst>
              <a:gd name="adj1" fmla="val -63938"/>
              <a:gd name="adj2" fmla="val 9499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Нажимаем кнопку </a:t>
            </a:r>
            <a:r>
              <a:rPr lang="ru-RU" sz="16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(с техническим специалистом)</a:t>
            </a:r>
            <a:endParaRPr lang="ru-RU" sz="16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Завершение работы </a:t>
            </a:r>
            <a:br>
              <a:rPr lang="ru-RU" dirty="0" smtClean="0"/>
            </a:br>
            <a:r>
              <a:rPr lang="ru-RU" dirty="0" smtClean="0"/>
              <a:t>на станции печати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7 конец работы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35496" y="1238171"/>
            <a:ext cx="9108504" cy="1038701"/>
          </a:xfrm>
          <a:prstGeom prst="ellipse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effectLst>
            <a:softEdge rad="127000"/>
          </a:effec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Теперь необходимо подписать распечатанный протокол и можно покинуть аудиторию </a:t>
            </a:r>
            <a:endParaRPr lang="ru-RU" sz="24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27</a:t>
            </a:fld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860032" y="4365104"/>
            <a:ext cx="4104456" cy="1861006"/>
          </a:xfrm>
          <a:prstGeom prst="ellipse">
            <a:avLst/>
          </a:prstGeom>
          <a:solidFill>
            <a:schemeClr val="accent2">
              <a:lumMod val="60000"/>
              <a:lumOff val="40000"/>
              <a:alpha val="69000"/>
            </a:scheme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ED1C2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Экзамен закончен!</a:t>
            </a:r>
            <a:endParaRPr lang="ru-RU" sz="4000" b="1" cap="none" spc="0" dirty="0">
              <a:ln w="19050">
                <a:solidFill>
                  <a:srgbClr val="C00000"/>
                </a:solidFill>
                <a:prstDash val="solid"/>
              </a:ln>
              <a:solidFill>
                <a:srgbClr val="ED1C24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6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Дополнительная печать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Запуск </a:t>
            </a:r>
            <a:br>
              <a:rPr lang="ru-RU" dirty="0" smtClean="0"/>
            </a:br>
            <a:r>
              <a:rPr lang="ru-RU" dirty="0" smtClean="0"/>
              <a:t>дополнительной печати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3 идет экзамен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220072" y="4962864"/>
            <a:ext cx="2566628" cy="1055608"/>
          </a:xfrm>
          <a:prstGeom prst="wedgeRoundRectCallout">
            <a:avLst>
              <a:gd name="adj1" fmla="val -82225"/>
              <a:gd name="adj2" fmla="val -60152"/>
              <a:gd name="adj3" fmla="val 16667"/>
            </a:avLst>
          </a:prstGeom>
          <a:solidFill>
            <a:schemeClr val="accent3">
              <a:lumMod val="60000"/>
              <a:lumOff val="40000"/>
              <a:alpha val="69000"/>
            </a:schemeClr>
          </a:solidFill>
          <a:ln w="19050">
            <a:solidFill>
              <a:srgbClr val="009900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Нажимаем кнопку</a:t>
            </a:r>
            <a:endParaRPr lang="ru-RU" sz="28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907704" y="4365104"/>
            <a:ext cx="2592288" cy="687296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99992" y="1268760"/>
            <a:ext cx="4464496" cy="258532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необходимо напечатать ещё комплекты ЭМ </a:t>
            </a:r>
            <a:r>
              <a:rPr lang="ru-RU" b="1" dirty="0" smtClean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завершения основной печати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опоздание участника,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обнаружение брака комплекта ЭМ во время второй части инструктажа,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порча комплекта ЭМ участником,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причины, </a:t>
            </a:r>
          </a:p>
          <a:p>
            <a:r>
              <a:rPr lang="ru-RU" dirty="0" smtClean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запускается </a:t>
            </a:r>
            <a:r>
              <a:rPr lang="ru-RU" b="1" dirty="0" smtClean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дополнительная печать.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Штатное </a:t>
            </a:r>
            <a:br>
              <a:rPr lang="ru-RU" dirty="0" smtClean="0"/>
            </a:br>
            <a:r>
              <a:rPr lang="ru-RU" dirty="0" smtClean="0"/>
              <a:t>проведение экзамена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4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Подтверждение запуска дополнительной печати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4 доппечать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508104" y="4602824"/>
            <a:ext cx="2566628" cy="1055608"/>
          </a:xfrm>
          <a:prstGeom prst="wedgeRoundRectCallout">
            <a:avLst>
              <a:gd name="adj1" fmla="val -82225"/>
              <a:gd name="adj2" fmla="val -60152"/>
              <a:gd name="adj3" fmla="val 16667"/>
            </a:avLst>
          </a:prstGeom>
          <a:solidFill>
            <a:schemeClr val="accent3">
              <a:lumMod val="60000"/>
              <a:lumOff val="40000"/>
              <a:alpha val="69000"/>
            </a:schemeClr>
          </a:solidFill>
          <a:ln w="19050">
            <a:solidFill>
              <a:srgbClr val="009900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Нажимаем кнопку</a:t>
            </a:r>
            <a:endParaRPr lang="ru-RU" sz="28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35896" y="4221088"/>
            <a:ext cx="1080120" cy="399264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4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Приглашение члена ГЭК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5 просит токен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1907704" y="3068960"/>
            <a:ext cx="432048" cy="360040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788024" y="3140968"/>
            <a:ext cx="1882552" cy="864096"/>
          </a:xfrm>
          <a:prstGeom prst="wedgeRoundRectCallout">
            <a:avLst>
              <a:gd name="adj1" fmla="val -175872"/>
              <a:gd name="adj2" fmla="val -43678"/>
              <a:gd name="adj3" fmla="val 16667"/>
            </a:avLst>
          </a:prstGeom>
          <a:solidFill>
            <a:srgbClr val="ED1C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Зовём</a:t>
            </a:r>
            <a:br>
              <a:rPr lang="ru-RU" dirty="0" smtClean="0"/>
            </a:br>
            <a:r>
              <a:rPr lang="ru-RU" dirty="0" smtClean="0"/>
              <a:t>члена ГЭК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Готовность к проведению дополнительной печати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 готов к доппечати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вал 4"/>
          <p:cNvSpPr/>
          <p:nvPr/>
        </p:nvSpPr>
        <p:spPr>
          <a:xfrm>
            <a:off x="1835696" y="2636912"/>
            <a:ext cx="576064" cy="936104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788024" y="3140968"/>
            <a:ext cx="1882552" cy="864096"/>
          </a:xfrm>
          <a:prstGeom prst="wedgeRoundRectCallout">
            <a:avLst>
              <a:gd name="adj1" fmla="val -175872"/>
              <a:gd name="adj2" fmla="val -43678"/>
              <a:gd name="adj3" fmla="val 16667"/>
            </a:avLst>
          </a:prstGeom>
          <a:solidFill>
            <a:srgbClr val="ED1C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Есть 2 зелёные галочки?</a:t>
            </a:r>
          </a:p>
        </p:txBody>
      </p:sp>
      <p:sp>
        <p:nvSpPr>
          <p:cNvPr id="7" name="Овал 6"/>
          <p:cNvSpPr/>
          <p:nvPr/>
        </p:nvSpPr>
        <p:spPr>
          <a:xfrm>
            <a:off x="5364088" y="4149080"/>
            <a:ext cx="3672408" cy="1687890"/>
          </a:xfrm>
          <a:prstGeom prst="ellipse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Можно 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приступать!</a:t>
            </a:r>
            <a:endParaRPr lang="ru-RU" sz="36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Ввод количества ЭМ </a:t>
            </a:r>
            <a:br>
              <a:rPr lang="ru-RU" sz="3600" dirty="0"/>
            </a:br>
            <a:r>
              <a:rPr lang="ru-RU" sz="3600" dirty="0"/>
              <a:t>и запуск </a:t>
            </a:r>
            <a:r>
              <a:rPr lang="ru-RU" sz="3600" dirty="0" smtClean="0"/>
              <a:t>дополнительной печати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7 кол-во доппечати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5274078" y="3761866"/>
            <a:ext cx="738082" cy="521717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660232" y="2564904"/>
            <a:ext cx="2016224" cy="1728192"/>
          </a:xfrm>
          <a:prstGeom prst="wedgeRoundRectCallout">
            <a:avLst>
              <a:gd name="adj1" fmla="val -80690"/>
              <a:gd name="adj2" fmla="val 31845"/>
              <a:gd name="adj3" fmla="val 16667"/>
            </a:avLst>
          </a:prstGeom>
          <a:solidFill>
            <a:srgbClr val="ED1C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Сколько комплектов надо распечатать дополнительно? Ввести число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390202" y="4397888"/>
            <a:ext cx="2566628" cy="1055608"/>
          </a:xfrm>
          <a:prstGeom prst="wedgeRoundRectCallout">
            <a:avLst>
              <a:gd name="adj1" fmla="val -63871"/>
              <a:gd name="adj2" fmla="val 71970"/>
              <a:gd name="adj3" fmla="val 16667"/>
            </a:avLst>
          </a:prstGeom>
          <a:solidFill>
            <a:schemeClr val="accent3">
              <a:lumMod val="60000"/>
              <a:lumOff val="40000"/>
              <a:alpha val="69000"/>
            </a:schemeClr>
          </a:solidFill>
          <a:ln w="19050">
            <a:solidFill>
              <a:srgbClr val="009900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Нажимаем кнопку</a:t>
            </a:r>
            <a:endParaRPr lang="ru-RU" sz="28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72000" y="5589240"/>
            <a:ext cx="1620180" cy="576064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Печать комплекта ЭМ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9 нажали продолжить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4572000" y="3429000"/>
            <a:ext cx="3960440" cy="2207240"/>
          </a:xfrm>
          <a:prstGeom prst="ellipse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Просто ждём</a:t>
            </a:r>
            <a:endParaRPr lang="ru-RU" sz="48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0 ждет ответа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2483768" y="4032237"/>
            <a:ext cx="1656184" cy="521717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23528" y="1340768"/>
            <a:ext cx="4968552" cy="1728192"/>
          </a:xfrm>
          <a:prstGeom prst="wedgeRoundRectCallout">
            <a:avLst>
              <a:gd name="adj1" fmla="val -3054"/>
              <a:gd name="adj2" fmla="val 110693"/>
              <a:gd name="adj3" fmla="val 16667"/>
            </a:avLst>
          </a:prstGeom>
          <a:solidFill>
            <a:srgbClr val="ED1C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Дожидаемся окончания печати комплекта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Сверяем номер КИМ на контрольном листе и на экране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Проверяем качество печати контрольного листа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Нажимаем соответствующую кнопку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699792" y="3140968"/>
            <a:ext cx="1656184" cy="521717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4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Печать окончена. </a:t>
            </a:r>
            <a:br>
              <a:rPr lang="ru-RU" dirty="0" smtClean="0"/>
            </a:br>
            <a:r>
              <a:rPr lang="ru-RU" dirty="0" smtClean="0"/>
              <a:t>Идёт экзамен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9" name="Овал 8"/>
          <p:cNvSpPr/>
          <p:nvPr/>
        </p:nvSpPr>
        <p:spPr>
          <a:xfrm>
            <a:off x="3491880" y="2636912"/>
            <a:ext cx="1368152" cy="360041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211960" y="1556792"/>
            <a:ext cx="4896544" cy="4977110"/>
          </a:xfrm>
          <a:prstGeom prst="ellipse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effectLst>
            <a:softEdge rad="127000"/>
          </a:effec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После </a:t>
            </a:r>
            <a:br>
              <a:rPr lang="ru-RU" sz="32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2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окончания печати и до завершения экзамена </a:t>
            </a:r>
            <a:br>
              <a:rPr lang="ru-RU" sz="32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2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станция печати должна выглядеть именно так</a:t>
            </a:r>
            <a:endParaRPr lang="ru-RU" sz="32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Перед началом печати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 Перед экзаменом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вал 4"/>
          <p:cNvSpPr/>
          <p:nvPr/>
        </p:nvSpPr>
        <p:spPr>
          <a:xfrm>
            <a:off x="4355976" y="1556792"/>
            <a:ext cx="3672408" cy="1216794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804248" y="2996952"/>
            <a:ext cx="1882552" cy="864096"/>
          </a:xfrm>
          <a:prstGeom prst="wedgeRoundRectCallout">
            <a:avLst>
              <a:gd name="adj1" fmla="val -71368"/>
              <a:gd name="adj2" fmla="val -76814"/>
              <a:gd name="adj3" fmla="val 16667"/>
            </a:avLst>
          </a:prstGeom>
          <a:solidFill>
            <a:srgbClr val="ED1C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Всё верно?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835696" y="2636912"/>
            <a:ext cx="576064" cy="936104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788024" y="3140968"/>
            <a:ext cx="1882552" cy="864096"/>
          </a:xfrm>
          <a:prstGeom prst="wedgeRoundRectCallout">
            <a:avLst>
              <a:gd name="adj1" fmla="val -175872"/>
              <a:gd name="adj2" fmla="val -43678"/>
              <a:gd name="adj3" fmla="val 16667"/>
            </a:avLst>
          </a:prstGeom>
          <a:solidFill>
            <a:srgbClr val="ED1C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Есть 2 зелёные галочки?</a:t>
            </a:r>
          </a:p>
        </p:txBody>
      </p:sp>
      <p:sp>
        <p:nvSpPr>
          <p:cNvPr id="9" name="Овал 8"/>
          <p:cNvSpPr/>
          <p:nvPr/>
        </p:nvSpPr>
        <p:spPr>
          <a:xfrm>
            <a:off x="5364088" y="4149080"/>
            <a:ext cx="3672408" cy="1687890"/>
          </a:xfrm>
          <a:prstGeom prst="ellipse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Можно 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приступать!</a:t>
            </a:r>
            <a:endParaRPr lang="ru-RU" sz="36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Ввод количества ЭМ </a:t>
            </a:r>
            <a:br>
              <a:rPr lang="ru-RU" dirty="0" smtClean="0"/>
            </a:br>
            <a:r>
              <a:rPr lang="ru-RU" dirty="0" smtClean="0"/>
              <a:t>и запуск печати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 кол-во детей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5202070" y="3501008"/>
            <a:ext cx="918102" cy="521717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732240" y="2564904"/>
            <a:ext cx="1882552" cy="1728192"/>
          </a:xfrm>
          <a:prstGeom prst="wedgeRoundRectCallout">
            <a:avLst>
              <a:gd name="adj1" fmla="val -81671"/>
              <a:gd name="adj2" fmla="val 19553"/>
              <a:gd name="adj3" fmla="val 16667"/>
            </a:avLst>
          </a:prstGeom>
          <a:solidFill>
            <a:srgbClr val="ED1C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Сколько участников ЕГЭ находится сейчас в аудитории? </a:t>
            </a:r>
            <a:r>
              <a:rPr lang="ru-RU" b="1" dirty="0" smtClean="0"/>
              <a:t>Вводим число</a:t>
            </a:r>
            <a:endParaRPr lang="ru-RU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90202" y="4397888"/>
            <a:ext cx="2566628" cy="1055608"/>
          </a:xfrm>
          <a:prstGeom prst="wedgeRoundRectCallout">
            <a:avLst>
              <a:gd name="adj1" fmla="val -64951"/>
              <a:gd name="adj2" fmla="val 48345"/>
              <a:gd name="adj3" fmla="val 16667"/>
            </a:avLst>
          </a:prstGeom>
          <a:solidFill>
            <a:schemeClr val="accent3">
              <a:lumMod val="60000"/>
              <a:lumOff val="40000"/>
              <a:alpha val="69000"/>
            </a:schemeClr>
          </a:solidFill>
          <a:ln w="19050">
            <a:solidFill>
              <a:srgbClr val="009900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Нажимаем кнопку</a:t>
            </a:r>
            <a:endParaRPr lang="ru-RU" sz="28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572000" y="5322625"/>
            <a:ext cx="1620180" cy="576064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Начало печати первого комплекта ЭМ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4 начать печать след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572000" y="3501008"/>
            <a:ext cx="2566628" cy="1328023"/>
          </a:xfrm>
          <a:prstGeom prst="wedgeRoundRectCallout">
            <a:avLst>
              <a:gd name="adj1" fmla="val -82585"/>
              <a:gd name="adj2" fmla="val -50865"/>
              <a:gd name="adj3" fmla="val 16667"/>
            </a:avLst>
          </a:prstGeom>
          <a:solidFill>
            <a:schemeClr val="accent3">
              <a:lumMod val="60000"/>
              <a:lumOff val="40000"/>
              <a:alpha val="69000"/>
            </a:schemeClr>
          </a:solidFill>
          <a:ln w="19050">
            <a:solidFill>
              <a:srgbClr val="009900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Нажимаем кнопку</a:t>
            </a:r>
          </a:p>
        </p:txBody>
      </p:sp>
      <p:sp>
        <p:nvSpPr>
          <p:cNvPr id="7" name="Овал 6"/>
          <p:cNvSpPr/>
          <p:nvPr/>
        </p:nvSpPr>
        <p:spPr>
          <a:xfrm>
            <a:off x="1691680" y="3039794"/>
            <a:ext cx="2232248" cy="648072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Печать комплекта ЭМ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5 началась печать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4572000" y="3429000"/>
            <a:ext cx="3960440" cy="2207240"/>
          </a:xfrm>
          <a:prstGeom prst="ellipse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Просто ждём</a:t>
            </a:r>
            <a:endParaRPr lang="ru-RU" sz="48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2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Проверка качества печати комплекта ЭМ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6 ждет ответа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вал 6"/>
          <p:cNvSpPr/>
          <p:nvPr/>
        </p:nvSpPr>
        <p:spPr>
          <a:xfrm>
            <a:off x="2483768" y="4032237"/>
            <a:ext cx="1296144" cy="521717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62236" y="1708150"/>
            <a:ext cx="3168352" cy="1027944"/>
          </a:xfrm>
          <a:prstGeom prst="wedgeRoundRectCallout">
            <a:avLst>
              <a:gd name="adj1" fmla="val 29955"/>
              <a:gd name="adj2" fmla="val 181248"/>
              <a:gd name="adj3" fmla="val 16667"/>
            </a:avLst>
          </a:prstGeom>
          <a:solidFill>
            <a:srgbClr val="ED1C2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Ждём, когда комплект ПОЛНОСТЬЮ распечатается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711212" y="3357953"/>
            <a:ext cx="5400600" cy="2553474"/>
          </a:xfrm>
          <a:prstGeom prst="ellipse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</a:t>
            </a:r>
            <a:r>
              <a:rPr lang="ru-RU" sz="28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Проверяем качество печати </a:t>
            </a:r>
            <a:r>
              <a:rPr lang="ru-RU" sz="2800" b="1" cap="none" spc="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ED1C2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контрольного листа</a:t>
            </a:r>
            <a:r>
              <a:rPr lang="ru-RU" sz="28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 нажимаем кнопку «Да»</a:t>
            </a:r>
            <a:endParaRPr lang="ru-RU" sz="28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Стрелка углом 11"/>
          <p:cNvSpPr/>
          <p:nvPr/>
        </p:nvSpPr>
        <p:spPr>
          <a:xfrm rot="13955837">
            <a:off x="3154348" y="4578749"/>
            <a:ext cx="3048070" cy="1584941"/>
          </a:xfrm>
          <a:prstGeom prst="bentArrow">
            <a:avLst>
              <a:gd name="adj1" fmla="val 13136"/>
              <a:gd name="adj2" fmla="val 20159"/>
              <a:gd name="adj3" fmla="val 23831"/>
              <a:gd name="adj4" fmla="val 61271"/>
            </a:avLst>
          </a:prstGeom>
          <a:solidFill>
            <a:srgbClr val="0099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Печать следующего комплекта ЭМ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7 второй экземпляр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8150"/>
            <a:ext cx="82296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4572000" y="3429000"/>
            <a:ext cx="3960440" cy="2207240"/>
          </a:xfrm>
          <a:prstGeom prst="ellipse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Просто ждём</a:t>
            </a:r>
            <a:endParaRPr lang="ru-RU" sz="48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79512" y="1340768"/>
            <a:ext cx="5184576" cy="1080120"/>
          </a:xfrm>
          <a:prstGeom prst="wedgeRoundRectCallout">
            <a:avLst>
              <a:gd name="adj1" fmla="val -17291"/>
              <a:gd name="adj2" fmla="val 4964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Печать продолжится автоматически, </a:t>
            </a:r>
            <a:br>
              <a:rPr lang="ru-RU" sz="2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24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ED1C2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ничего нажимать НЕ надо</a:t>
            </a:r>
            <a:endParaRPr lang="ru-RU" sz="2400" b="1" dirty="0">
              <a:ln w="19050">
                <a:solidFill>
                  <a:srgbClr val="C00000"/>
                </a:solidFill>
                <a:prstDash val="solid"/>
              </a:ln>
              <a:solidFill>
                <a:srgbClr val="ED1C24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41D3-35EF-42F4-8EA6-0D117A7562B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420</TotalTime>
  <Words>417</Words>
  <Application>Microsoft Office PowerPoint</Application>
  <PresentationFormat>Экран (4:3)</PresentationFormat>
  <Paragraphs>134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Шаблон</vt:lpstr>
      <vt:lpstr>Памятка  для организатора в аудитории  по работе со станцией печати</vt:lpstr>
      <vt:lpstr>Штатное проведение экзамена……3  брак печати……………………….……….16  дополнительная печать…………….28</vt:lpstr>
      <vt:lpstr>Штатное  проведение экзамена</vt:lpstr>
      <vt:lpstr>Перед началом печати</vt:lpstr>
      <vt:lpstr>Ввод количества ЭМ  и запуск печати</vt:lpstr>
      <vt:lpstr>Начало печати первого комплекта ЭМ</vt:lpstr>
      <vt:lpstr>Печать комплекта ЭМ</vt:lpstr>
      <vt:lpstr>Проверка качества печати комплекта ЭМ</vt:lpstr>
      <vt:lpstr>Печать следующего комплекта ЭМ</vt:lpstr>
      <vt:lpstr>Проверка качества печати очередного комплекта</vt:lpstr>
      <vt:lpstr>Печать окончена.  Идёт экзамен</vt:lpstr>
      <vt:lpstr>Завершение экзамена</vt:lpstr>
      <vt:lpstr>Протокол печати ЭМ</vt:lpstr>
      <vt:lpstr>Печать протокола</vt:lpstr>
      <vt:lpstr>Завершение работы  на станции печати</vt:lpstr>
      <vt:lpstr>Брак печати</vt:lpstr>
      <vt:lpstr>Проблемы с печатью</vt:lpstr>
      <vt:lpstr>Проблемы с печатью</vt:lpstr>
      <vt:lpstr>Продолжение печати</vt:lpstr>
      <vt:lpstr>Продолжение печати</vt:lpstr>
      <vt:lpstr>Проверка качества печати контрольного листа</vt:lpstr>
      <vt:lpstr>Печать закончена.  Идёт экзамен</vt:lpstr>
      <vt:lpstr>Завершение экзамена</vt:lpstr>
      <vt:lpstr>Печать протокола</vt:lpstr>
      <vt:lpstr>Распределение бракованных ЭМ по видам брака</vt:lpstr>
      <vt:lpstr>Распределение бракованных ЭМ по видам брака</vt:lpstr>
      <vt:lpstr>Завершение работы  на станции печати</vt:lpstr>
      <vt:lpstr>Дополнительная печать</vt:lpstr>
      <vt:lpstr>Запуск  дополнительной печати</vt:lpstr>
      <vt:lpstr>Подтверждение запуска дополнительной печати</vt:lpstr>
      <vt:lpstr>Приглашение члена ГЭК</vt:lpstr>
      <vt:lpstr>Готовность к проведению дополнительной печати</vt:lpstr>
      <vt:lpstr>Ввод количества ЭМ  и запуск дополнительной печати</vt:lpstr>
      <vt:lpstr>Печать комплекта ЭМ</vt:lpstr>
      <vt:lpstr>Презентация PowerPoint</vt:lpstr>
      <vt:lpstr>Печать окончена.  Идёт экзамен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 для организатора в аудитории  по работе со станцией печати</dc:title>
  <dc:creator>Фомина Алла Анатольевна</dc:creator>
  <cp:lastModifiedBy>Фомина Алла Анатольевна</cp:lastModifiedBy>
  <cp:revision>31</cp:revision>
  <cp:lastPrinted>2018-05-16T17:19:34Z</cp:lastPrinted>
  <dcterms:created xsi:type="dcterms:W3CDTF">2018-05-16T10:28:14Z</dcterms:created>
  <dcterms:modified xsi:type="dcterms:W3CDTF">2018-05-17T07:39:51Z</dcterms:modified>
</cp:coreProperties>
</file>